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1727" r:id="rId3"/>
    <p:sldId id="1726" r:id="rId4"/>
    <p:sldId id="2638" r:id="rId6"/>
    <p:sldId id="2484" r:id="rId7"/>
    <p:sldId id="2529" r:id="rId8"/>
    <p:sldId id="2528" r:id="rId9"/>
    <p:sldId id="2651" r:id="rId10"/>
    <p:sldId id="1976" r:id="rId11"/>
    <p:sldId id="1811" r:id="rId12"/>
    <p:sldId id="1883" r:id="rId13"/>
    <p:sldId id="1884" r:id="rId14"/>
    <p:sldId id="1885" r:id="rId15"/>
    <p:sldId id="1886" r:id="rId16"/>
    <p:sldId id="1887" r:id="rId17"/>
    <p:sldId id="1888" r:id="rId18"/>
    <p:sldId id="1889" r:id="rId19"/>
    <p:sldId id="1891" r:id="rId20"/>
    <p:sldId id="1892" r:id="rId21"/>
    <p:sldId id="1893" r:id="rId22"/>
    <p:sldId id="1894" r:id="rId23"/>
    <p:sldId id="1895" r:id="rId24"/>
    <p:sldId id="1897" r:id="rId25"/>
    <p:sldId id="1898" r:id="rId26"/>
    <p:sldId id="1977" r:id="rId27"/>
    <p:sldId id="1901" r:id="rId28"/>
    <p:sldId id="1902" r:id="rId29"/>
    <p:sldId id="2652" r:id="rId30"/>
    <p:sldId id="1903" r:id="rId31"/>
    <p:sldId id="1904" r:id="rId32"/>
    <p:sldId id="1905" r:id="rId33"/>
    <p:sldId id="1906" r:id="rId34"/>
    <p:sldId id="2653" r:id="rId35"/>
    <p:sldId id="1907" r:id="rId36"/>
    <p:sldId id="1978" r:id="rId37"/>
    <p:sldId id="1913" r:id="rId38"/>
    <p:sldId id="1914" r:id="rId39"/>
    <p:sldId id="1915" r:id="rId40"/>
    <p:sldId id="2654" r:id="rId41"/>
    <p:sldId id="1916" r:id="rId42"/>
    <p:sldId id="1917" r:id="rId43"/>
    <p:sldId id="1918" r:id="rId44"/>
    <p:sldId id="1919" r:id="rId45"/>
    <p:sldId id="1920" r:id="rId46"/>
    <p:sldId id="1921" r:id="rId47"/>
    <p:sldId id="2655" r:id="rId48"/>
    <p:sldId id="1922" r:id="rId49"/>
    <p:sldId id="1923" r:id="rId50"/>
    <p:sldId id="1924" r:id="rId51"/>
    <p:sldId id="1925" r:id="rId52"/>
    <p:sldId id="1926" r:id="rId53"/>
    <p:sldId id="1927" r:id="rId54"/>
    <p:sldId id="1928" r:id="rId55"/>
    <p:sldId id="1929" r:id="rId56"/>
    <p:sldId id="1930" r:id="rId57"/>
    <p:sldId id="1931" r:id="rId58"/>
    <p:sldId id="1932" r:id="rId59"/>
    <p:sldId id="1933" r:id="rId60"/>
    <p:sldId id="1934" r:id="rId61"/>
    <p:sldId id="1935" r:id="rId62"/>
    <p:sldId id="2656" r:id="rId63"/>
    <p:sldId id="1936" r:id="rId64"/>
    <p:sldId id="1940" r:id="rId65"/>
    <p:sldId id="1941" r:id="rId66"/>
    <p:sldId id="1942" r:id="rId67"/>
    <p:sldId id="1943" r:id="rId68"/>
    <p:sldId id="1944" r:id="rId69"/>
    <p:sldId id="1945" r:id="rId70"/>
    <p:sldId id="1946" r:id="rId71"/>
    <p:sldId id="2657" r:id="rId72"/>
    <p:sldId id="1947" r:id="rId73"/>
    <p:sldId id="1948" r:id="rId74"/>
    <p:sldId id="1949" r:id="rId75"/>
    <p:sldId id="1950" r:id="rId76"/>
    <p:sldId id="2658" r:id="rId77"/>
    <p:sldId id="1951" r:id="rId78"/>
    <p:sldId id="1952" r:id="rId79"/>
    <p:sldId id="1959" r:id="rId80"/>
    <p:sldId id="1960" r:id="rId81"/>
    <p:sldId id="1961" r:id="rId82"/>
    <p:sldId id="1962" r:id="rId83"/>
    <p:sldId id="1963" r:id="rId84"/>
    <p:sldId id="2659" r:id="rId85"/>
    <p:sldId id="1968" r:id="rId86"/>
    <p:sldId id="1969" r:id="rId87"/>
    <p:sldId id="1979" r:id="rId88"/>
    <p:sldId id="1980" r:id="rId89"/>
    <p:sldId id="1972" r:id="rId90"/>
    <p:sldId id="2646" r:id="rId91"/>
    <p:sldId id="2660" r:id="rId92"/>
    <p:sldId id="1981" r:id="rId93"/>
  </p:sldIdLst>
  <p:sldSz cx="12192000" cy="6858000"/>
  <p:notesSz cx="6858000" cy="9144000"/>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ntent Marketing" initials="CM" lastIdx="1" clrIdx="0"/>
  <p:cmAuthor id="2" name="Krishnapriya S" initials="K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a:srgbClr val="004C76"/>
    <a:srgbClr val="1817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21" autoAdjust="0"/>
    <p:restoredTop sz="94660"/>
  </p:normalViewPr>
  <p:slideViewPr>
    <p:cSldViewPr snapToGrid="0" showGuides="1">
      <p:cViewPr varScale="1">
        <p:scale>
          <a:sx n="59" d="100"/>
          <a:sy n="59" d="100"/>
        </p:scale>
        <p:origin x="112" y="32"/>
      </p:cViewPr>
      <p:guideLst>
        <p:guide orient="horz" pos="709"/>
        <p:guide pos="4269"/>
        <p:guide orient="horz" pos="331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commentAuthors" Target="commentAuthors.xml"/><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5-13T13:36:34.284" idx="3">
    <p:pos x="216" y="997"/>
    <p:text>https://www.edureka.co/data-science-python-certification-course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1-05-13T13:33:32.680" idx="4">
    <p:pos x="41" y="235"/>
    <p:text>https://www.edureka.co/data-science-python-certification-course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C84679-0574-434C-B40C-5DCA168216CA}"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116AC-30E4-4541-9EB4-168C39F919A7}"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7116AC-30E4-4541-9EB4-168C39F919A7}"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7116AC-30E4-4541-9EB4-168C39F919A7}"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7116AC-30E4-4541-9EB4-168C39F919A7}"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1F384CB-607E-4C48-87D2-55F5B37AC1F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E0A451-047C-40D1-B3B4-B0F97EBCA7FD}"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1F384CB-607E-4C48-87D2-55F5B37AC1F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E0A451-047C-40D1-B3B4-B0F97EBCA7FD}"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1F384CB-607E-4C48-87D2-55F5B37AC1F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E0A451-047C-40D1-B3B4-B0F97EBCA7FD}" type="slidenum">
              <a:rPr lang="en-IN" smtClean="0"/>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Edureka2">
    <p:bg>
      <p:bgPr>
        <a:solidFill>
          <a:schemeClr val="bg1"/>
        </a:solidFill>
        <a:effectLst/>
      </p:bgPr>
    </p:bg>
    <p:spTree>
      <p:nvGrpSpPr>
        <p:cNvPr id="1" name=""/>
        <p:cNvGrpSpPr/>
        <p:nvPr/>
      </p:nvGrpSpPr>
      <p:grpSpPr>
        <a:xfrm>
          <a:off x="0" y="0"/>
          <a:ext cx="0" cy="0"/>
          <a:chOff x="0" y="0"/>
          <a:chExt cx="0" cy="0"/>
        </a:xfrm>
      </p:grpSpPr>
      <p:grpSp>
        <p:nvGrpSpPr>
          <p:cNvPr id="5" name="Group 16" hidden="1"/>
          <p:cNvGrpSpPr/>
          <p:nvPr userDrawn="1"/>
        </p:nvGrpSpPr>
        <p:grpSpPr bwMode="auto">
          <a:xfrm>
            <a:off x="203200" y="302686"/>
            <a:ext cx="11802533" cy="600710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ln>
            <a:effectLst/>
          </p:spPr>
          <p:txBody>
            <a:bodyPr lIns="12700" tIns="12700" rIns="12700" bIns="12700" anchor="ctr"/>
            <a:lstStyle/>
            <a:p>
              <a:pPr algn="r" defTabSz="304800">
                <a:buClr>
                  <a:srgbClr val="000000"/>
                </a:buClr>
                <a:buFont typeface="Arial" panose="020B0604020202020204" pitchFamily="34" charset="0"/>
                <a:buNone/>
                <a:defRPr/>
              </a:pPr>
              <a:r>
                <a:rPr lang="en-US" sz="600" b="1" dirty="0">
                  <a:solidFill>
                    <a:schemeClr val="accent5"/>
                  </a:solidFill>
                  <a:latin typeface="Gill Sans" panose="020B0502020104020203" pitchFamily="34" charset="0"/>
                  <a:cs typeface="Open Sans" panose="020B0606030504020204" pitchFamily="34" charset="0"/>
                </a:rPr>
                <a:t>Insert the correct lesson number in the Title Master.</a:t>
              </a:r>
              <a:endParaRPr lang="en-US" sz="600" b="1" dirty="0">
                <a:solidFill>
                  <a:schemeClr val="accent5"/>
                </a:solidFill>
                <a:latin typeface="Gill Sans" panose="020B0502020104020203" pitchFamily="34" charset="0"/>
                <a:cs typeface="Open Sans" panose="020B0606030504020204" pitchFamily="34" charset="0"/>
              </a:endParaRPr>
            </a:p>
          </p:txBody>
        </p:sp>
        <p:grpSp>
          <p:nvGrpSpPr>
            <p:cNvPr id="7" name="Group 14" hidden="1"/>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anose="020B0604020202020204" pitchFamily="34" charset="0"/>
                  <a:buNone/>
                  <a:defRPr/>
                </a:pPr>
                <a:endParaRPr lang="en-US" sz="600" dirty="0">
                  <a:latin typeface="Gill Sans" panose="020B0502020104020203" pitchFamily="34" charset="0"/>
                  <a:cs typeface="Open Sans" panose="020B0606030504020204" pitchFamily="34" charset="0"/>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ln>
              <a:effectLst/>
            </p:spPr>
            <p:txBody>
              <a:bodyPr lIns="27432" tIns="27432" rIns="27432" bIns="27432" anchor="ctr"/>
              <a:lstStyle/>
              <a:p>
                <a:pPr algn="ctr">
                  <a:defRPr/>
                </a:pPr>
                <a:r>
                  <a:rPr lang="en-US" sz="1100" dirty="0">
                    <a:solidFill>
                      <a:schemeClr val="folHlink"/>
                    </a:solidFill>
                    <a:latin typeface="Gill Sans" panose="020B0502020104020203" pitchFamily="34" charset="0"/>
                    <a:cs typeface="Open Sans" panose="020B0606030504020204" pitchFamily="34" charset="0"/>
                  </a:rPr>
                  <a:t>[ Use "CD Tools &gt; Guides" macro to hide and show otherwise go to the Slide Master and hide the shape]</a:t>
                </a:r>
                <a:endParaRPr lang="en-US" sz="1100" dirty="0">
                  <a:solidFill>
                    <a:schemeClr val="folHlink"/>
                  </a:solidFill>
                  <a:latin typeface="Gill Sans" panose="020B0502020104020203" pitchFamily="34" charset="0"/>
                  <a:cs typeface="Open Sans" panose="020B0606030504020204" pitchFamily="34" charset="0"/>
                </a:endParaRP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304800">
                <a:spcBef>
                  <a:spcPct val="20000"/>
                </a:spcBef>
                <a:buClr>
                  <a:srgbClr val="FF0000"/>
                </a:buClr>
                <a:buFont typeface="Arial" panose="020B0604020202020204" pitchFamily="34" charset="0"/>
                <a:buNone/>
                <a:defRPr/>
              </a:pPr>
              <a:endParaRPr lang="en-US" sz="600" dirty="0">
                <a:latin typeface="Gill Sans" panose="020B0502020104020203" pitchFamily="34" charset="0"/>
                <a:cs typeface="Open Sans" panose="020B0606030504020204" pitchFamily="34" charset="0"/>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71F384CB-607E-4C48-87D2-55F5B37AC1F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E0A451-047C-40D1-B3B4-B0F97EBCA7FD}"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1F384CB-607E-4C48-87D2-55F5B37AC1FD}"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1E0A451-047C-40D1-B3B4-B0F97EBCA7FD}"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71F384CB-607E-4C48-87D2-55F5B37AC1F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E0A451-047C-40D1-B3B4-B0F97EBCA7FD}"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71F384CB-607E-4C48-87D2-55F5B37AC1FD}"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1E0A451-047C-40D1-B3B4-B0F97EBCA7FD}"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1F384CB-607E-4C48-87D2-55F5B37AC1FD}"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1E0A451-047C-40D1-B3B4-B0F97EBCA7FD}"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F384CB-607E-4C48-87D2-55F5B37AC1FD}"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1E0A451-047C-40D1-B3B4-B0F97EBCA7FD}"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1F384CB-607E-4C48-87D2-55F5B37AC1F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E0A451-047C-40D1-B3B4-B0F97EBCA7FD}"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71F384CB-607E-4C48-87D2-55F5B37AC1FD}"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1E0A451-047C-40D1-B3B4-B0F97EBCA7FD}"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F384CB-607E-4C48-87D2-55F5B37AC1FD}"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0A451-047C-40D1-B3B4-B0F97EBCA7FD}"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png"/><Relationship Id="rId4" Type="http://schemas.microsoft.com/office/2007/relationships/hdphoto" Target="../media/image29.wdp"/><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44.png"/><Relationship Id="rId7" Type="http://schemas.openxmlformats.org/officeDocument/2006/relationships/image" Target="../media/image3.svg"/><Relationship Id="rId6" Type="http://schemas.openxmlformats.org/officeDocument/2006/relationships/image" Target="../media/image43.png"/><Relationship Id="rId5" Type="http://schemas.openxmlformats.org/officeDocument/2006/relationships/image" Target="../media/image2.svg"/><Relationship Id="rId4" Type="http://schemas.openxmlformats.org/officeDocument/2006/relationships/image" Target="../media/image42.png"/><Relationship Id="rId3" Type="http://schemas.openxmlformats.org/officeDocument/2006/relationships/image" Target="../media/image1.svg"/><Relationship Id="rId2" Type="http://schemas.openxmlformats.org/officeDocument/2006/relationships/image" Target="../media/image41.png"/><Relationship Id="rId11" Type="http://schemas.openxmlformats.org/officeDocument/2006/relationships/slideLayout" Target="../slideLayouts/slideLayout12.xml"/><Relationship Id="rId10" Type="http://schemas.openxmlformats.org/officeDocument/2006/relationships/image" Target="../media/image2.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hyperlink" Target="https://www.edureka.co/webinars" TargetMode="External"/><Relationship Id="rId1" Type="http://schemas.openxmlformats.org/officeDocument/2006/relationships/hyperlink" Target="https://www.meetup.com/edureka/" TargetMode="Externa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19.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19.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53.png"/><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12.xml"/><Relationship Id="rId2" Type="http://schemas.openxmlformats.org/officeDocument/2006/relationships/image" Target="../media/image1.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55.png"/><Relationship Id="rId1" Type="http://schemas.openxmlformats.org/officeDocument/2006/relationships/image" Target="../media/image1.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image" Target="../media/image1.png"/></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1.pn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1.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63.png"/><Relationship Id="rId1"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image" Target="../media/image1.png"/></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1.png"/></Relationships>
</file>

<file path=ppt/slides/_rels/slide59.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comments" Target="../comments/comment2.xml"/><Relationship Id="rId5" Type="http://schemas.openxmlformats.org/officeDocument/2006/relationships/slideLayout" Target="../slideLayouts/slideLayout12.xml"/><Relationship Id="rId4" Type="http://schemas.openxmlformats.org/officeDocument/2006/relationships/image" Target="../media/image12.GIF"/><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19.png"/></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1.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image" Target="../media/image1.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1.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1.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1.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image" Target="../media/image1.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75.png"/><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2.xml"/><Relationship Id="rId7" Type="http://schemas.openxmlformats.org/officeDocument/2006/relationships/image" Target="../media/image18.png"/><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84.png"/><Relationship Id="rId1" Type="http://schemas.openxmlformats.org/officeDocument/2006/relationships/image" Target="../media/image1.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45.jpeg"/><Relationship Id="rId2" Type="http://schemas.openxmlformats.org/officeDocument/2006/relationships/image" Target="../media/image85.png"/><Relationship Id="rId1" Type="http://schemas.openxmlformats.org/officeDocument/2006/relationships/image" Target="../media/image1.png"/></Relationships>
</file>

<file path=ppt/slides/_rels/slide72.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19.png"/></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1.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91.png"/><Relationship Id="rId1" Type="http://schemas.openxmlformats.org/officeDocument/2006/relationships/image" Target="../media/image1.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92.png"/><Relationship Id="rId1" Type="http://schemas.openxmlformats.org/officeDocument/2006/relationships/image" Target="../media/image1.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93.png"/><Relationship Id="rId1" Type="http://schemas.openxmlformats.org/officeDocument/2006/relationships/image" Target="../media/image1.png"/></Relationships>
</file>

<file path=ppt/slides/_rels/slide7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96.GIF"/><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19.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97.png"/><Relationship Id="rId1" Type="http://schemas.openxmlformats.org/officeDocument/2006/relationships/image" Target="../media/image1.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98.png"/><Relationship Id="rId1" Type="http://schemas.openxmlformats.org/officeDocument/2006/relationships/image" Target="../media/image1.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19.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2.png"/><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1.png"/></Relationships>
</file>

<file path=ppt/slides/_rels/slide8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media/image2.png"/><Relationship Id="rId7" Type="http://schemas.openxmlformats.org/officeDocument/2006/relationships/image" Target="../media/image104.png"/><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1.png"/></Relationships>
</file>

<file path=ppt/slides/_rels/slide86.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image" Target="../media/image106.png"/><Relationship Id="rId7" Type="http://schemas.openxmlformats.org/officeDocument/2006/relationships/image" Target="../media/image105.png"/><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0" Type="http://schemas.openxmlformats.org/officeDocument/2006/relationships/slideLayout" Target="../slideLayouts/slideLayout12.xml"/><Relationship Id="rId1"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microsoft.com/office/2007/relationships/hdphoto" Target="../media/image20.wdp"/><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92000" cy="6858000"/>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dirty="0">
              <a:latin typeface="Arial" panose="020B0604020202020204" pitchFamily="34" charset="0"/>
            </a:endParaRPr>
          </a:p>
        </p:txBody>
      </p:sp>
      <p:sp>
        <p:nvSpPr>
          <p:cNvPr id="10" name="TextBox 9"/>
          <p:cNvSpPr txBox="1"/>
          <p:nvPr/>
        </p:nvSpPr>
        <p:spPr>
          <a:xfrm>
            <a:off x="355996" y="3013502"/>
            <a:ext cx="11480008" cy="830997"/>
          </a:xfrm>
          <a:prstGeom prst="rect">
            <a:avLst/>
          </a:prstGeom>
          <a:noFill/>
        </p:spPr>
        <p:txBody>
          <a:bodyPr wrap="square" rtlCol="0">
            <a:spAutoFit/>
          </a:bodyPr>
          <a:lstStyle/>
          <a:p>
            <a:pPr algn="ctr"/>
            <a:r>
              <a:rPr lang="en-GB" sz="4800" b="1" dirty="0">
                <a:solidFill>
                  <a:schemeClr val="bg1"/>
                </a:solidFill>
                <a:effectLst>
                  <a:outerShdw blurRad="38100" dist="38100" dir="2700000" algn="tl">
                    <a:srgbClr val="000000">
                      <a:alpha val="43137"/>
                    </a:srgbClr>
                  </a:outerShdw>
                </a:effectLst>
                <a:latin typeface="HP Simplified" panose="020B0604020204020204"/>
              </a:rPr>
              <a:t>Statistics and Probability for Data Science</a:t>
            </a:r>
            <a:endParaRPr lang="en-IN" sz="4800" b="1" dirty="0">
              <a:solidFill>
                <a:schemeClr val="bg1"/>
              </a:solidFill>
              <a:effectLst>
                <a:outerShdw blurRad="38100" dist="38100" dir="2700000" algn="tl">
                  <a:srgbClr val="000000">
                    <a:alpha val="43137"/>
                  </a:srgbClr>
                </a:outerShdw>
              </a:effectLst>
              <a:latin typeface="HP Simplified" panose="020B0604020204020204"/>
            </a:endParaRPr>
          </a:p>
        </p:txBody>
      </p:sp>
      <p:pic>
        <p:nvPicPr>
          <p:cNvPr id="7" name="Picture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dir="r" thruBlk="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15" name="Picture 14"/>
          <p:cNvPicPr>
            <a:picLocks noChangeAspect="1"/>
          </p:cNvPicPr>
          <p:nvPr/>
        </p:nvPicPr>
        <p:blipFill>
          <a:blip r:embed="rId2"/>
          <a:stretch>
            <a:fillRect/>
          </a:stretch>
        </p:blipFill>
        <p:spPr>
          <a:xfrm>
            <a:off x="661649" y="1842073"/>
            <a:ext cx="6338757" cy="4361466"/>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951449" y="2101567"/>
            <a:ext cx="2960461" cy="3256709"/>
          </a:xfrm>
          <a:prstGeom prst="rect">
            <a:avLst/>
          </a:prstGeom>
        </p:spPr>
      </p:pic>
      <p:sp>
        <p:nvSpPr>
          <p:cNvPr id="7" name="TextBox 6"/>
          <p:cNvSpPr txBox="1"/>
          <p:nvPr/>
        </p:nvSpPr>
        <p:spPr>
          <a:xfrm>
            <a:off x="-2" y="450191"/>
            <a:ext cx="12186653" cy="1107996"/>
          </a:xfrm>
          <a:prstGeom prst="rect">
            <a:avLst/>
          </a:prstGeom>
          <a:noFill/>
        </p:spPr>
        <p:txBody>
          <a:bodyPr wrap="square" rtlCol="0">
            <a:spAutoFit/>
          </a:bodyPr>
          <a:lstStyle/>
          <a:p>
            <a:pPr algn="ctr"/>
            <a:r>
              <a:rPr lang="en-US" sz="6600" b="1" dirty="0">
                <a:solidFill>
                  <a:schemeClr val="bg1"/>
                </a:solidFill>
                <a:latin typeface="HP Simplified" panose="020B0604020204020204" pitchFamily="34" charset="0"/>
              </a:rPr>
              <a:t>Probability - Terminologies</a:t>
            </a:r>
            <a:endParaRPr lang="en-IN" sz="6600" b="1" dirty="0">
              <a:solidFill>
                <a:schemeClr val="bg1"/>
              </a:solidFill>
              <a:latin typeface="HP Simplified" panose="020B0604020204020204" pitchFamily="34"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8" name="Rectangle 7"/>
          <p:cNvSpPr/>
          <p:nvPr/>
        </p:nvSpPr>
        <p:spPr bwMode="auto">
          <a:xfrm>
            <a:off x="1458912" y="4042636"/>
            <a:ext cx="9347201" cy="1571181"/>
          </a:xfrm>
          <a:prstGeom prst="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buClr>
                <a:schemeClr val="accent1"/>
              </a:buClr>
            </a:pPr>
            <a:r>
              <a:rPr lang="en-US" sz="1600" b="1"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rPr>
              <a:t>Disjoint Events </a:t>
            </a:r>
            <a:r>
              <a:rPr lang="en-US" sz="1600"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rPr>
              <a:t>do not have any common outcomes. </a:t>
            </a:r>
            <a:endParaRPr lang="en-US" sz="1600"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endParaRPr>
          </a:p>
          <a:p>
            <a:pPr marL="381000" lvl="1" indent="-228600">
              <a:buClr>
                <a:schemeClr val="accent1"/>
              </a:buClr>
              <a:buFont typeface="Arial" panose="020B0604020202020204" pitchFamily="34" charset="0"/>
              <a:buChar char="•"/>
            </a:pPr>
            <a:r>
              <a:rPr lang="en-US" sz="1600"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rPr>
              <a:t>The outcome of a ball delivered cannot be a sixer and a wicket</a:t>
            </a:r>
            <a:endParaRPr lang="en-US" sz="1600"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endParaRPr>
          </a:p>
          <a:p>
            <a:pPr marL="381000" lvl="1" indent="-228600">
              <a:buClr>
                <a:schemeClr val="accent1"/>
              </a:buClr>
              <a:buFont typeface="Arial" panose="020B0604020202020204" pitchFamily="34" charset="0"/>
              <a:buChar char="•"/>
            </a:pPr>
            <a:r>
              <a:rPr lang="en-US" sz="1600"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rPr>
              <a:t>A single card drawn from a deck cannot be a king and a queen</a:t>
            </a:r>
            <a:endParaRPr lang="en-US" sz="1600"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endParaRPr>
          </a:p>
          <a:p>
            <a:pPr marL="381000" lvl="1" indent="-228600">
              <a:buClr>
                <a:schemeClr val="accent1"/>
              </a:buClr>
              <a:buFont typeface="Arial" panose="020B0604020202020204" pitchFamily="34" charset="0"/>
              <a:buChar char="•"/>
            </a:pPr>
            <a:r>
              <a:rPr lang="en-US" sz="1600"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rPr>
              <a:t>A man cannot be dead and alive</a:t>
            </a:r>
            <a:endParaRPr lang="en-US" sz="1600"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endParaRPr>
          </a:p>
        </p:txBody>
      </p:sp>
      <p:sp>
        <p:nvSpPr>
          <p:cNvPr id="9" name="Rectangle 8"/>
          <p:cNvSpPr/>
          <p:nvPr/>
        </p:nvSpPr>
        <p:spPr bwMode="auto">
          <a:xfrm>
            <a:off x="1458912" y="2171676"/>
            <a:ext cx="9347201" cy="1495318"/>
          </a:xfrm>
          <a:prstGeom prst="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buClr>
                <a:schemeClr val="accent1"/>
              </a:buClr>
            </a:pPr>
            <a:r>
              <a:rPr lang="en-US" b="1"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rPr>
              <a:t>Joint Events </a:t>
            </a:r>
            <a:r>
              <a:rPr lang="en-US"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rPr>
              <a:t>can have common outcomes</a:t>
            </a:r>
            <a:endParaRPr lang="en-US"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endParaRPr>
          </a:p>
          <a:p>
            <a:pPr marL="228600" indent="-228600">
              <a:buClr>
                <a:schemeClr val="accent1"/>
              </a:buClr>
              <a:buFont typeface="Arial" panose="020B0604020202020204" pitchFamily="34" charset="0"/>
              <a:buChar char="•"/>
            </a:pPr>
            <a:r>
              <a:rPr lang="en-US"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rPr>
              <a:t>A student can get 100 marks in statistics and 100 marks in probability</a:t>
            </a:r>
            <a:endParaRPr lang="en-US"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endParaRPr>
          </a:p>
          <a:p>
            <a:pPr marL="228600" indent="-228600">
              <a:buClr>
                <a:schemeClr val="accent1"/>
              </a:buClr>
              <a:buFont typeface="Arial" panose="020B0604020202020204" pitchFamily="34" charset="0"/>
              <a:buChar char="•"/>
            </a:pPr>
            <a:r>
              <a:rPr lang="en-US"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rPr>
              <a:t>The outcome of a ball delivered can be a no ball and a six</a:t>
            </a:r>
            <a:endParaRPr lang="en-US" kern="0" dirty="0">
              <a:solidFill>
                <a:schemeClr val="bg2">
                  <a:lumMod val="10000"/>
                </a:schemeClr>
              </a:solidFill>
              <a:latin typeface="Abadi" panose="020B0604020104020204" pitchFamily="34" charset="0"/>
              <a:ea typeface="Tahoma" panose="020B0604030504040204" pitchFamily="34" charset="0"/>
              <a:cs typeface="Tahoma" panose="020B0604030504040204" pitchFamily="34" charset="0"/>
            </a:endParaRPr>
          </a:p>
        </p:txBody>
      </p:sp>
      <p:sp>
        <p:nvSpPr>
          <p:cNvPr id="10" name="Oval 9"/>
          <p:cNvSpPr/>
          <p:nvPr/>
        </p:nvSpPr>
        <p:spPr bwMode="auto">
          <a:xfrm>
            <a:off x="7986713" y="4225537"/>
            <a:ext cx="1168400" cy="1205378"/>
          </a:xfrm>
          <a:prstGeom prst="ellipse">
            <a:avLst/>
          </a:prstGeom>
          <a:noFill/>
          <a:ln w="57150" cap="flat" cmpd="sng" algn="ctr">
            <a:solidFill>
              <a:schemeClr val="accent2">
                <a:lumMod val="75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a:latin typeface="Arial" panose="020B0604020202020204" pitchFamily="34" charset="0"/>
            </a:endParaRPr>
          </a:p>
        </p:txBody>
      </p:sp>
      <p:sp>
        <p:nvSpPr>
          <p:cNvPr id="14" name="Oval 13"/>
          <p:cNvSpPr/>
          <p:nvPr/>
        </p:nvSpPr>
        <p:spPr bwMode="auto">
          <a:xfrm>
            <a:off x="9282113" y="4225537"/>
            <a:ext cx="1168400" cy="1205378"/>
          </a:xfrm>
          <a:prstGeom prst="ellipse">
            <a:avLst/>
          </a:prstGeom>
          <a:noFill/>
          <a:ln w="57150" cap="flat" cmpd="sng" algn="ctr">
            <a:solidFill>
              <a:schemeClr val="accent2">
                <a:lumMod val="75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a:latin typeface="Arial" panose="020B0604020202020204" pitchFamily="34" charset="0"/>
            </a:endParaRPr>
          </a:p>
        </p:txBody>
      </p:sp>
      <p:sp>
        <p:nvSpPr>
          <p:cNvPr id="17" name="Oval 16"/>
          <p:cNvSpPr/>
          <p:nvPr/>
        </p:nvSpPr>
        <p:spPr bwMode="auto">
          <a:xfrm>
            <a:off x="8621714" y="2313333"/>
            <a:ext cx="1168400" cy="1205378"/>
          </a:xfrm>
          <a:prstGeom prst="ellipse">
            <a:avLst/>
          </a:prstGeom>
          <a:noFill/>
          <a:ln w="57150" cap="flat" cmpd="sng" algn="ctr">
            <a:solidFill>
              <a:schemeClr val="accent1">
                <a:lumMod val="75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a:latin typeface="Arial" panose="020B0604020202020204" pitchFamily="34" charset="0"/>
            </a:endParaRPr>
          </a:p>
        </p:txBody>
      </p:sp>
      <p:sp>
        <p:nvSpPr>
          <p:cNvPr id="18" name="Oval 17"/>
          <p:cNvSpPr/>
          <p:nvPr/>
        </p:nvSpPr>
        <p:spPr bwMode="auto">
          <a:xfrm>
            <a:off x="9434514" y="2313333"/>
            <a:ext cx="1168400" cy="1205378"/>
          </a:xfrm>
          <a:prstGeom prst="ellipse">
            <a:avLst/>
          </a:prstGeom>
          <a:noFill/>
          <a:ln w="57150" cap="flat" cmpd="sng" algn="ctr">
            <a:solidFill>
              <a:schemeClr val="accent1">
                <a:lumMod val="75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a:latin typeface="Arial" panose="020B0604020202020204" pitchFamily="34" charset="0"/>
            </a:endParaRPr>
          </a:p>
        </p:txBody>
      </p:sp>
      <p:sp>
        <p:nvSpPr>
          <p:cNvPr id="13" name="TextBox 12"/>
          <p:cNvSpPr txBox="1"/>
          <p:nvPr/>
        </p:nvSpPr>
        <p:spPr>
          <a:xfrm>
            <a:off x="-2" y="450191"/>
            <a:ext cx="12186653" cy="1107996"/>
          </a:xfrm>
          <a:prstGeom prst="rect">
            <a:avLst/>
          </a:prstGeom>
          <a:noFill/>
        </p:spPr>
        <p:txBody>
          <a:bodyPr wrap="square" rtlCol="0">
            <a:spAutoFit/>
          </a:bodyPr>
          <a:lstStyle/>
          <a:p>
            <a:pPr algn="ctr"/>
            <a:r>
              <a:rPr lang="en-US" sz="6600" b="1" dirty="0">
                <a:solidFill>
                  <a:schemeClr val="bg1"/>
                </a:solidFill>
                <a:latin typeface="HP Simplified" panose="020B0604020204020204" pitchFamily="34" charset="0"/>
              </a:rPr>
              <a:t>Probability – Types of Events</a:t>
            </a:r>
            <a:endParaRPr lang="en-IN" sz="6600" b="1" dirty="0">
              <a:solidFill>
                <a:schemeClr val="bg1"/>
              </a:solidFill>
              <a:latin typeface="HP Simplified" panose="020B0604020204020204"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15" name="Picture 14"/>
          <p:cNvPicPr>
            <a:picLocks noChangeAspect="1"/>
          </p:cNvPicPr>
          <p:nvPr/>
        </p:nvPicPr>
        <p:blipFill>
          <a:blip r:embed="rId2"/>
          <a:stretch>
            <a:fillRect/>
          </a:stretch>
        </p:blipFill>
        <p:spPr>
          <a:xfrm>
            <a:off x="1945236" y="1865203"/>
            <a:ext cx="8374553" cy="4072332"/>
          </a:xfrm>
          <a:prstGeom prst="rect">
            <a:avLst/>
          </a:prstGeom>
        </p:spPr>
      </p:pic>
      <p:sp>
        <p:nvSpPr>
          <p:cNvPr id="6" name="TextBox 5"/>
          <p:cNvSpPr txBox="1"/>
          <p:nvPr/>
        </p:nvSpPr>
        <p:spPr>
          <a:xfrm>
            <a:off x="-2" y="450191"/>
            <a:ext cx="12186653" cy="1107996"/>
          </a:xfrm>
          <a:prstGeom prst="rect">
            <a:avLst/>
          </a:prstGeom>
          <a:noFill/>
        </p:spPr>
        <p:txBody>
          <a:bodyPr wrap="square" rtlCol="0">
            <a:spAutoFit/>
          </a:bodyPr>
          <a:lstStyle/>
          <a:p>
            <a:pPr algn="ctr"/>
            <a:r>
              <a:rPr lang="en-US" sz="6600" b="1" dirty="0">
                <a:solidFill>
                  <a:schemeClr val="bg1"/>
                </a:solidFill>
                <a:latin typeface="HP Simplified" panose="020B0604020204020204" pitchFamily="34" charset="0"/>
              </a:rPr>
              <a:t>Probability – Distributions</a:t>
            </a:r>
            <a:endParaRPr lang="en-IN" sz="6600" b="1" dirty="0">
              <a:solidFill>
                <a:schemeClr val="bg1"/>
              </a:solidFill>
              <a:latin typeface="HP Simplified" panose="020B0604020204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7" name="Picture 6"/>
          <p:cNvPicPr>
            <a:picLocks noChangeAspect="1"/>
          </p:cNvPicPr>
          <p:nvPr/>
        </p:nvPicPr>
        <p:blipFill>
          <a:blip r:embed="rId2"/>
          <a:stretch>
            <a:fillRect/>
          </a:stretch>
        </p:blipFill>
        <p:spPr>
          <a:xfrm>
            <a:off x="3336561" y="2905091"/>
            <a:ext cx="3865931" cy="2992764"/>
          </a:xfrm>
          <a:prstGeom prst="rect">
            <a:avLst/>
          </a:prstGeom>
        </p:spPr>
      </p:pic>
      <p:pic>
        <p:nvPicPr>
          <p:cNvPr id="8" name="Picture 7"/>
          <p:cNvPicPr>
            <a:picLocks noChangeAspect="1"/>
          </p:cNvPicPr>
          <p:nvPr/>
        </p:nvPicPr>
        <p:blipFill>
          <a:blip r:embed="rId3"/>
          <a:stretch>
            <a:fillRect/>
          </a:stretch>
        </p:blipFill>
        <p:spPr>
          <a:xfrm>
            <a:off x="605267" y="3555914"/>
            <a:ext cx="2570822" cy="1925427"/>
          </a:xfrm>
          <a:prstGeom prst="rect">
            <a:avLst/>
          </a:prstGeom>
        </p:spPr>
      </p:pic>
      <p:sp>
        <p:nvSpPr>
          <p:cNvPr id="9" name="Oval 8"/>
          <p:cNvSpPr/>
          <p:nvPr/>
        </p:nvSpPr>
        <p:spPr bwMode="auto">
          <a:xfrm>
            <a:off x="491761" y="3085639"/>
            <a:ext cx="3004096" cy="2722428"/>
          </a:xfrm>
          <a:prstGeom prst="ellipse">
            <a:avLst/>
          </a:prstGeom>
          <a:noFill/>
          <a:ln w="28575" cap="flat" cmpd="sng" algn="ctr">
            <a:solidFill>
              <a:schemeClr val="tx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solidFill>
                <a:schemeClr val="bg2">
                  <a:lumMod val="10000"/>
                </a:schemeClr>
              </a:solidFill>
              <a:latin typeface="Open Sans"/>
            </a:endParaRPr>
          </a:p>
        </p:txBody>
      </p:sp>
      <p:sp>
        <p:nvSpPr>
          <p:cNvPr id="10" name="Rectangle 9"/>
          <p:cNvSpPr/>
          <p:nvPr/>
        </p:nvSpPr>
        <p:spPr>
          <a:xfrm>
            <a:off x="7362964" y="3006326"/>
            <a:ext cx="4612907" cy="646331"/>
          </a:xfrm>
          <a:prstGeom prst="rect">
            <a:avLst/>
          </a:prstGeom>
        </p:spPr>
        <p:txBody>
          <a:bodyPr wrap="square">
            <a:spAutoFit/>
          </a:bodyPr>
          <a:lstStyle/>
          <a:p>
            <a:r>
              <a:rPr lang="en-US" dirty="0">
                <a:solidFill>
                  <a:schemeClr val="bg2">
                    <a:lumMod val="10000"/>
                  </a:schemeClr>
                </a:solidFill>
                <a:latin typeface="Abadi" panose="020B0604020104020204" pitchFamily="34" charset="0"/>
              </a:rPr>
              <a:t>Graph of a PDF will be continuous over a range</a:t>
            </a:r>
            <a:endParaRPr lang="en-US" dirty="0">
              <a:solidFill>
                <a:schemeClr val="bg2">
                  <a:lumMod val="10000"/>
                </a:schemeClr>
              </a:solidFill>
              <a:latin typeface="Abadi" panose="020B0604020104020204" pitchFamily="34" charset="0"/>
            </a:endParaRPr>
          </a:p>
        </p:txBody>
      </p:sp>
      <p:sp>
        <p:nvSpPr>
          <p:cNvPr id="14" name="Rectangle 13"/>
          <p:cNvSpPr/>
          <p:nvPr/>
        </p:nvSpPr>
        <p:spPr>
          <a:xfrm>
            <a:off x="7404261" y="3902203"/>
            <a:ext cx="4419212" cy="646331"/>
          </a:xfrm>
          <a:prstGeom prst="rect">
            <a:avLst/>
          </a:prstGeom>
        </p:spPr>
        <p:txBody>
          <a:bodyPr wrap="square">
            <a:spAutoFit/>
          </a:bodyPr>
          <a:lstStyle/>
          <a:p>
            <a:r>
              <a:rPr lang="en-US" dirty="0">
                <a:solidFill>
                  <a:schemeClr val="bg2">
                    <a:lumMod val="10000"/>
                  </a:schemeClr>
                </a:solidFill>
                <a:latin typeface="Abadi" panose="020B0604020104020204" pitchFamily="34" charset="0"/>
              </a:rPr>
              <a:t>Area bounded by the curve of density function and the x-axis is equal to 1</a:t>
            </a:r>
            <a:endParaRPr lang="en-US" dirty="0">
              <a:solidFill>
                <a:schemeClr val="bg2">
                  <a:lumMod val="10000"/>
                </a:schemeClr>
              </a:solidFill>
              <a:latin typeface="Abadi" panose="020B0604020104020204" pitchFamily="34" charset="0"/>
            </a:endParaRPr>
          </a:p>
        </p:txBody>
      </p:sp>
      <p:sp>
        <p:nvSpPr>
          <p:cNvPr id="16" name="Rectangle 15"/>
          <p:cNvSpPr/>
          <p:nvPr/>
        </p:nvSpPr>
        <p:spPr>
          <a:xfrm>
            <a:off x="7404261" y="5144728"/>
            <a:ext cx="4419212" cy="1198880"/>
          </a:xfrm>
          <a:prstGeom prst="rect">
            <a:avLst/>
          </a:prstGeom>
        </p:spPr>
        <p:txBody>
          <a:bodyPr wrap="square">
            <a:spAutoFit/>
          </a:bodyPr>
          <a:lstStyle/>
          <a:p>
            <a:r>
              <a:rPr lang="en-US" dirty="0">
                <a:solidFill>
                  <a:schemeClr val="bg2">
                    <a:lumMod val="10000"/>
                  </a:schemeClr>
                </a:solidFill>
                <a:latin typeface="Abadi" panose="020B0604020104020204" pitchFamily="34" charset="0"/>
              </a:rPr>
              <a:t>Probability that a random variable assumes a value between a &amp; b is equal to the area under the PDF bounded by a &amp; b</a:t>
            </a:r>
            <a:endParaRPr lang="en-US" dirty="0">
              <a:solidFill>
                <a:schemeClr val="bg2">
                  <a:lumMod val="10000"/>
                </a:schemeClr>
              </a:solidFill>
              <a:latin typeface="Abadi" panose="020B0604020104020204" pitchFamily="34" charset="0"/>
            </a:endParaRPr>
          </a:p>
        </p:txBody>
      </p:sp>
      <p:sp>
        <p:nvSpPr>
          <p:cNvPr id="17" name="Rectangle: Rounded Corners 16"/>
          <p:cNvSpPr/>
          <p:nvPr/>
        </p:nvSpPr>
        <p:spPr bwMode="auto">
          <a:xfrm>
            <a:off x="294969" y="1925104"/>
            <a:ext cx="11341508" cy="621060"/>
          </a:xfrm>
          <a:prstGeom prst="round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buClr>
                <a:schemeClr val="accent1"/>
              </a:buClr>
            </a:pPr>
            <a:r>
              <a:rPr lang="en-IN" dirty="0">
                <a:solidFill>
                  <a:schemeClr val="bg2">
                    <a:lumMod val="10000"/>
                  </a:schemeClr>
                </a:solidFill>
                <a:latin typeface="Abadi" panose="020B0604020104020204" pitchFamily="34" charset="0"/>
              </a:rPr>
              <a:t>The equation describing a continuous probability distribution is called a Probability Density Function</a:t>
            </a:r>
            <a:endParaRPr lang="en-IN" dirty="0">
              <a:solidFill>
                <a:schemeClr val="bg2">
                  <a:lumMod val="10000"/>
                </a:schemeClr>
              </a:solidFill>
              <a:latin typeface="Abadi" panose="020B0604020104020204" pitchFamily="34" charset="0"/>
            </a:endParaRPr>
          </a:p>
        </p:txBody>
      </p:sp>
      <p:sp>
        <p:nvSpPr>
          <p:cNvPr id="18" name="TextBox 17"/>
          <p:cNvSpPr txBox="1"/>
          <p:nvPr/>
        </p:nvSpPr>
        <p:spPr>
          <a:xfrm>
            <a:off x="1671741" y="5380823"/>
            <a:ext cx="215900" cy="338554"/>
          </a:xfrm>
          <a:prstGeom prst="rect">
            <a:avLst/>
          </a:prstGeom>
          <a:noFill/>
        </p:spPr>
        <p:txBody>
          <a:bodyPr wrap="square" rtlCol="0">
            <a:spAutoFit/>
          </a:bodyPr>
          <a:lstStyle/>
          <a:p>
            <a:pPr algn="ctr"/>
            <a:r>
              <a:rPr lang="en-IN" sz="1600" dirty="0">
                <a:solidFill>
                  <a:schemeClr val="bg2">
                    <a:lumMod val="10000"/>
                  </a:schemeClr>
                </a:solidFill>
                <a:latin typeface="Open Sans"/>
              </a:rPr>
              <a:t>a</a:t>
            </a:r>
            <a:endParaRPr lang="en-IN" sz="1600" dirty="0">
              <a:solidFill>
                <a:schemeClr val="bg2">
                  <a:lumMod val="10000"/>
                </a:schemeClr>
              </a:solidFill>
              <a:latin typeface="Open Sans"/>
            </a:endParaRPr>
          </a:p>
        </p:txBody>
      </p:sp>
      <p:sp>
        <p:nvSpPr>
          <p:cNvPr id="19" name="TextBox 18"/>
          <p:cNvSpPr txBox="1"/>
          <p:nvPr/>
        </p:nvSpPr>
        <p:spPr>
          <a:xfrm>
            <a:off x="2202493" y="5400516"/>
            <a:ext cx="215900" cy="338554"/>
          </a:xfrm>
          <a:prstGeom prst="rect">
            <a:avLst/>
          </a:prstGeom>
          <a:noFill/>
        </p:spPr>
        <p:txBody>
          <a:bodyPr wrap="square" rtlCol="0">
            <a:spAutoFit/>
          </a:bodyPr>
          <a:lstStyle/>
          <a:p>
            <a:pPr algn="ctr"/>
            <a:r>
              <a:rPr lang="en-IN" sz="1600" dirty="0">
                <a:solidFill>
                  <a:schemeClr val="bg2">
                    <a:lumMod val="10000"/>
                  </a:schemeClr>
                </a:solidFill>
                <a:latin typeface="Open Sans"/>
              </a:rPr>
              <a:t>b</a:t>
            </a:r>
            <a:endParaRPr lang="en-IN" sz="1600" dirty="0">
              <a:solidFill>
                <a:schemeClr val="bg2">
                  <a:lumMod val="10000"/>
                </a:schemeClr>
              </a:solidFill>
              <a:latin typeface="Open Sans"/>
            </a:endParaRPr>
          </a:p>
        </p:txBody>
      </p:sp>
      <p:cxnSp>
        <p:nvCxnSpPr>
          <p:cNvPr id="20" name="Straight Connector 19"/>
          <p:cNvCxnSpPr/>
          <p:nvPr/>
        </p:nvCxnSpPr>
        <p:spPr bwMode="auto">
          <a:xfrm flipV="1">
            <a:off x="1779691" y="4903023"/>
            <a:ext cx="0" cy="522309"/>
          </a:xfrm>
          <a:prstGeom prst="line">
            <a:avLst/>
          </a:prstGeom>
          <a:noFill/>
          <a:ln w="38100" cap="flat" cmpd="sng" algn="ctr">
            <a:solidFill>
              <a:srgbClr val="0A608B"/>
            </a:solidFill>
            <a:prstDash val="dash"/>
            <a:round/>
            <a:headEnd type="none" w="sm" len="sm"/>
            <a:tailEnd type="none" w="sm" len="sm"/>
          </a:ln>
          <a:effectLst/>
        </p:spPr>
      </p:cxnSp>
      <p:cxnSp>
        <p:nvCxnSpPr>
          <p:cNvPr id="22" name="Straight Connector 21"/>
          <p:cNvCxnSpPr/>
          <p:nvPr/>
        </p:nvCxnSpPr>
        <p:spPr bwMode="auto">
          <a:xfrm flipV="1">
            <a:off x="2295161" y="4903023"/>
            <a:ext cx="0" cy="522309"/>
          </a:xfrm>
          <a:prstGeom prst="line">
            <a:avLst/>
          </a:prstGeom>
          <a:noFill/>
          <a:ln w="38100" cap="flat" cmpd="sng" algn="ctr">
            <a:solidFill>
              <a:srgbClr val="0A608B"/>
            </a:solidFill>
            <a:prstDash val="dash"/>
            <a:round/>
            <a:headEnd type="none" w="sm" len="sm"/>
            <a:tailEnd type="none" w="sm" len="sm"/>
          </a:ln>
          <a:effectLst/>
        </p:spPr>
      </p:cxnSp>
      <p:sp>
        <p:nvSpPr>
          <p:cNvPr id="23" name="TextBox 22"/>
          <p:cNvSpPr txBox="1"/>
          <p:nvPr/>
        </p:nvSpPr>
        <p:spPr>
          <a:xfrm>
            <a:off x="-2" y="450191"/>
            <a:ext cx="12186653" cy="1107996"/>
          </a:xfrm>
          <a:prstGeom prst="rect">
            <a:avLst/>
          </a:prstGeom>
          <a:noFill/>
        </p:spPr>
        <p:txBody>
          <a:bodyPr wrap="square" rtlCol="0">
            <a:spAutoFit/>
          </a:bodyPr>
          <a:lstStyle/>
          <a:p>
            <a:pPr algn="ctr"/>
            <a:r>
              <a:rPr lang="en-US" sz="6600" b="1" dirty="0">
                <a:solidFill>
                  <a:schemeClr val="bg1"/>
                </a:solidFill>
                <a:latin typeface="HP Simplified" panose="020B0604020204020204" pitchFamily="34" charset="0"/>
              </a:rPr>
              <a:t>Probability – PDF</a:t>
            </a:r>
            <a:endParaRPr lang="en-IN" sz="6600" b="1" dirty="0">
              <a:solidFill>
                <a:schemeClr val="bg1"/>
              </a:solidFill>
              <a:latin typeface="HP Simplified" panose="020B0604020204020204" pitchFamily="34" charset="0"/>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p:bldP spid="16" grpId="0"/>
      <p:bldP spid="17" grpId="0" animBg="1"/>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3" name="Rectangle: Rounded Corners 22"/>
          <p:cNvSpPr/>
          <p:nvPr/>
        </p:nvSpPr>
        <p:spPr bwMode="auto">
          <a:xfrm>
            <a:off x="177800" y="1784968"/>
            <a:ext cx="11840029" cy="621060"/>
          </a:xfrm>
          <a:prstGeom prst="round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buClr>
                <a:schemeClr val="accent1"/>
              </a:buClr>
            </a:pPr>
            <a:r>
              <a:rPr lang="en-US" dirty="0">
                <a:solidFill>
                  <a:schemeClr val="bg2">
                    <a:lumMod val="10000"/>
                  </a:schemeClr>
                </a:solidFill>
                <a:latin typeface="Abadi" panose="020B0604020104020204" pitchFamily="34" charset="0"/>
              </a:rPr>
              <a:t>The Normal Distribution is a probability distribution that associates the normal random variable X with a cumulative probability  </a:t>
            </a:r>
            <a:endParaRPr lang="en-US" dirty="0">
              <a:solidFill>
                <a:schemeClr val="bg2">
                  <a:lumMod val="10000"/>
                </a:schemeClr>
              </a:solidFill>
              <a:latin typeface="Abadi" panose="020B0604020104020204" pitchFamily="34" charset="0"/>
            </a:endParaRPr>
          </a:p>
        </p:txBody>
      </p:sp>
      <p:pic>
        <p:nvPicPr>
          <p:cNvPr id="24" name="Picture 23"/>
          <p:cNvPicPr>
            <a:picLocks noChangeAspect="1"/>
          </p:cNvPicPr>
          <p:nvPr/>
        </p:nvPicPr>
        <p:blipFill>
          <a:blip r:embed="rId2"/>
          <a:stretch>
            <a:fillRect/>
          </a:stretch>
        </p:blipFill>
        <p:spPr>
          <a:xfrm>
            <a:off x="1877164" y="3013586"/>
            <a:ext cx="3817088" cy="2280942"/>
          </a:xfrm>
          <a:prstGeom prst="rect">
            <a:avLst/>
          </a:prstGeom>
        </p:spPr>
      </p:pic>
      <p:sp>
        <p:nvSpPr>
          <p:cNvPr id="25" name="Rectangle: Rounded Corners 24"/>
          <p:cNvSpPr/>
          <p:nvPr/>
        </p:nvSpPr>
        <p:spPr bwMode="auto">
          <a:xfrm>
            <a:off x="7423013" y="2944172"/>
            <a:ext cx="3636055" cy="943260"/>
          </a:xfrm>
          <a:prstGeom prst="round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buClr>
                <a:schemeClr val="accent1"/>
              </a:buClr>
            </a:pPr>
            <a:r>
              <a:rPr lang="en-US" sz="2400" dirty="0">
                <a:solidFill>
                  <a:schemeClr val="bg2">
                    <a:lumMod val="10000"/>
                  </a:schemeClr>
                </a:solidFill>
                <a:latin typeface="Agency FB" panose="020B0503020202020204" pitchFamily="34" charset="0"/>
              </a:rPr>
              <a:t>Y = [ 1/σ * sqrt(2π) ] * e</a:t>
            </a:r>
            <a:r>
              <a:rPr lang="en-US" sz="2400" baseline="30000" dirty="0">
                <a:solidFill>
                  <a:schemeClr val="bg2">
                    <a:lumMod val="10000"/>
                  </a:schemeClr>
                </a:solidFill>
                <a:latin typeface="Agency FB" panose="020B0503020202020204" pitchFamily="34" charset="0"/>
              </a:rPr>
              <a:t> -(x - μ)2/2σ2</a:t>
            </a:r>
            <a:endParaRPr lang="en-US" sz="2400" baseline="30000" dirty="0">
              <a:solidFill>
                <a:schemeClr val="bg2">
                  <a:lumMod val="10000"/>
                </a:schemeClr>
              </a:solidFill>
              <a:latin typeface="Agency FB" panose="020B0503020202020204" pitchFamily="34" charset="0"/>
            </a:endParaRPr>
          </a:p>
        </p:txBody>
      </p:sp>
      <p:sp>
        <p:nvSpPr>
          <p:cNvPr id="26" name="Rectangle 25"/>
          <p:cNvSpPr/>
          <p:nvPr/>
        </p:nvSpPr>
        <p:spPr bwMode="auto">
          <a:xfrm>
            <a:off x="7425221" y="4196709"/>
            <a:ext cx="3636055" cy="1275915"/>
          </a:xfrm>
          <a:prstGeom prst="rect">
            <a:avLst/>
          </a:prstGeom>
          <a:solidFill>
            <a:schemeClr val="bg1"/>
          </a:solidFill>
          <a:ln w="19050"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t" anchorCtr="0" compatLnSpc="1"/>
          <a:lstStyle/>
          <a:p>
            <a:pPr>
              <a:buClr>
                <a:schemeClr val="accent1"/>
              </a:buClr>
            </a:pPr>
            <a:r>
              <a:rPr lang="en-US" dirty="0">
                <a:solidFill>
                  <a:schemeClr val="bg2">
                    <a:lumMod val="10000"/>
                  </a:schemeClr>
                </a:solidFill>
                <a:latin typeface="Abadi" panose="020B0604020104020204" pitchFamily="34" charset="0"/>
              </a:rPr>
              <a:t>Where,</a:t>
            </a:r>
            <a:endParaRPr lang="en-US" dirty="0">
              <a:solidFill>
                <a:schemeClr val="bg2">
                  <a:lumMod val="10000"/>
                </a:schemeClr>
              </a:solidFill>
              <a:latin typeface="Abadi" panose="020B0604020104020204" pitchFamily="34" charset="0"/>
            </a:endParaRPr>
          </a:p>
          <a:p>
            <a:pPr marL="95250" indent="-95250">
              <a:buClr>
                <a:schemeClr val="accent1"/>
              </a:buClr>
              <a:buFont typeface="Arial" panose="020B0604020202020204" pitchFamily="34" charset="0"/>
              <a:buChar char="•"/>
            </a:pPr>
            <a:r>
              <a:rPr lang="en-US" i="1" dirty="0">
                <a:solidFill>
                  <a:schemeClr val="bg2">
                    <a:lumMod val="10000"/>
                  </a:schemeClr>
                </a:solidFill>
                <a:latin typeface="Abadi" panose="020B0604020104020204" pitchFamily="34" charset="0"/>
              </a:rPr>
              <a:t>X</a:t>
            </a:r>
            <a:r>
              <a:rPr lang="en-US" dirty="0">
                <a:solidFill>
                  <a:schemeClr val="bg2">
                    <a:lumMod val="10000"/>
                  </a:schemeClr>
                </a:solidFill>
                <a:latin typeface="Abadi" panose="020B0604020104020204" pitchFamily="34" charset="0"/>
              </a:rPr>
              <a:t> is a normal random variable</a:t>
            </a:r>
            <a:endParaRPr lang="en-US" dirty="0">
              <a:solidFill>
                <a:schemeClr val="bg2">
                  <a:lumMod val="10000"/>
                </a:schemeClr>
              </a:solidFill>
              <a:latin typeface="Abadi" panose="020B0604020104020204" pitchFamily="34" charset="0"/>
            </a:endParaRPr>
          </a:p>
          <a:p>
            <a:pPr marL="95250" indent="-95250">
              <a:buClr>
                <a:schemeClr val="accent1"/>
              </a:buClr>
              <a:buFont typeface="Arial" panose="020B0604020202020204" pitchFamily="34" charset="0"/>
              <a:buChar char="•"/>
            </a:pPr>
            <a:r>
              <a:rPr lang="en-US" dirty="0">
                <a:solidFill>
                  <a:schemeClr val="bg2">
                    <a:lumMod val="10000"/>
                  </a:schemeClr>
                </a:solidFill>
                <a:latin typeface="Abadi" panose="020B0604020104020204" pitchFamily="34" charset="0"/>
              </a:rPr>
              <a:t>μ is the mean and </a:t>
            </a:r>
            <a:endParaRPr lang="en-US" dirty="0">
              <a:solidFill>
                <a:schemeClr val="bg2">
                  <a:lumMod val="10000"/>
                </a:schemeClr>
              </a:solidFill>
              <a:latin typeface="Abadi" panose="020B0604020104020204" pitchFamily="34" charset="0"/>
            </a:endParaRPr>
          </a:p>
          <a:p>
            <a:pPr marL="95250" indent="-95250">
              <a:buClr>
                <a:schemeClr val="accent1"/>
              </a:buClr>
              <a:buFont typeface="Arial" panose="020B0604020202020204" pitchFamily="34" charset="0"/>
              <a:buChar char="•"/>
            </a:pPr>
            <a:r>
              <a:rPr lang="en-US" dirty="0">
                <a:solidFill>
                  <a:schemeClr val="bg2">
                    <a:lumMod val="10000"/>
                  </a:schemeClr>
                </a:solidFill>
                <a:latin typeface="Abadi" panose="020B0604020104020204" pitchFamily="34" charset="0"/>
              </a:rPr>
              <a:t>σ is the standard deviation</a:t>
            </a:r>
            <a:endParaRPr lang="en-IN" dirty="0">
              <a:solidFill>
                <a:schemeClr val="bg2">
                  <a:lumMod val="10000"/>
                </a:schemeClr>
              </a:solidFill>
              <a:latin typeface="Abadi" panose="020B0604020104020204" pitchFamily="34" charset="0"/>
            </a:endParaRPr>
          </a:p>
        </p:txBody>
      </p:sp>
      <p:pic>
        <p:nvPicPr>
          <p:cNvPr id="27" name="Picture 26"/>
          <p:cNvPicPr>
            <a:picLocks noChangeAspect="1"/>
          </p:cNvPicPr>
          <p:nvPr/>
        </p:nvPicPr>
        <p:blipFill rotWithShape="1">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5256" t="72544" r="71056" b="5056"/>
          <a:stretch>
            <a:fillRect/>
          </a:stretch>
        </p:blipFill>
        <p:spPr>
          <a:xfrm>
            <a:off x="1495696" y="5761491"/>
            <a:ext cx="533868" cy="357521"/>
          </a:xfrm>
          <a:prstGeom prst="rect">
            <a:avLst/>
          </a:prstGeom>
        </p:spPr>
      </p:pic>
      <p:sp>
        <p:nvSpPr>
          <p:cNvPr id="28" name="TextBox 27"/>
          <p:cNvSpPr txBox="1"/>
          <p:nvPr/>
        </p:nvSpPr>
        <p:spPr>
          <a:xfrm>
            <a:off x="2012673" y="5815869"/>
            <a:ext cx="8161782" cy="338554"/>
          </a:xfrm>
          <a:prstGeom prst="rect">
            <a:avLst/>
          </a:prstGeom>
          <a:noFill/>
          <a:ln w="19050">
            <a:solidFill>
              <a:schemeClr val="accent5"/>
            </a:solidFill>
          </a:ln>
        </p:spPr>
        <p:txBody>
          <a:bodyPr wrap="square" rtlCol="0">
            <a:spAutoFit/>
          </a:bodyPr>
          <a:lstStyle/>
          <a:p>
            <a:pPr algn="ctr"/>
            <a:r>
              <a:rPr lang="en-IN" sz="1600" b="1" dirty="0">
                <a:solidFill>
                  <a:schemeClr val="bg2">
                    <a:lumMod val="10000"/>
                  </a:schemeClr>
                </a:solidFill>
                <a:latin typeface="Abadi" panose="020B0604020104020204" pitchFamily="34" charset="0"/>
              </a:rPr>
              <a:t>Note: </a:t>
            </a:r>
            <a:r>
              <a:rPr lang="en-IN" sz="1600" dirty="0">
                <a:solidFill>
                  <a:schemeClr val="bg2">
                    <a:lumMod val="10000"/>
                  </a:schemeClr>
                </a:solidFill>
                <a:latin typeface="Abadi" panose="020B0604020104020204" pitchFamily="34" charset="0"/>
              </a:rPr>
              <a:t>Normal Random variable is variable with mean at 0 and variance equal to 1</a:t>
            </a:r>
            <a:endParaRPr lang="en-IN" sz="1600" dirty="0">
              <a:solidFill>
                <a:schemeClr val="bg2">
                  <a:lumMod val="10000"/>
                </a:schemeClr>
              </a:solidFill>
              <a:latin typeface="Abadi" panose="020B0604020104020204" pitchFamily="34" charset="0"/>
            </a:endParaRPr>
          </a:p>
        </p:txBody>
      </p:sp>
      <p:sp>
        <p:nvSpPr>
          <p:cNvPr id="13" name="TextBox 12"/>
          <p:cNvSpPr txBox="1"/>
          <p:nvPr/>
        </p:nvSpPr>
        <p:spPr>
          <a:xfrm>
            <a:off x="-2" y="450191"/>
            <a:ext cx="12186653" cy="923330"/>
          </a:xfrm>
          <a:prstGeom prst="rect">
            <a:avLst/>
          </a:prstGeom>
          <a:noFill/>
        </p:spPr>
        <p:txBody>
          <a:bodyPr wrap="square" rtlCol="0">
            <a:spAutoFit/>
          </a:bodyPr>
          <a:lstStyle/>
          <a:p>
            <a:pPr algn="ctr"/>
            <a:r>
              <a:rPr lang="en-US" sz="5400" b="1" dirty="0">
                <a:solidFill>
                  <a:schemeClr val="bg1"/>
                </a:solidFill>
                <a:latin typeface="HP Simplified" panose="020B0604020204020204" pitchFamily="34" charset="0"/>
              </a:rPr>
              <a:t>Probability – Normal Distribution</a:t>
            </a:r>
            <a:endParaRPr lang="en-IN" sz="5400" b="1" dirty="0">
              <a:solidFill>
                <a:schemeClr val="bg1"/>
              </a:solidFill>
              <a:latin typeface="HP Simplified" panose="020B0604020204020204" pitchFamily="34" charset="0"/>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4" name="Rectangle: Rounded Corners 13"/>
          <p:cNvSpPr/>
          <p:nvPr/>
        </p:nvSpPr>
        <p:spPr bwMode="auto">
          <a:xfrm>
            <a:off x="1263650" y="1838325"/>
            <a:ext cx="9664700" cy="1313815"/>
          </a:xfrm>
          <a:prstGeom prst="round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buClr>
                <a:schemeClr val="accent1"/>
              </a:buClr>
            </a:pPr>
            <a:r>
              <a:rPr lang="en-US" sz="2000" dirty="0">
                <a:solidFill>
                  <a:schemeClr val="bg2">
                    <a:lumMod val="10000"/>
                  </a:schemeClr>
                </a:solidFill>
                <a:latin typeface="Agency FB" panose="020B0503020202020204" pitchFamily="34" charset="0"/>
              </a:rPr>
              <a:t>The graph of the Normal Distribution depends on two factors: the </a:t>
            </a:r>
            <a:r>
              <a:rPr lang="en-US" sz="2000" i="1" dirty="0">
                <a:solidFill>
                  <a:schemeClr val="bg2">
                    <a:lumMod val="10000"/>
                  </a:schemeClr>
                </a:solidFill>
                <a:latin typeface="Agency FB" panose="020B0503020202020204" pitchFamily="34" charset="0"/>
              </a:rPr>
              <a:t>Mean</a:t>
            </a:r>
            <a:r>
              <a:rPr lang="en-US" sz="2000" dirty="0">
                <a:solidFill>
                  <a:schemeClr val="bg2">
                    <a:lumMod val="10000"/>
                  </a:schemeClr>
                </a:solidFill>
                <a:latin typeface="Agency FB" panose="020B0503020202020204" pitchFamily="34" charset="0"/>
              </a:rPr>
              <a:t> and the </a:t>
            </a:r>
            <a:r>
              <a:rPr lang="en-US" sz="2000" i="1" dirty="0">
                <a:solidFill>
                  <a:schemeClr val="bg2">
                    <a:lumMod val="10000"/>
                  </a:schemeClr>
                </a:solidFill>
                <a:latin typeface="Agency FB" panose="020B0503020202020204" pitchFamily="34" charset="0"/>
              </a:rPr>
              <a:t>Standard Deviation</a:t>
            </a:r>
            <a:endParaRPr lang="en-US" sz="2000" i="1" dirty="0">
              <a:solidFill>
                <a:schemeClr val="bg2">
                  <a:lumMod val="10000"/>
                </a:schemeClr>
              </a:solidFill>
              <a:latin typeface="Agency FB" panose="020B0503020202020204" pitchFamily="34" charset="0"/>
            </a:endParaRPr>
          </a:p>
          <a:p>
            <a:pPr marL="228600" indent="-228600">
              <a:buClr>
                <a:schemeClr val="accent1"/>
              </a:buClr>
              <a:buFont typeface="Arial" panose="020B0604020202020204" pitchFamily="34" charset="0"/>
              <a:buChar char="•"/>
            </a:pPr>
            <a:r>
              <a:rPr lang="en-US" sz="2000" b="1" dirty="0">
                <a:solidFill>
                  <a:schemeClr val="bg2">
                    <a:lumMod val="10000"/>
                  </a:schemeClr>
                </a:solidFill>
                <a:latin typeface="Agency FB" panose="020B0503020202020204" pitchFamily="34" charset="0"/>
              </a:rPr>
              <a:t>Mean: </a:t>
            </a:r>
            <a:r>
              <a:rPr lang="en-US" sz="2000" i="1" dirty="0">
                <a:solidFill>
                  <a:schemeClr val="bg2">
                    <a:lumMod val="10000"/>
                  </a:schemeClr>
                </a:solidFill>
                <a:latin typeface="Agency FB" panose="020B0503020202020204" pitchFamily="34" charset="0"/>
              </a:rPr>
              <a:t>Determines the location of center of the graph</a:t>
            </a:r>
            <a:endParaRPr lang="en-US" sz="2000" i="1" dirty="0">
              <a:solidFill>
                <a:schemeClr val="bg2">
                  <a:lumMod val="10000"/>
                </a:schemeClr>
              </a:solidFill>
              <a:latin typeface="Agency FB" panose="020B0503020202020204" pitchFamily="34" charset="0"/>
            </a:endParaRPr>
          </a:p>
          <a:p>
            <a:pPr marL="228600" indent="-228600">
              <a:buClr>
                <a:schemeClr val="accent1"/>
              </a:buClr>
              <a:buFont typeface="Arial" panose="020B0604020202020204" pitchFamily="34" charset="0"/>
              <a:buChar char="•"/>
            </a:pPr>
            <a:r>
              <a:rPr lang="en-IN" sz="2000" b="1" dirty="0">
                <a:solidFill>
                  <a:schemeClr val="bg2">
                    <a:lumMod val="10000"/>
                  </a:schemeClr>
                </a:solidFill>
                <a:latin typeface="Agency FB" panose="020B0503020202020204" pitchFamily="34" charset="0"/>
              </a:rPr>
              <a:t>Standard Deviation: </a:t>
            </a:r>
            <a:r>
              <a:rPr lang="en-IN" sz="2000" i="1" dirty="0">
                <a:solidFill>
                  <a:schemeClr val="bg2">
                    <a:lumMod val="10000"/>
                  </a:schemeClr>
                </a:solidFill>
                <a:latin typeface="Agency FB" panose="020B0503020202020204" pitchFamily="34" charset="0"/>
              </a:rPr>
              <a:t>Determines the height of the graph</a:t>
            </a:r>
            <a:endParaRPr lang="en-IN" sz="2000" i="1" dirty="0">
              <a:solidFill>
                <a:schemeClr val="bg2">
                  <a:lumMod val="10000"/>
                </a:schemeClr>
              </a:solidFill>
              <a:latin typeface="Agency FB" panose="020B0503020202020204" pitchFamily="34" charset="0"/>
            </a:endParaRPr>
          </a:p>
        </p:txBody>
      </p:sp>
      <p:pic>
        <p:nvPicPr>
          <p:cNvPr id="15" name="Picture 14"/>
          <p:cNvPicPr>
            <a:picLocks noChangeAspect="1"/>
          </p:cNvPicPr>
          <p:nvPr/>
        </p:nvPicPr>
        <p:blipFill>
          <a:blip r:embed="rId2"/>
          <a:stretch>
            <a:fillRect/>
          </a:stretch>
        </p:blipFill>
        <p:spPr>
          <a:xfrm>
            <a:off x="2147751" y="3717797"/>
            <a:ext cx="8252094" cy="1724885"/>
          </a:xfrm>
          <a:prstGeom prst="rect">
            <a:avLst/>
          </a:prstGeom>
        </p:spPr>
      </p:pic>
      <p:sp>
        <p:nvSpPr>
          <p:cNvPr id="16" name="TextBox 15"/>
          <p:cNvSpPr txBox="1"/>
          <p:nvPr/>
        </p:nvSpPr>
        <p:spPr>
          <a:xfrm>
            <a:off x="2286000" y="5562025"/>
            <a:ext cx="3302000" cy="707886"/>
          </a:xfrm>
          <a:prstGeom prst="rect">
            <a:avLst/>
          </a:prstGeom>
          <a:noFill/>
        </p:spPr>
        <p:txBody>
          <a:bodyPr wrap="square" rtlCol="0">
            <a:spAutoFit/>
          </a:bodyPr>
          <a:lstStyle/>
          <a:p>
            <a:r>
              <a:rPr lang="en-IN" sz="2000" dirty="0">
                <a:solidFill>
                  <a:schemeClr val="bg2">
                    <a:lumMod val="10000"/>
                  </a:schemeClr>
                </a:solidFill>
                <a:latin typeface="Agency FB" panose="020B0503020202020204" pitchFamily="34" charset="0"/>
              </a:rPr>
              <a:t>If the standard deviation is large, the curve is short and wide.</a:t>
            </a:r>
            <a:endParaRPr lang="en-IN" sz="2000" dirty="0">
              <a:solidFill>
                <a:schemeClr val="bg2">
                  <a:lumMod val="10000"/>
                </a:schemeClr>
              </a:solidFill>
              <a:latin typeface="Agency FB" panose="020B0503020202020204" pitchFamily="34" charset="0"/>
            </a:endParaRPr>
          </a:p>
        </p:txBody>
      </p:sp>
      <p:sp>
        <p:nvSpPr>
          <p:cNvPr id="17" name="TextBox 16"/>
          <p:cNvSpPr txBox="1"/>
          <p:nvPr/>
        </p:nvSpPr>
        <p:spPr>
          <a:xfrm>
            <a:off x="7134494" y="5562025"/>
            <a:ext cx="3403600" cy="707886"/>
          </a:xfrm>
          <a:prstGeom prst="rect">
            <a:avLst/>
          </a:prstGeom>
          <a:noFill/>
        </p:spPr>
        <p:txBody>
          <a:bodyPr wrap="square" rtlCol="0">
            <a:spAutoFit/>
          </a:bodyPr>
          <a:lstStyle/>
          <a:p>
            <a:r>
              <a:rPr lang="en-IN" sz="2000" dirty="0">
                <a:solidFill>
                  <a:schemeClr val="bg2">
                    <a:lumMod val="10000"/>
                  </a:schemeClr>
                </a:solidFill>
                <a:latin typeface="Agency FB" panose="020B0503020202020204" pitchFamily="34" charset="0"/>
              </a:rPr>
              <a:t>If the standard deviation is small, the curve is tall and narrow.</a:t>
            </a:r>
            <a:endParaRPr lang="en-IN" sz="2000" dirty="0">
              <a:solidFill>
                <a:schemeClr val="bg2">
                  <a:lumMod val="10000"/>
                </a:schemeClr>
              </a:solidFill>
              <a:latin typeface="Agency FB" panose="020B0503020202020204" pitchFamily="34" charset="0"/>
            </a:endParaRPr>
          </a:p>
        </p:txBody>
      </p:sp>
      <p:sp>
        <p:nvSpPr>
          <p:cNvPr id="10" name="TextBox 9"/>
          <p:cNvSpPr txBox="1"/>
          <p:nvPr/>
        </p:nvSpPr>
        <p:spPr>
          <a:xfrm>
            <a:off x="-2" y="450191"/>
            <a:ext cx="12186653" cy="923330"/>
          </a:xfrm>
          <a:prstGeom prst="rect">
            <a:avLst/>
          </a:prstGeom>
          <a:noFill/>
        </p:spPr>
        <p:txBody>
          <a:bodyPr wrap="square" rtlCol="0">
            <a:spAutoFit/>
          </a:bodyPr>
          <a:lstStyle/>
          <a:p>
            <a:pPr algn="ctr"/>
            <a:r>
              <a:rPr lang="en-US" sz="5400" b="1" dirty="0">
                <a:solidFill>
                  <a:schemeClr val="bg1"/>
                </a:solidFill>
                <a:latin typeface="HP Simplified" panose="020B0604020204020204" pitchFamily="34" charset="0"/>
              </a:rPr>
              <a:t>Probability – Normal Distribution</a:t>
            </a:r>
            <a:endParaRPr lang="en-IN" sz="5400" b="1" dirty="0">
              <a:solidFill>
                <a:schemeClr val="bg1"/>
              </a:solidFill>
              <a:latin typeface="HP Simplified" panose="020B0604020204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0" name="Rectangle: Rounded Corners 9"/>
          <p:cNvSpPr/>
          <p:nvPr/>
        </p:nvSpPr>
        <p:spPr bwMode="auto">
          <a:xfrm>
            <a:off x="595087" y="2284095"/>
            <a:ext cx="10827656" cy="713892"/>
          </a:xfrm>
          <a:prstGeom prst="round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buClr>
                <a:schemeClr val="accent1"/>
              </a:buClr>
            </a:pPr>
            <a:r>
              <a:rPr lang="en-US" dirty="0">
                <a:latin typeface="Abadi" panose="020B0604020104020204" pitchFamily="34" charset="0"/>
              </a:rPr>
              <a:t>The </a:t>
            </a:r>
            <a:r>
              <a:rPr lang="en-US" b="1" dirty="0">
                <a:latin typeface="Abadi" panose="020B0604020104020204" pitchFamily="34" charset="0"/>
              </a:rPr>
              <a:t>Central Limit Theorem </a:t>
            </a:r>
            <a:r>
              <a:rPr lang="en-US" dirty="0">
                <a:latin typeface="Abadi" panose="020B0604020104020204" pitchFamily="34" charset="0"/>
              </a:rPr>
              <a:t>states that the sampling distribution of the mean of any independent, random variable will be normal or nearly normal, if the sample size is large enough</a:t>
            </a:r>
            <a:endParaRPr lang="en-US" dirty="0">
              <a:latin typeface="Abadi" panose="020B0604020104020204" pitchFamily="34" charset="0"/>
            </a:endParaRPr>
          </a:p>
        </p:txBody>
      </p:sp>
      <p:pic>
        <p:nvPicPr>
          <p:cNvPr id="18" name="Picture 17"/>
          <p:cNvPicPr>
            <a:picLocks noChangeAspect="1"/>
          </p:cNvPicPr>
          <p:nvPr/>
        </p:nvPicPr>
        <p:blipFill>
          <a:blip r:embed="rId2"/>
          <a:stretch>
            <a:fillRect/>
          </a:stretch>
        </p:blipFill>
        <p:spPr>
          <a:xfrm>
            <a:off x="4093910" y="3483301"/>
            <a:ext cx="4004181" cy="2936397"/>
          </a:xfrm>
          <a:prstGeom prst="rect">
            <a:avLst/>
          </a:prstGeom>
        </p:spPr>
      </p:pic>
      <p:sp>
        <p:nvSpPr>
          <p:cNvPr id="7" name="TextBox 6"/>
          <p:cNvSpPr txBox="1"/>
          <p:nvPr/>
        </p:nvSpPr>
        <p:spPr>
          <a:xfrm>
            <a:off x="-2" y="450191"/>
            <a:ext cx="12186653" cy="923330"/>
          </a:xfrm>
          <a:prstGeom prst="rect">
            <a:avLst/>
          </a:prstGeom>
          <a:noFill/>
        </p:spPr>
        <p:txBody>
          <a:bodyPr wrap="square" rtlCol="0">
            <a:spAutoFit/>
          </a:bodyPr>
          <a:lstStyle/>
          <a:p>
            <a:pPr algn="ctr"/>
            <a:r>
              <a:rPr lang="en-US" sz="5400" b="1" dirty="0">
                <a:solidFill>
                  <a:schemeClr val="bg1"/>
                </a:solidFill>
                <a:latin typeface="HP Simplified" panose="020B0604020204020204" pitchFamily="34" charset="0"/>
              </a:rPr>
              <a:t>Probability – Central Limit Theorem</a:t>
            </a:r>
            <a:endParaRPr lang="en-IN" sz="5400" b="1" dirty="0">
              <a:solidFill>
                <a:schemeClr val="bg1"/>
              </a:solidFill>
              <a:latin typeface="HP Simplified" panose="020B0604020204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8" name="Picture 7"/>
          <p:cNvPicPr>
            <a:picLocks noChangeAspect="1"/>
          </p:cNvPicPr>
          <p:nvPr/>
        </p:nvPicPr>
        <p:blipFill>
          <a:blip r:embed="rId2"/>
          <a:stretch>
            <a:fillRect/>
          </a:stretch>
        </p:blipFill>
        <p:spPr>
          <a:xfrm>
            <a:off x="3065772" y="1784968"/>
            <a:ext cx="6133481" cy="4241078"/>
          </a:xfrm>
          <a:prstGeom prst="rect">
            <a:avLst/>
          </a:prstGeom>
        </p:spPr>
      </p:pic>
      <p:sp>
        <p:nvSpPr>
          <p:cNvPr id="6" name="TextBox 5"/>
          <p:cNvSpPr txBox="1"/>
          <p:nvPr/>
        </p:nvSpPr>
        <p:spPr>
          <a:xfrm>
            <a:off x="-2" y="450191"/>
            <a:ext cx="12186653" cy="923330"/>
          </a:xfrm>
          <a:prstGeom prst="rect">
            <a:avLst/>
          </a:prstGeom>
          <a:noFill/>
        </p:spPr>
        <p:txBody>
          <a:bodyPr wrap="square" rtlCol="0">
            <a:spAutoFit/>
          </a:bodyPr>
          <a:lstStyle/>
          <a:p>
            <a:pPr algn="ctr"/>
            <a:r>
              <a:rPr lang="en-US" sz="5400" b="1" dirty="0">
                <a:solidFill>
                  <a:schemeClr val="bg1"/>
                </a:solidFill>
                <a:latin typeface="HP Simplified" panose="020B0604020204020204" pitchFamily="34" charset="0"/>
              </a:rPr>
              <a:t>Probability – Types of Probability</a:t>
            </a:r>
            <a:endParaRPr lang="en-IN" sz="5400" b="1" dirty="0">
              <a:solidFill>
                <a:schemeClr val="bg1"/>
              </a:solidFill>
              <a:latin typeface="HP Simplified" panose="020B0604020204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7" name="Rectangle: Diagonal Corners Rounded 6"/>
          <p:cNvSpPr/>
          <p:nvPr/>
        </p:nvSpPr>
        <p:spPr bwMode="auto">
          <a:xfrm>
            <a:off x="998148" y="2187924"/>
            <a:ext cx="9915657" cy="533400"/>
          </a:xfrm>
          <a:prstGeom prst="round2DiagRect">
            <a:avLst/>
          </a:prstGeom>
          <a:solidFill>
            <a:schemeClr val="accent3">
              <a:lumMod val="20000"/>
              <a:lumOff val="80000"/>
            </a:schemeClr>
          </a:solidFill>
          <a:ln w="28575"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defTabSz="76200">
              <a:spcBef>
                <a:spcPct val="20000"/>
              </a:spcBef>
              <a:buClr>
                <a:srgbClr val="FF0000"/>
              </a:buClr>
            </a:pPr>
            <a:r>
              <a:rPr lang="en-US" dirty="0">
                <a:solidFill>
                  <a:schemeClr val="bg2">
                    <a:lumMod val="10000"/>
                  </a:schemeClr>
                </a:solidFill>
                <a:latin typeface="Abadi" panose="020B0604020104020204" pitchFamily="34" charset="0"/>
              </a:rPr>
              <a:t>Marginal Probability is the probability of occurrence of a single event.</a:t>
            </a:r>
            <a:endParaRPr lang="en-US" dirty="0">
              <a:solidFill>
                <a:schemeClr val="bg2">
                  <a:lumMod val="10000"/>
                </a:schemeClr>
              </a:solidFill>
              <a:latin typeface="Abadi" panose="020B0604020104020204" pitchFamily="34" charset="0"/>
            </a:endParaRPr>
          </a:p>
        </p:txBody>
      </p:sp>
      <p:pic>
        <p:nvPicPr>
          <p:cNvPr id="9" name="Picture 8"/>
          <p:cNvPicPr>
            <a:picLocks noChangeAspect="1"/>
          </p:cNvPicPr>
          <p:nvPr/>
        </p:nvPicPr>
        <p:blipFill>
          <a:blip r:embed="rId2"/>
          <a:stretch>
            <a:fillRect/>
          </a:stretch>
        </p:blipFill>
        <p:spPr>
          <a:xfrm>
            <a:off x="998149" y="3170520"/>
            <a:ext cx="2851808" cy="2040665"/>
          </a:xfrm>
          <a:prstGeom prst="rect">
            <a:avLst/>
          </a:prstGeom>
        </p:spPr>
      </p:pic>
      <p:pic>
        <p:nvPicPr>
          <p:cNvPr id="10" name="Picture 9"/>
          <p:cNvPicPr>
            <a:picLocks noChangeAspect="1"/>
          </p:cNvPicPr>
          <p:nvPr/>
        </p:nvPicPr>
        <p:blipFill>
          <a:blip r:embed="rId3"/>
          <a:stretch>
            <a:fillRect/>
          </a:stretch>
        </p:blipFill>
        <p:spPr>
          <a:xfrm>
            <a:off x="4215322" y="3170520"/>
            <a:ext cx="4188715" cy="1819153"/>
          </a:xfrm>
          <a:prstGeom prst="rect">
            <a:avLst/>
          </a:prstGeom>
        </p:spPr>
      </p:pic>
      <p:sp>
        <p:nvSpPr>
          <p:cNvPr id="14" name="Rectangle: Rounded Corners 13"/>
          <p:cNvSpPr/>
          <p:nvPr/>
        </p:nvSpPr>
        <p:spPr bwMode="auto">
          <a:xfrm>
            <a:off x="8769350" y="3172460"/>
            <a:ext cx="2851785" cy="1463675"/>
          </a:xfrm>
          <a:prstGeom prst="roundRect">
            <a:avLst/>
          </a:prstGeom>
          <a:solidFill>
            <a:schemeClr val="accent6">
              <a:lumMod val="20000"/>
              <a:lumOff val="80000"/>
            </a:schemeClr>
          </a:solidFill>
          <a:ln w="28575"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1600" dirty="0">
                <a:solidFill>
                  <a:schemeClr val="bg2">
                    <a:lumMod val="10000"/>
                  </a:schemeClr>
                </a:solidFill>
                <a:latin typeface="Agency FB" panose="020B0503020202020204" pitchFamily="34" charset="0"/>
              </a:rPr>
              <a:t>Marginal Probability  =     13</a:t>
            </a:r>
            <a:endParaRPr lang="en-IN" sz="1600" dirty="0">
              <a:solidFill>
                <a:schemeClr val="bg2">
                  <a:lumMod val="10000"/>
                </a:schemeClr>
              </a:solidFill>
              <a:latin typeface="Agency FB" panose="020B0503020202020204" pitchFamily="34" charset="0"/>
            </a:endParaRPr>
          </a:p>
          <a:p>
            <a:pPr algn="ctr" defTabSz="76200" fontAlgn="base">
              <a:spcBef>
                <a:spcPct val="20000"/>
              </a:spcBef>
              <a:spcAft>
                <a:spcPct val="0"/>
              </a:spcAft>
              <a:buClr>
                <a:srgbClr val="FF0000"/>
              </a:buClr>
            </a:pPr>
            <a:r>
              <a:rPr lang="en-IN" sz="1600" dirty="0">
                <a:solidFill>
                  <a:schemeClr val="bg2">
                    <a:lumMod val="10000"/>
                  </a:schemeClr>
                </a:solidFill>
                <a:latin typeface="Agency FB" panose="020B0503020202020204" pitchFamily="34" charset="0"/>
              </a:rPr>
              <a:t>                                       52</a:t>
            </a:r>
            <a:r>
              <a:rPr lang="en-IN" sz="2000" dirty="0">
                <a:solidFill>
                  <a:schemeClr val="bg2">
                    <a:lumMod val="10000"/>
                  </a:schemeClr>
                </a:solidFill>
                <a:latin typeface="Agency FB" panose="020B0503020202020204" pitchFamily="34" charset="0"/>
              </a:rPr>
              <a:t>                                        </a:t>
            </a:r>
            <a:endParaRPr lang="en-IN" sz="2000" dirty="0">
              <a:solidFill>
                <a:schemeClr val="bg2">
                  <a:lumMod val="10000"/>
                </a:schemeClr>
              </a:solidFill>
              <a:latin typeface="Agency FB" panose="020B0503020202020204" pitchFamily="34" charset="0"/>
            </a:endParaRPr>
          </a:p>
        </p:txBody>
      </p:sp>
      <p:cxnSp>
        <p:nvCxnSpPr>
          <p:cNvPr id="15" name="Straight Connector 14"/>
          <p:cNvCxnSpPr/>
          <p:nvPr/>
        </p:nvCxnSpPr>
        <p:spPr bwMode="auto">
          <a:xfrm>
            <a:off x="10051370" y="3904598"/>
            <a:ext cx="287697" cy="0"/>
          </a:xfrm>
          <a:prstGeom prst="line">
            <a:avLst/>
          </a:prstGeom>
          <a:noFill/>
          <a:ln w="28575" cap="flat" cmpd="sng" algn="ctr">
            <a:solidFill>
              <a:schemeClr val="tx1"/>
            </a:solidFill>
            <a:prstDash val="solid"/>
            <a:round/>
            <a:headEnd type="none" w="sm" len="sm"/>
            <a:tailEnd type="none" w="sm" len="sm"/>
          </a:ln>
          <a:effectLst/>
        </p:spPr>
      </p:cxnSp>
      <mc:AlternateContent xmlns:mc="http://schemas.openxmlformats.org/markup-compatibility/2006">
        <mc:Choice xmlns:a14="http://schemas.microsoft.com/office/drawing/2010/main" Requires="a14">
          <p:sp>
            <p:nvSpPr>
              <p:cNvPr id="16" name="Rectangle: Rounded Corners 15"/>
              <p:cNvSpPr/>
              <p:nvPr/>
            </p:nvSpPr>
            <p:spPr bwMode="auto">
              <a:xfrm>
                <a:off x="4023995" y="5212080"/>
                <a:ext cx="4408805" cy="923290"/>
              </a:xfrm>
              <a:prstGeom prst="roundRect">
                <a:avLst/>
              </a:prstGeom>
              <a:solidFill>
                <a:schemeClr val="accent1">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buClr>
                    <a:schemeClr val="accent1"/>
                  </a:buClr>
                </a:pPr>
                <a:r>
                  <a:rPr lang="en-IN" sz="2000" kern="0" dirty="0">
                    <a:solidFill>
                      <a:schemeClr val="bg2">
                        <a:lumMod val="10000"/>
                      </a:schemeClr>
                    </a:solidFill>
                    <a:latin typeface="Agency FB" panose="020B0503020202020204" pitchFamily="34" charset="0"/>
                    <a:ea typeface="Tahoma" panose="020B0604030504040204" pitchFamily="34" charset="0"/>
                    <a:cs typeface="Tahoma" panose="020B0604030504040204" pitchFamily="34" charset="0"/>
                  </a:rPr>
                  <a:t>It can be expressed as: P (A) = </a:t>
                </a:r>
                <a14:m>
                  <m:oMath xmlns:m="http://schemas.openxmlformats.org/officeDocument/2006/math">
                    <m:nary>
                      <m:naryPr>
                        <m:chr m:val="∑"/>
                        <m:ctrlPr>
                          <a:rPr lang="en-IN" sz="2000" i="1" kern="0">
                            <a:solidFill>
                              <a:schemeClr val="bg2">
                                <a:lumMod val="10000"/>
                              </a:schemeClr>
                            </a:solidFill>
                            <a:latin typeface="Cambria Math" panose="02040503050406030204" pitchFamily="18" charset="0"/>
                          </a:rPr>
                        </m:ctrlPr>
                      </m:naryPr>
                      <m:sub>
                        <m:r>
                          <m:rPr>
                            <m:brk m:alnAt="23"/>
                          </m:rPr>
                          <a:rPr lang="en-IN" sz="2000" i="1" kern="0">
                            <a:solidFill>
                              <a:schemeClr val="bg2">
                                <a:lumMod val="10000"/>
                              </a:schemeClr>
                            </a:solidFill>
                            <a:latin typeface="Cambria Math" panose="02040503050406030204" pitchFamily="18" charset="0"/>
                          </a:rPr>
                          <m:t>𝑖</m:t>
                        </m:r>
                        <m:r>
                          <a:rPr lang="en-IN" sz="2000" i="1" kern="0">
                            <a:solidFill>
                              <a:schemeClr val="bg2">
                                <a:lumMod val="10000"/>
                              </a:schemeClr>
                            </a:solidFill>
                            <a:latin typeface="Cambria Math" panose="02040503050406030204" pitchFamily="18" charset="0"/>
                          </a:rPr>
                          <m:t>=</m:t>
                        </m:r>
                        <m:r>
                          <a:rPr lang="en-IN" sz="2000" i="1" kern="0">
                            <a:solidFill>
                              <a:schemeClr val="bg2">
                                <a:lumMod val="10000"/>
                              </a:schemeClr>
                            </a:solidFill>
                            <a:latin typeface="Cambria Math" panose="02040503050406030204" pitchFamily="18" charset="0"/>
                          </a:rPr>
                          <m:t>1</m:t>
                        </m:r>
                      </m:sub>
                      <m:sup>
                        <m:r>
                          <a:rPr lang="en-IN" sz="2000" i="1" kern="0">
                            <a:solidFill>
                              <a:schemeClr val="bg2">
                                <a:lumMod val="10000"/>
                              </a:schemeClr>
                            </a:solidFill>
                            <a:latin typeface="Cambria Math" panose="02040503050406030204" pitchFamily="18" charset="0"/>
                          </a:rPr>
                          <m:t>𝑘</m:t>
                        </m:r>
                      </m:sup>
                      <m:e>
                        <m:r>
                          <a:rPr lang="en-IN" sz="2000" i="1" kern="0">
                            <a:solidFill>
                              <a:schemeClr val="bg2">
                                <a:lumMod val="10000"/>
                              </a:schemeClr>
                            </a:solidFill>
                            <a:latin typeface="Cambria Math" panose="02040503050406030204" pitchFamily="18" charset="0"/>
                          </a:rPr>
                          <m:t>𝑃</m:t>
                        </m:r>
                        <m:r>
                          <a:rPr lang="en-IN" sz="2000" i="1" kern="0">
                            <a:solidFill>
                              <a:schemeClr val="bg2">
                                <a:lumMod val="10000"/>
                              </a:schemeClr>
                            </a:solidFill>
                            <a:latin typeface="Cambria Math" panose="02040503050406030204" pitchFamily="18" charset="0"/>
                          </a:rPr>
                          <m:t>(</m:t>
                        </m:r>
                      </m:e>
                    </m:nary>
                    <m:sSub>
                      <m:sSubPr>
                        <m:ctrlPr>
                          <a:rPr lang="en-IN" sz="2000" i="1" kern="0">
                            <a:solidFill>
                              <a:schemeClr val="bg2">
                                <a:lumMod val="10000"/>
                              </a:schemeClr>
                            </a:solidFill>
                            <a:latin typeface="Cambria Math" panose="02040503050406030204" pitchFamily="18" charset="0"/>
                          </a:rPr>
                        </m:ctrlPr>
                      </m:sSubPr>
                      <m:e>
                        <m:r>
                          <a:rPr lang="en-IN" sz="2000" i="1" kern="0">
                            <a:solidFill>
                              <a:schemeClr val="bg2">
                                <a:lumMod val="10000"/>
                              </a:schemeClr>
                            </a:solidFill>
                            <a:latin typeface="Cambria Math" panose="02040503050406030204" pitchFamily="18" charset="0"/>
                          </a:rPr>
                          <m:t>𝑥</m:t>
                        </m:r>
                      </m:e>
                      <m:sub>
                        <m:r>
                          <a:rPr lang="en-IN" sz="2000" i="1" kern="0">
                            <a:solidFill>
                              <a:schemeClr val="bg2">
                                <a:lumMod val="10000"/>
                              </a:schemeClr>
                            </a:solidFill>
                            <a:latin typeface="Cambria Math" panose="02040503050406030204" pitchFamily="18" charset="0"/>
                          </a:rPr>
                          <m:t>𝑖</m:t>
                        </m:r>
                      </m:sub>
                    </m:sSub>
                  </m:oMath>
                </a14:m>
                <a:r>
                  <a:rPr lang="en-IN" sz="2000" kern="0" dirty="0">
                    <a:solidFill>
                      <a:schemeClr val="bg2">
                        <a:lumMod val="10000"/>
                      </a:schemeClr>
                    </a:solidFill>
                    <a:latin typeface="Agency FB" panose="020B0503020202020204" pitchFamily="34" charset="0"/>
                    <a:ea typeface="Tahoma" panose="020B0604030504040204" pitchFamily="34" charset="0"/>
                    <a:cs typeface="Tahoma" panose="020B0604030504040204" pitchFamily="34" charset="0"/>
                  </a:rPr>
                  <a:t> )</a:t>
                </a:r>
                <a:endParaRPr lang="en-IN" sz="2000" kern="0" dirty="0">
                  <a:solidFill>
                    <a:schemeClr val="bg2">
                      <a:lumMod val="10000"/>
                    </a:schemeClr>
                  </a:solidFill>
                  <a:latin typeface="Agency FB" panose="020B0503020202020204" pitchFamily="34" charset="0"/>
                  <a:ea typeface="Tahoma" panose="020B0604030504040204" pitchFamily="34" charset="0"/>
                  <a:cs typeface="Tahoma" panose="020B0604030504040204" pitchFamily="34" charset="0"/>
                </a:endParaRPr>
              </a:p>
            </p:txBody>
          </p:sp>
        </mc:Choice>
        <mc:Fallback>
          <p:sp>
            <p:nvSpPr>
              <p:cNvPr id="16" name="Rectangle: Rounded Corners 15"/>
              <p:cNvSpPr>
                <a:spLocks noRot="1" noChangeAspect="1" noMove="1" noResize="1" noEditPoints="1" noAdjustHandles="1" noChangeArrowheads="1" noChangeShapeType="1" noTextEdit="1"/>
              </p:cNvSpPr>
              <p:nvPr/>
            </p:nvSpPr>
            <p:spPr bwMode="auto">
              <a:xfrm>
                <a:off x="4023995" y="5212080"/>
                <a:ext cx="4408805" cy="923290"/>
              </a:xfrm>
              <a:prstGeom prst="roundRect">
                <a:avLst/>
              </a:prstGeom>
              <a:blipFill rotWithShape="1">
                <a:blip r:embed="rId4"/>
                <a:stretch>
                  <a:fillRect l="-374" t="-1788" r="-1570" b="-7497"/>
                </a:stretch>
              </a:blip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a:lstStyle/>
              <a:p>
                <a:r>
                  <a:rPr lang="en-US" altLang="en-US">
                    <a:noFill/>
                  </a:rPr>
                  <a:t> </a:t>
                </a:r>
              </a:p>
            </p:txBody>
          </p:sp>
        </mc:Fallback>
      </mc:AlternateContent>
      <p:sp>
        <p:nvSpPr>
          <p:cNvPr id="13" name="TextBox 12"/>
          <p:cNvSpPr txBox="1"/>
          <p:nvPr/>
        </p:nvSpPr>
        <p:spPr>
          <a:xfrm>
            <a:off x="-2" y="450191"/>
            <a:ext cx="12186653" cy="923330"/>
          </a:xfrm>
          <a:prstGeom prst="rect">
            <a:avLst/>
          </a:prstGeom>
          <a:noFill/>
        </p:spPr>
        <p:txBody>
          <a:bodyPr wrap="square" rtlCol="0">
            <a:spAutoFit/>
          </a:bodyPr>
          <a:lstStyle/>
          <a:p>
            <a:pPr algn="ctr"/>
            <a:r>
              <a:rPr lang="en-US" sz="5400" b="1" dirty="0">
                <a:solidFill>
                  <a:schemeClr val="bg1"/>
                </a:solidFill>
                <a:latin typeface="HP Simplified" panose="020B0604020204020204" pitchFamily="34" charset="0"/>
              </a:rPr>
              <a:t>Probability – Marginal Probability</a:t>
            </a:r>
            <a:endParaRPr lang="en-IN" sz="5400" b="1" dirty="0">
              <a:solidFill>
                <a:schemeClr val="bg1"/>
              </a:solidFill>
              <a:latin typeface="HP Simplified" panose="020B0604020204020204" pitchFamily="34" charset="0"/>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bldLvl="0" animBg="1"/>
      <p:bldP spid="1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7" name="Rectangle: Diagonal Corners Rounded 16"/>
          <p:cNvSpPr/>
          <p:nvPr/>
        </p:nvSpPr>
        <p:spPr bwMode="auto">
          <a:xfrm>
            <a:off x="2393315" y="1895475"/>
            <a:ext cx="7609205" cy="672465"/>
          </a:xfrm>
          <a:prstGeom prst="round2DiagRect">
            <a:avLst/>
          </a:prstGeom>
          <a:solidFill>
            <a:schemeClr val="accent3">
              <a:lumMod val="20000"/>
              <a:lumOff val="80000"/>
            </a:schemeClr>
          </a:solidFill>
          <a:ln w="28575"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defTabSz="76200">
              <a:spcBef>
                <a:spcPct val="20000"/>
              </a:spcBef>
              <a:buClr>
                <a:srgbClr val="FF0000"/>
              </a:buClr>
            </a:pPr>
            <a:r>
              <a:rPr lang="en-US" dirty="0">
                <a:solidFill>
                  <a:schemeClr val="bg2">
                    <a:lumMod val="10000"/>
                  </a:schemeClr>
                </a:solidFill>
                <a:latin typeface="Abadi" panose="020B0604020104020204" pitchFamily="34" charset="0"/>
              </a:rPr>
              <a:t>Joint Probability is a measure of two events happening at the same time</a:t>
            </a:r>
            <a:endParaRPr lang="en-US" dirty="0">
              <a:solidFill>
                <a:schemeClr val="bg2">
                  <a:lumMod val="10000"/>
                </a:schemeClr>
              </a:solidFill>
              <a:latin typeface="Abadi" panose="020B0604020104020204" pitchFamily="34" charset="0"/>
            </a:endParaRPr>
          </a:p>
        </p:txBody>
      </p:sp>
      <p:pic>
        <p:nvPicPr>
          <p:cNvPr id="18" name="Picture 17"/>
          <p:cNvPicPr>
            <a:picLocks noChangeAspect="1"/>
          </p:cNvPicPr>
          <p:nvPr/>
        </p:nvPicPr>
        <p:blipFill>
          <a:blip r:embed="rId2"/>
          <a:stretch>
            <a:fillRect/>
          </a:stretch>
        </p:blipFill>
        <p:spPr>
          <a:xfrm>
            <a:off x="1388578" y="2834094"/>
            <a:ext cx="3460229" cy="2476032"/>
          </a:xfrm>
          <a:prstGeom prst="rect">
            <a:avLst/>
          </a:prstGeom>
        </p:spPr>
      </p:pic>
      <p:sp>
        <p:nvSpPr>
          <p:cNvPr id="19" name="Rectangle: Rounded Corners 18"/>
          <p:cNvSpPr/>
          <p:nvPr/>
        </p:nvSpPr>
        <p:spPr bwMode="auto">
          <a:xfrm>
            <a:off x="362858" y="5330124"/>
            <a:ext cx="11422742" cy="636756"/>
          </a:xfrm>
          <a:prstGeom prst="round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buClr>
                <a:schemeClr val="accent1"/>
              </a:buClr>
            </a:pPr>
            <a:r>
              <a:rPr lang="en-US" kern="0" dirty="0">
                <a:solidFill>
                  <a:schemeClr val="bg2">
                    <a:lumMod val="10000"/>
                  </a:schemeClr>
                </a:solidFill>
                <a:latin typeface="Abadi" panose="020B0604020104020204" pitchFamily="34" charset="0"/>
              </a:rPr>
              <a:t>Example: The probability that a card is an Ace of hearts = P (Ace of hearts) </a:t>
            </a:r>
            <a:endParaRPr lang="en-US" kern="0" dirty="0">
              <a:solidFill>
                <a:schemeClr val="bg2">
                  <a:lumMod val="10000"/>
                </a:schemeClr>
              </a:solidFill>
              <a:latin typeface="Abadi" panose="020B0604020104020204" pitchFamily="34" charset="0"/>
            </a:endParaRPr>
          </a:p>
          <a:p>
            <a:pPr algn="ctr">
              <a:buClr>
                <a:schemeClr val="accent1"/>
              </a:buClr>
            </a:pPr>
            <a:r>
              <a:rPr lang="en-US" kern="0" dirty="0">
                <a:solidFill>
                  <a:schemeClr val="bg2">
                    <a:lumMod val="10000"/>
                  </a:schemeClr>
                </a:solidFill>
                <a:latin typeface="Abadi" panose="020B0604020104020204" pitchFamily="34" charset="0"/>
              </a:rPr>
              <a:t>(There are 13 heart cards in a deck of 52 and out of them one in the Ace of hearts)</a:t>
            </a:r>
            <a:endParaRPr lang="en-US" kern="0" dirty="0">
              <a:solidFill>
                <a:schemeClr val="bg2">
                  <a:lumMod val="10000"/>
                </a:schemeClr>
              </a:solidFill>
              <a:latin typeface="Abadi" panose="020B0604020104020204" pitchFamily="34" charset="0"/>
            </a:endParaRPr>
          </a:p>
        </p:txBody>
      </p:sp>
      <p:pic>
        <p:nvPicPr>
          <p:cNvPr id="20" name="Picture 19"/>
          <p:cNvPicPr>
            <a:picLocks noChangeAspect="1"/>
          </p:cNvPicPr>
          <p:nvPr/>
        </p:nvPicPr>
        <p:blipFill>
          <a:blip r:embed="rId3"/>
          <a:stretch>
            <a:fillRect/>
          </a:stretch>
        </p:blipFill>
        <p:spPr>
          <a:xfrm>
            <a:off x="6578599" y="3112251"/>
            <a:ext cx="4015235" cy="2040665"/>
          </a:xfrm>
          <a:prstGeom prst="rect">
            <a:avLst/>
          </a:prstGeom>
        </p:spPr>
      </p:pic>
      <p:pic>
        <p:nvPicPr>
          <p:cNvPr id="22" name="Picture 21"/>
          <p:cNvPicPr>
            <a:picLocks noChangeAspect="1"/>
          </p:cNvPicPr>
          <p:nvPr/>
        </p:nvPicPr>
        <p:blipFill>
          <a:blip r:embed="rId4"/>
          <a:stretch>
            <a:fillRect/>
          </a:stretch>
        </p:blipFill>
        <p:spPr>
          <a:xfrm flipV="1">
            <a:off x="5354718" y="3773295"/>
            <a:ext cx="806692" cy="495017"/>
          </a:xfrm>
          <a:prstGeom prst="rect">
            <a:avLst/>
          </a:prstGeom>
        </p:spPr>
      </p:pic>
      <p:sp>
        <p:nvSpPr>
          <p:cNvPr id="10" name="TextBox 9"/>
          <p:cNvSpPr txBox="1"/>
          <p:nvPr/>
        </p:nvSpPr>
        <p:spPr>
          <a:xfrm>
            <a:off x="-2" y="450191"/>
            <a:ext cx="12186653" cy="923330"/>
          </a:xfrm>
          <a:prstGeom prst="rect">
            <a:avLst/>
          </a:prstGeom>
          <a:noFill/>
        </p:spPr>
        <p:txBody>
          <a:bodyPr wrap="square" rtlCol="0">
            <a:spAutoFit/>
          </a:bodyPr>
          <a:lstStyle/>
          <a:p>
            <a:pPr algn="ctr"/>
            <a:r>
              <a:rPr lang="en-US" sz="5400" b="1" dirty="0">
                <a:solidFill>
                  <a:schemeClr val="bg1"/>
                </a:solidFill>
                <a:latin typeface="HP Simplified" panose="020B0604020204020204" pitchFamily="34" charset="0"/>
              </a:rPr>
              <a:t>Probability – Joint Probability</a:t>
            </a:r>
            <a:endParaRPr lang="en-IN" sz="5400" b="1" dirty="0">
              <a:solidFill>
                <a:schemeClr val="bg1"/>
              </a:solidFill>
              <a:latin typeface="HP Simplified" panose="020B0604020204020204" pitchFamily="34"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5054601" cy="6858000"/>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sp>
        <p:nvSpPr>
          <p:cNvPr id="10" name="TextBox 9"/>
          <p:cNvSpPr txBox="1"/>
          <p:nvPr/>
        </p:nvSpPr>
        <p:spPr>
          <a:xfrm>
            <a:off x="674730" y="2363721"/>
            <a:ext cx="4130417" cy="1323439"/>
          </a:xfrm>
          <a:prstGeom prst="rect">
            <a:avLst/>
          </a:prstGeom>
          <a:noFill/>
        </p:spPr>
        <p:txBody>
          <a:bodyPr wrap="square" rtlCol="0">
            <a:spAutoFit/>
          </a:bodyPr>
          <a:lstStyle/>
          <a:p>
            <a:r>
              <a:rPr lang="en-IN" sz="8000" b="1" dirty="0">
                <a:solidFill>
                  <a:schemeClr val="bg1"/>
                </a:solidFill>
                <a:latin typeface="HP Simplified" panose="020B0604020204020204" pitchFamily="34" charset="0"/>
              </a:rPr>
              <a:t>AGENDA</a:t>
            </a:r>
            <a:endParaRPr lang="en-IN" sz="8000" b="1" dirty="0">
              <a:solidFill>
                <a:schemeClr val="bg1"/>
              </a:solidFill>
              <a:latin typeface="HP Simplified" panose="020B0604020204020204" pitchFamily="34" charset="0"/>
            </a:endParaRPr>
          </a:p>
        </p:txBody>
      </p:sp>
      <p:pic>
        <p:nvPicPr>
          <p:cNvPr id="16" name="Picture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3" name="TextBox 22"/>
          <p:cNvSpPr txBox="1">
            <a:spLocks noChangeAspect="1"/>
          </p:cNvSpPr>
          <p:nvPr/>
        </p:nvSpPr>
        <p:spPr>
          <a:xfrm>
            <a:off x="5479877" y="2239628"/>
            <a:ext cx="7054437" cy="1317331"/>
          </a:xfrm>
          <a:prstGeom prst="rect">
            <a:avLst/>
          </a:prstGeom>
          <a:noFill/>
        </p:spPr>
        <p:txBody>
          <a:bodyPr wrap="square" rtlCol="0">
            <a:noAutofit/>
          </a:bodyPr>
          <a:lstStyle/>
          <a:p>
            <a:pPr marL="285750" indent="-285750">
              <a:lnSpc>
                <a:spcPct val="150000"/>
              </a:lnSpc>
              <a:buFont typeface="Wingdings" panose="05000000000000000000" pitchFamily="2" charset="2"/>
              <a:buChar char="ü"/>
            </a:pPr>
            <a:r>
              <a:rPr lang="en-US" sz="2400" dirty="0">
                <a:solidFill>
                  <a:schemeClr val="bg2">
                    <a:lumMod val="10000"/>
                  </a:schemeClr>
                </a:solidFill>
                <a:latin typeface="Abadi" panose="020B0604020104020204" pitchFamily="34" charset="0"/>
              </a:rPr>
              <a:t>Introduction to Probability for Data Science</a:t>
            </a:r>
            <a:endParaRPr lang="en-US" sz="2400" dirty="0">
              <a:solidFill>
                <a:schemeClr val="bg2">
                  <a:lumMod val="10000"/>
                </a:schemeClr>
              </a:solidFill>
              <a:latin typeface="Abadi" panose="020B0604020104020204" pitchFamily="34" charset="0"/>
            </a:endParaRPr>
          </a:p>
          <a:p>
            <a:pPr marL="285750" indent="-285750">
              <a:lnSpc>
                <a:spcPct val="150000"/>
              </a:lnSpc>
              <a:buFont typeface="Wingdings" panose="05000000000000000000" pitchFamily="2" charset="2"/>
              <a:buChar char="ü"/>
            </a:pPr>
            <a:r>
              <a:rPr lang="en-US" sz="2400" dirty="0">
                <a:solidFill>
                  <a:schemeClr val="bg2">
                    <a:lumMod val="10000"/>
                  </a:schemeClr>
                </a:solidFill>
                <a:latin typeface="Abadi" panose="020B0604020104020204" pitchFamily="34" charset="0"/>
              </a:rPr>
              <a:t>Introduction to Statistics for Data Science</a:t>
            </a:r>
            <a:endParaRPr lang="en-US" sz="2400" dirty="0">
              <a:solidFill>
                <a:schemeClr val="bg2">
                  <a:lumMod val="10000"/>
                </a:schemeClr>
              </a:solidFill>
              <a:latin typeface="Abadi" panose="020B0604020104020204" pitchFamily="34" charset="0"/>
            </a:endParaRPr>
          </a:p>
          <a:p>
            <a:pPr marL="285750" indent="-285750">
              <a:lnSpc>
                <a:spcPct val="150000"/>
              </a:lnSpc>
              <a:buFont typeface="Wingdings" panose="05000000000000000000" pitchFamily="2" charset="2"/>
              <a:buChar char="ü"/>
            </a:pPr>
            <a:r>
              <a:rPr lang="en-US" sz="2400" dirty="0">
                <a:solidFill>
                  <a:schemeClr val="bg2">
                    <a:lumMod val="10000"/>
                  </a:schemeClr>
                </a:solidFill>
                <a:latin typeface="Abadi" panose="020B0604020104020204" pitchFamily="34" charset="0"/>
              </a:rPr>
              <a:t>Hands-On</a:t>
            </a:r>
            <a:endParaRPr lang="en-US" sz="2400" dirty="0">
              <a:solidFill>
                <a:schemeClr val="bg2">
                  <a:lumMod val="10000"/>
                </a:schemeClr>
              </a:solidFill>
              <a:latin typeface="Abadi" panose="020B0604020104020204" pitchFamily="34" charset="0"/>
            </a:endParaRPr>
          </a:p>
        </p:txBody>
      </p:sp>
      <p:pic>
        <p:nvPicPr>
          <p:cNvPr id="5" name="Picture 4" descr="A close up of text on a black background&#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430" y="3832559"/>
            <a:ext cx="2965739" cy="166822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4" name="Rectangle: Diagonal Corners Rounded 13"/>
          <p:cNvSpPr/>
          <p:nvPr/>
        </p:nvSpPr>
        <p:spPr bwMode="auto">
          <a:xfrm>
            <a:off x="1155065" y="1733550"/>
            <a:ext cx="10182225" cy="1229995"/>
          </a:xfrm>
          <a:prstGeom prst="round2DiagRect">
            <a:avLst/>
          </a:prstGeom>
          <a:solidFill>
            <a:schemeClr val="accent3">
              <a:lumMod val="20000"/>
              <a:lumOff val="80000"/>
            </a:schemeClr>
          </a:solidFill>
          <a:ln w="28575"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marL="228600" indent="-228600" defTabSz="76200">
              <a:spcBef>
                <a:spcPct val="20000"/>
              </a:spcBef>
              <a:buClr>
                <a:srgbClr val="FF0000"/>
              </a:buClr>
              <a:buFont typeface="Arial" panose="020B0604020202020204" pitchFamily="34" charset="0"/>
              <a:buChar char="•"/>
            </a:pPr>
            <a:r>
              <a:rPr lang="en-US" dirty="0">
                <a:solidFill>
                  <a:schemeClr val="bg2">
                    <a:lumMod val="10000"/>
                  </a:schemeClr>
                </a:solidFill>
                <a:latin typeface="Abadi" panose="020B0604020104020204" pitchFamily="34" charset="0"/>
              </a:rPr>
              <a:t>Probability of an event or outcome based on the occurrence of a previous event or outcome</a:t>
            </a:r>
            <a:endParaRPr lang="en-US" dirty="0">
              <a:solidFill>
                <a:schemeClr val="bg2">
                  <a:lumMod val="10000"/>
                </a:schemeClr>
              </a:solidFill>
              <a:latin typeface="Abadi" panose="020B0604020104020204" pitchFamily="34" charset="0"/>
            </a:endParaRPr>
          </a:p>
          <a:p>
            <a:pPr marL="228600" indent="-228600" defTabSz="76200">
              <a:spcBef>
                <a:spcPct val="20000"/>
              </a:spcBef>
              <a:buClr>
                <a:srgbClr val="FF0000"/>
              </a:buClr>
              <a:buFont typeface="Arial" panose="020B0604020202020204" pitchFamily="34" charset="0"/>
              <a:buChar char="•"/>
            </a:pPr>
            <a:r>
              <a:rPr lang="en-US" dirty="0">
                <a:solidFill>
                  <a:schemeClr val="bg2">
                    <a:lumMod val="10000"/>
                  </a:schemeClr>
                </a:solidFill>
                <a:latin typeface="Abadi" panose="020B0604020104020204" pitchFamily="34" charset="0"/>
              </a:rPr>
              <a:t>Conditional Probability of an event B is the probability that the event will occur given that an event A has already occurred</a:t>
            </a:r>
            <a:endParaRPr lang="en-US" dirty="0">
              <a:solidFill>
                <a:schemeClr val="bg2">
                  <a:lumMod val="10000"/>
                </a:schemeClr>
              </a:solidFill>
              <a:latin typeface="Abadi" panose="020B0604020104020204" pitchFamily="34" charset="0"/>
            </a:endParaRPr>
          </a:p>
        </p:txBody>
      </p:sp>
      <p:cxnSp>
        <p:nvCxnSpPr>
          <p:cNvPr id="15" name="Straight Connector 14"/>
          <p:cNvCxnSpPr/>
          <p:nvPr/>
        </p:nvCxnSpPr>
        <p:spPr bwMode="auto">
          <a:xfrm flipH="1">
            <a:off x="6128154" y="2963900"/>
            <a:ext cx="0" cy="380225"/>
          </a:xfrm>
          <a:prstGeom prst="line">
            <a:avLst/>
          </a:prstGeom>
          <a:noFill/>
          <a:ln w="57150" cap="flat" cmpd="sng" algn="ctr">
            <a:solidFill>
              <a:schemeClr val="accent1"/>
            </a:solidFill>
            <a:prstDash val="solid"/>
            <a:round/>
            <a:headEnd type="none" w="sm" len="sm"/>
            <a:tailEnd type="none" w="sm" len="sm"/>
          </a:ln>
          <a:effectLst/>
        </p:spPr>
      </p:cxnSp>
      <p:cxnSp>
        <p:nvCxnSpPr>
          <p:cNvPr id="16" name="Straight Connector 15"/>
          <p:cNvCxnSpPr/>
          <p:nvPr/>
        </p:nvCxnSpPr>
        <p:spPr bwMode="auto">
          <a:xfrm>
            <a:off x="3608960" y="3344125"/>
            <a:ext cx="5190790" cy="0"/>
          </a:xfrm>
          <a:prstGeom prst="line">
            <a:avLst/>
          </a:prstGeom>
          <a:noFill/>
          <a:ln w="57150" cap="flat" cmpd="sng" algn="ctr">
            <a:solidFill>
              <a:schemeClr val="accent1"/>
            </a:solidFill>
            <a:prstDash val="solid"/>
            <a:round/>
            <a:headEnd type="none" w="sm" len="sm"/>
            <a:tailEnd type="none" w="sm" len="sm"/>
          </a:ln>
          <a:effectLst/>
        </p:spPr>
      </p:cxnSp>
      <p:cxnSp>
        <p:nvCxnSpPr>
          <p:cNvPr id="23" name="Straight Arrow Connector 22"/>
          <p:cNvCxnSpPr/>
          <p:nvPr/>
        </p:nvCxnSpPr>
        <p:spPr bwMode="auto">
          <a:xfrm>
            <a:off x="3608960" y="3344125"/>
            <a:ext cx="0" cy="508000"/>
          </a:xfrm>
          <a:prstGeom prst="straightConnector1">
            <a:avLst/>
          </a:prstGeom>
          <a:noFill/>
          <a:ln w="57150" cap="flat" cmpd="sng" algn="ctr">
            <a:solidFill>
              <a:schemeClr val="accent1"/>
            </a:solidFill>
            <a:prstDash val="solid"/>
            <a:round/>
            <a:headEnd type="none" w="sm" len="sm"/>
            <a:tailEnd type="triangle"/>
          </a:ln>
          <a:effectLst/>
        </p:spPr>
      </p:cxnSp>
      <p:cxnSp>
        <p:nvCxnSpPr>
          <p:cNvPr id="24" name="Straight Arrow Connector 23"/>
          <p:cNvCxnSpPr/>
          <p:nvPr/>
        </p:nvCxnSpPr>
        <p:spPr bwMode="auto">
          <a:xfrm>
            <a:off x="8799749" y="3344125"/>
            <a:ext cx="0" cy="1447800"/>
          </a:xfrm>
          <a:prstGeom prst="straightConnector1">
            <a:avLst/>
          </a:prstGeom>
          <a:noFill/>
          <a:ln w="57150" cap="flat" cmpd="sng" algn="ctr">
            <a:solidFill>
              <a:schemeClr val="accent1"/>
            </a:solidFill>
            <a:prstDash val="solid"/>
            <a:round/>
            <a:headEnd type="none" w="sm" len="sm"/>
            <a:tailEnd type="triangle"/>
          </a:ln>
          <a:effectLst/>
        </p:spPr>
      </p:cxnSp>
      <p:sp>
        <p:nvSpPr>
          <p:cNvPr id="25" name="Rectangle 24"/>
          <p:cNvSpPr/>
          <p:nvPr/>
        </p:nvSpPr>
        <p:spPr bwMode="auto">
          <a:xfrm>
            <a:off x="1216701" y="3888098"/>
            <a:ext cx="4784518" cy="1260533"/>
          </a:xfrm>
          <a:prstGeom prst="rect">
            <a:avLst/>
          </a:prstGeom>
          <a:solidFill>
            <a:schemeClr val="accent4">
              <a:lumMod val="20000"/>
              <a:lumOff val="80000"/>
            </a:schemeClr>
          </a:solidFill>
          <a:ln w="28575"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solidFill>
                <a:schemeClr val="bg2">
                  <a:lumMod val="10000"/>
                </a:schemeClr>
              </a:solidFill>
              <a:latin typeface="Agency FB" panose="020B0503020202020204" pitchFamily="34" charset="0"/>
            </a:endParaRPr>
          </a:p>
        </p:txBody>
      </p:sp>
      <p:sp>
        <p:nvSpPr>
          <p:cNvPr id="26" name="Rectangle 25"/>
          <p:cNvSpPr/>
          <p:nvPr/>
        </p:nvSpPr>
        <p:spPr>
          <a:xfrm>
            <a:off x="1216701" y="4069148"/>
            <a:ext cx="4706404" cy="861774"/>
          </a:xfrm>
          <a:prstGeom prst="rect">
            <a:avLst/>
          </a:prstGeom>
        </p:spPr>
        <p:txBody>
          <a:bodyPr>
            <a:spAutoFit/>
          </a:bodyPr>
          <a:lstStyle/>
          <a:p>
            <a:pPr algn="ctr">
              <a:buClr>
                <a:schemeClr val="accent1"/>
              </a:buClr>
            </a:pPr>
            <a:r>
              <a:rPr lang="en-IN" sz="1600" kern="0" dirty="0">
                <a:solidFill>
                  <a:schemeClr val="bg2">
                    <a:lumMod val="10000"/>
                  </a:schemeClr>
                </a:solidFill>
                <a:latin typeface="Abadi" panose="020B0604020104020204" pitchFamily="34" charset="0"/>
              </a:rPr>
              <a:t> If  A and B are dependent events then the expression for conditional probability is given by:</a:t>
            </a:r>
            <a:endParaRPr lang="en-IN" sz="1600" kern="0" dirty="0">
              <a:solidFill>
                <a:schemeClr val="bg2">
                  <a:lumMod val="10000"/>
                </a:schemeClr>
              </a:solidFill>
              <a:latin typeface="Abadi" panose="020B0604020104020204" pitchFamily="34" charset="0"/>
            </a:endParaRPr>
          </a:p>
          <a:p>
            <a:pPr algn="ctr">
              <a:buClr>
                <a:schemeClr val="accent1"/>
              </a:buClr>
            </a:pPr>
            <a:r>
              <a:rPr lang="en-IN" sz="1600" b="1" kern="0" dirty="0">
                <a:solidFill>
                  <a:schemeClr val="bg2">
                    <a:lumMod val="10000"/>
                  </a:schemeClr>
                </a:solidFill>
                <a:latin typeface="Abadi" panose="020B0604020104020204" pitchFamily="34" charset="0"/>
              </a:rPr>
              <a:t>P (B|A) = P (A and B)  / P (A)</a:t>
            </a:r>
            <a:endParaRPr lang="en-IN" sz="1600" b="1" kern="0" dirty="0">
              <a:solidFill>
                <a:schemeClr val="bg2">
                  <a:lumMod val="10000"/>
                </a:schemeClr>
              </a:solidFill>
              <a:latin typeface="Abadi" panose="020B0604020104020204" pitchFamily="34" charset="0"/>
            </a:endParaRPr>
          </a:p>
        </p:txBody>
      </p:sp>
      <p:sp>
        <p:nvSpPr>
          <p:cNvPr id="27" name="Rectangle 26"/>
          <p:cNvSpPr/>
          <p:nvPr/>
        </p:nvSpPr>
        <p:spPr bwMode="auto">
          <a:xfrm>
            <a:off x="6382776" y="4791924"/>
            <a:ext cx="4832363" cy="1260533"/>
          </a:xfrm>
          <a:prstGeom prst="rect">
            <a:avLst/>
          </a:prstGeom>
          <a:solidFill>
            <a:schemeClr val="accent4">
              <a:lumMod val="20000"/>
              <a:lumOff val="80000"/>
            </a:schemeClr>
          </a:solidFill>
          <a:ln w="28575"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solidFill>
                <a:schemeClr val="bg2">
                  <a:lumMod val="10000"/>
                </a:schemeClr>
              </a:solidFill>
              <a:latin typeface="Agency FB" panose="020B0503020202020204" pitchFamily="34" charset="0"/>
            </a:endParaRPr>
          </a:p>
        </p:txBody>
      </p:sp>
      <p:sp>
        <p:nvSpPr>
          <p:cNvPr id="28" name="Rectangle 27"/>
          <p:cNvSpPr/>
          <p:nvPr/>
        </p:nvSpPr>
        <p:spPr>
          <a:xfrm>
            <a:off x="6469053" y="5014067"/>
            <a:ext cx="4659806" cy="861774"/>
          </a:xfrm>
          <a:prstGeom prst="rect">
            <a:avLst/>
          </a:prstGeom>
        </p:spPr>
        <p:txBody>
          <a:bodyPr>
            <a:spAutoFit/>
          </a:bodyPr>
          <a:lstStyle/>
          <a:p>
            <a:pPr algn="ctr">
              <a:buClr>
                <a:schemeClr val="accent1"/>
              </a:buClr>
            </a:pPr>
            <a:r>
              <a:rPr lang="en-US" sz="1600" kern="0" dirty="0">
                <a:solidFill>
                  <a:schemeClr val="bg2">
                    <a:lumMod val="10000"/>
                  </a:schemeClr>
                </a:solidFill>
                <a:latin typeface="Abadi" panose="020B0604020104020204" pitchFamily="34" charset="0"/>
              </a:rPr>
              <a:t> If  A and B are independent events, then the expression for conditional probability is given by:</a:t>
            </a:r>
            <a:endParaRPr lang="en-US" sz="1600" kern="0" dirty="0">
              <a:solidFill>
                <a:schemeClr val="bg2">
                  <a:lumMod val="10000"/>
                </a:schemeClr>
              </a:solidFill>
              <a:latin typeface="Abadi" panose="020B0604020104020204" pitchFamily="34" charset="0"/>
            </a:endParaRPr>
          </a:p>
          <a:p>
            <a:pPr algn="ctr">
              <a:buClr>
                <a:schemeClr val="accent1"/>
              </a:buClr>
            </a:pPr>
            <a:r>
              <a:rPr lang="en-US" sz="1600" kern="0" dirty="0">
                <a:solidFill>
                  <a:schemeClr val="bg2">
                    <a:lumMod val="10000"/>
                  </a:schemeClr>
                </a:solidFill>
                <a:latin typeface="Abadi" panose="020B0604020104020204" pitchFamily="34" charset="0"/>
              </a:rPr>
              <a:t>    </a:t>
            </a:r>
            <a:r>
              <a:rPr lang="en-US" sz="1600" b="1" kern="0" dirty="0">
                <a:solidFill>
                  <a:schemeClr val="bg2">
                    <a:lumMod val="10000"/>
                  </a:schemeClr>
                </a:solidFill>
                <a:latin typeface="Abadi" panose="020B0604020104020204" pitchFamily="34" charset="0"/>
              </a:rPr>
              <a:t>P(B|A) = P (B)</a:t>
            </a:r>
            <a:endParaRPr lang="en-US" sz="1600" b="1" kern="0" dirty="0">
              <a:solidFill>
                <a:schemeClr val="bg2">
                  <a:lumMod val="10000"/>
                </a:schemeClr>
              </a:solidFill>
              <a:latin typeface="Abadi" panose="020B0604020104020204" pitchFamily="34" charset="0"/>
            </a:endParaRPr>
          </a:p>
        </p:txBody>
      </p:sp>
      <p:sp>
        <p:nvSpPr>
          <p:cNvPr id="17" name="TextBox 16"/>
          <p:cNvSpPr txBox="1"/>
          <p:nvPr/>
        </p:nvSpPr>
        <p:spPr>
          <a:xfrm>
            <a:off x="-2" y="450191"/>
            <a:ext cx="12186653" cy="923330"/>
          </a:xfrm>
          <a:prstGeom prst="rect">
            <a:avLst/>
          </a:prstGeom>
          <a:noFill/>
        </p:spPr>
        <p:txBody>
          <a:bodyPr wrap="square" rtlCol="0">
            <a:spAutoFit/>
          </a:bodyPr>
          <a:lstStyle/>
          <a:p>
            <a:pPr algn="ctr"/>
            <a:r>
              <a:rPr lang="en-US" sz="5400" b="1" dirty="0">
                <a:solidFill>
                  <a:schemeClr val="bg1"/>
                </a:solidFill>
                <a:latin typeface="HP Simplified" panose="020B0604020204020204" pitchFamily="34" charset="0"/>
              </a:rPr>
              <a:t>Probability – Conditional Probability</a:t>
            </a:r>
            <a:endParaRPr lang="en-IN" sz="5400" b="1" dirty="0">
              <a:solidFill>
                <a:schemeClr val="bg1"/>
              </a:solidFill>
              <a:latin typeface="HP Simplified" panose="020B0604020204020204" pitchFamily="34" charset="0"/>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par>
                                <p:cTn id="12" presetID="22" presetClass="entr" presetSubtype="1"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up)">
                                      <p:cBhvr>
                                        <p:cTn id="14" dur="500"/>
                                        <p:tgtEl>
                                          <p:spTgt spid="16"/>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25" grpId="0" animBg="1"/>
      <p:bldP spid="26" grpId="0"/>
      <p:bldP spid="27"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7" name="Rectangle 16"/>
          <p:cNvSpPr/>
          <p:nvPr/>
        </p:nvSpPr>
        <p:spPr bwMode="auto">
          <a:xfrm>
            <a:off x="2685394" y="1923307"/>
            <a:ext cx="6906989" cy="514263"/>
          </a:xfrm>
          <a:prstGeom prst="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lnSpc>
                <a:spcPct val="100000"/>
              </a:lnSpc>
              <a:buClr>
                <a:schemeClr val="accent1"/>
              </a:buClr>
            </a:pPr>
            <a:r>
              <a:rPr lang="en-IN" sz="1600" kern="0" dirty="0">
                <a:solidFill>
                  <a:schemeClr val="bg2">
                    <a:lumMod val="10000"/>
                  </a:schemeClr>
                </a:solidFill>
                <a:latin typeface="Abadi" panose="020B0604020104020204" pitchFamily="34" charset="0"/>
              </a:rPr>
              <a:t>Shows the relation between one conditional probability and its inverse</a:t>
            </a:r>
            <a:endParaRPr lang="en-IN" sz="1600" kern="0" dirty="0">
              <a:solidFill>
                <a:schemeClr val="bg2">
                  <a:lumMod val="10000"/>
                </a:schemeClr>
              </a:solidFill>
              <a:latin typeface="Abadi" panose="020B0604020104020204" pitchFamily="34" charset="0"/>
            </a:endParaRPr>
          </a:p>
        </p:txBody>
      </p:sp>
      <p:sp>
        <p:nvSpPr>
          <p:cNvPr id="18" name="Rectangle 17"/>
          <p:cNvSpPr/>
          <p:nvPr/>
        </p:nvSpPr>
        <p:spPr bwMode="auto">
          <a:xfrm>
            <a:off x="1167255" y="2843970"/>
            <a:ext cx="4125461" cy="872889"/>
          </a:xfrm>
          <a:prstGeom prst="rect">
            <a:avLst/>
          </a:prstGeom>
          <a:solidFill>
            <a:schemeClr val="bg1"/>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lnSpc>
                <a:spcPct val="100000"/>
              </a:lnSpc>
              <a:buClr>
                <a:schemeClr val="accent1"/>
              </a:buClr>
            </a:pPr>
            <a:r>
              <a:rPr lang="en-IN" sz="1600" kern="0" dirty="0">
                <a:solidFill>
                  <a:schemeClr val="bg2">
                    <a:lumMod val="10000"/>
                  </a:schemeClr>
                </a:solidFill>
                <a:latin typeface="Abadi" panose="020B0604020104020204" pitchFamily="34" charset="0"/>
              </a:rPr>
              <a:t>P (B|A) is referred to as likelihood ratio which measures the probability (given event A) of occurrence of B</a:t>
            </a:r>
            <a:endParaRPr lang="en-IN" sz="1600" kern="0" dirty="0">
              <a:solidFill>
                <a:schemeClr val="bg2">
                  <a:lumMod val="10000"/>
                </a:schemeClr>
              </a:solidFill>
              <a:latin typeface="Abadi" panose="020B0604020104020204" pitchFamily="34" charset="0"/>
            </a:endParaRPr>
          </a:p>
        </p:txBody>
      </p:sp>
      <p:sp>
        <p:nvSpPr>
          <p:cNvPr id="19" name="Rectangle 18"/>
          <p:cNvSpPr/>
          <p:nvPr/>
        </p:nvSpPr>
        <p:spPr bwMode="auto">
          <a:xfrm>
            <a:off x="7150714" y="2887027"/>
            <a:ext cx="3615594" cy="883211"/>
          </a:xfrm>
          <a:prstGeom prst="rect">
            <a:avLst/>
          </a:prstGeom>
          <a:solidFill>
            <a:schemeClr val="bg1"/>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lnSpc>
                <a:spcPct val="100000"/>
              </a:lnSpc>
              <a:buClr>
                <a:schemeClr val="accent1"/>
              </a:buClr>
            </a:pPr>
            <a:r>
              <a:rPr lang="en-IN" sz="1600" kern="0" dirty="0">
                <a:solidFill>
                  <a:schemeClr val="bg2">
                    <a:lumMod val="10000"/>
                  </a:schemeClr>
                </a:solidFill>
                <a:latin typeface="Abadi" panose="020B0604020104020204" pitchFamily="34" charset="0"/>
              </a:rPr>
              <a:t>P (A) is referred to as Prior which represents the actual  probability distribution of A</a:t>
            </a:r>
            <a:endParaRPr lang="en-IN" sz="1600" kern="0" dirty="0">
              <a:solidFill>
                <a:schemeClr val="bg2">
                  <a:lumMod val="10000"/>
                </a:schemeClr>
              </a:solidFill>
              <a:latin typeface="Abadi" panose="020B0604020104020204" pitchFamily="34" charset="0"/>
            </a:endParaRPr>
          </a:p>
        </p:txBody>
      </p:sp>
      <p:grpSp>
        <p:nvGrpSpPr>
          <p:cNvPr id="20" name="Group 19"/>
          <p:cNvGrpSpPr/>
          <p:nvPr/>
        </p:nvGrpSpPr>
        <p:grpSpPr>
          <a:xfrm>
            <a:off x="4275896" y="4169621"/>
            <a:ext cx="3725985" cy="792966"/>
            <a:chOff x="2915816" y="2521456"/>
            <a:chExt cx="3312368" cy="554349"/>
          </a:xfrm>
          <a:solidFill>
            <a:schemeClr val="accent6">
              <a:lumMod val="20000"/>
              <a:lumOff val="80000"/>
            </a:schemeClr>
          </a:solidFill>
        </p:grpSpPr>
        <p:sp>
          <p:nvSpPr>
            <p:cNvPr id="22" name="Rectangle 21"/>
            <p:cNvSpPr/>
            <p:nvPr/>
          </p:nvSpPr>
          <p:spPr bwMode="auto">
            <a:xfrm>
              <a:off x="2915816" y="2521456"/>
              <a:ext cx="3312368" cy="554349"/>
            </a:xfrm>
            <a:prstGeom prst="rect">
              <a:avLst/>
            </a:prstGeom>
            <a:grpFill/>
            <a:ln w="19050" cap="flat" cmpd="sng" algn="ctr">
              <a:solidFill>
                <a:schemeClr val="accent1"/>
              </a:solid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defTabSz="76200">
                <a:spcBef>
                  <a:spcPct val="20000"/>
                </a:spcBef>
                <a:buClr>
                  <a:srgbClr val="FF0000"/>
                </a:buClr>
              </a:pPr>
              <a:r>
                <a:rPr lang="en-IN" sz="2000" kern="0" dirty="0">
                  <a:solidFill>
                    <a:schemeClr val="bg2">
                      <a:lumMod val="10000"/>
                    </a:schemeClr>
                  </a:solidFill>
                  <a:latin typeface="Agency FB" panose="020B0503020202020204" pitchFamily="34" charset="0"/>
                </a:rPr>
                <a:t>P (A|B) =    P (B|A)     P (A)      P (B)</a:t>
              </a:r>
              <a:endParaRPr lang="en-IN" sz="2000" dirty="0">
                <a:solidFill>
                  <a:schemeClr val="bg2">
                    <a:lumMod val="10000"/>
                  </a:schemeClr>
                </a:solidFill>
                <a:latin typeface="Agency FB" panose="020B0503020202020204" pitchFamily="34" charset="0"/>
              </a:endParaRPr>
            </a:p>
          </p:txBody>
        </p:sp>
        <p:cxnSp>
          <p:nvCxnSpPr>
            <p:cNvPr id="29" name="Straight Connector 28"/>
            <p:cNvCxnSpPr/>
            <p:nvPr/>
          </p:nvCxnSpPr>
          <p:spPr bwMode="auto">
            <a:xfrm flipH="1">
              <a:off x="5286040" y="2635432"/>
              <a:ext cx="144016" cy="326397"/>
            </a:xfrm>
            <a:prstGeom prst="line">
              <a:avLst/>
            </a:prstGeom>
            <a:grpFill/>
            <a:ln w="19050" cap="flat" cmpd="sng" algn="ctr">
              <a:solidFill>
                <a:schemeClr val="tx1"/>
              </a:solidFill>
              <a:prstDash val="solid"/>
              <a:round/>
              <a:headEnd type="none" w="sm" len="sm"/>
              <a:tailEnd type="none" w="sm" len="sm"/>
            </a:ln>
            <a:effectLst/>
          </p:spPr>
        </p:cxnSp>
      </p:grpSp>
      <p:sp>
        <p:nvSpPr>
          <p:cNvPr id="30" name="Rectangle 29"/>
          <p:cNvSpPr/>
          <p:nvPr/>
        </p:nvSpPr>
        <p:spPr bwMode="auto">
          <a:xfrm>
            <a:off x="1592290" y="5269040"/>
            <a:ext cx="4125461" cy="851530"/>
          </a:xfrm>
          <a:prstGeom prst="rect">
            <a:avLst/>
          </a:prstGeom>
          <a:solidFill>
            <a:schemeClr val="bg1"/>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lnSpc>
                <a:spcPct val="100000"/>
              </a:lnSpc>
              <a:buClr>
                <a:schemeClr val="accent1"/>
              </a:buClr>
            </a:pPr>
            <a:r>
              <a:rPr lang="en-IN" sz="1600" kern="0" dirty="0">
                <a:solidFill>
                  <a:schemeClr val="bg2">
                    <a:lumMod val="10000"/>
                  </a:schemeClr>
                </a:solidFill>
                <a:latin typeface="Abadi" panose="020B0604020104020204" pitchFamily="34" charset="0"/>
              </a:rPr>
              <a:t>P (A|B) is referred to as posterior which means the probability of occurrence of A given B</a:t>
            </a:r>
            <a:endParaRPr lang="en-IN" sz="1600" dirty="0">
              <a:solidFill>
                <a:schemeClr val="bg2">
                  <a:lumMod val="10000"/>
                </a:schemeClr>
              </a:solidFill>
              <a:latin typeface="Abadi" panose="020B0604020104020204" pitchFamily="34" charset="0"/>
            </a:endParaRPr>
          </a:p>
        </p:txBody>
      </p:sp>
      <p:sp>
        <p:nvSpPr>
          <p:cNvPr id="31" name="Oval 30"/>
          <p:cNvSpPr/>
          <p:nvPr/>
        </p:nvSpPr>
        <p:spPr bwMode="auto">
          <a:xfrm>
            <a:off x="4783800" y="4167255"/>
            <a:ext cx="751406" cy="480531"/>
          </a:xfrm>
          <a:prstGeom prst="ellipse">
            <a:avLst/>
          </a:prstGeom>
          <a:noFill/>
          <a:ln w="57150" cap="flat" cmpd="sng" algn="ctr">
            <a:solidFill>
              <a:schemeClr val="accent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solidFill>
                <a:schemeClr val="bg2">
                  <a:lumMod val="10000"/>
                </a:schemeClr>
              </a:solidFill>
              <a:latin typeface="Agency FB" panose="020B0503020202020204" pitchFamily="34" charset="0"/>
            </a:endParaRPr>
          </a:p>
        </p:txBody>
      </p:sp>
      <p:cxnSp>
        <p:nvCxnSpPr>
          <p:cNvPr id="32" name="Straight Arrow Connector 31"/>
          <p:cNvCxnSpPr/>
          <p:nvPr/>
        </p:nvCxnSpPr>
        <p:spPr bwMode="auto">
          <a:xfrm flipH="1">
            <a:off x="4611790" y="4799550"/>
            <a:ext cx="311565" cy="469490"/>
          </a:xfrm>
          <a:prstGeom prst="straightConnector1">
            <a:avLst/>
          </a:prstGeom>
          <a:ln w="57150">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6009165" y="4119301"/>
            <a:ext cx="739325" cy="528249"/>
          </a:xfrm>
          <a:prstGeom prst="ellipse">
            <a:avLst/>
          </a:prstGeom>
          <a:noFill/>
          <a:ln w="57150" cap="flat" cmpd="sng" algn="ctr">
            <a:solidFill>
              <a:schemeClr val="accent5"/>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solidFill>
                <a:schemeClr val="bg2">
                  <a:lumMod val="10000"/>
                </a:schemeClr>
              </a:solidFill>
              <a:latin typeface="Agency FB" panose="020B0503020202020204" pitchFamily="34" charset="0"/>
            </a:endParaRPr>
          </a:p>
        </p:txBody>
      </p:sp>
      <p:cxnSp>
        <p:nvCxnSpPr>
          <p:cNvPr id="34" name="Connector: Elbow 33"/>
          <p:cNvCxnSpPr>
            <a:stCxn id="33" idx="0"/>
            <a:endCxn id="18" idx="3"/>
          </p:cNvCxnSpPr>
          <p:nvPr/>
        </p:nvCxnSpPr>
        <p:spPr bwMode="auto">
          <a:xfrm rot="16200000" flipV="1">
            <a:off x="5416550" y="3157220"/>
            <a:ext cx="838200" cy="1085850"/>
          </a:xfrm>
          <a:prstGeom prst="bentConnector2">
            <a:avLst/>
          </a:prstGeom>
          <a:ln w="57150">
            <a:solidFill>
              <a:schemeClr val="accent5"/>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7153278" y="4119296"/>
            <a:ext cx="581932" cy="485529"/>
          </a:xfrm>
          <a:prstGeom prst="ellipse">
            <a:avLst/>
          </a:prstGeom>
          <a:noFill/>
          <a:ln w="57150" cap="flat" cmpd="sng" algn="ctr">
            <a:solidFill>
              <a:schemeClr val="accent3"/>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solidFill>
                <a:schemeClr val="bg2">
                  <a:lumMod val="10000"/>
                </a:schemeClr>
              </a:solidFill>
              <a:latin typeface="Agency FB" panose="020B0503020202020204" pitchFamily="34" charset="0"/>
            </a:endParaRPr>
          </a:p>
        </p:txBody>
      </p:sp>
      <p:cxnSp>
        <p:nvCxnSpPr>
          <p:cNvPr id="36" name="Connector: Elbow 35"/>
          <p:cNvCxnSpPr/>
          <p:nvPr/>
        </p:nvCxnSpPr>
        <p:spPr bwMode="auto">
          <a:xfrm rot="5400000" flipH="1" flipV="1">
            <a:off x="6618302" y="3376064"/>
            <a:ext cx="985609" cy="500856"/>
          </a:xfrm>
          <a:prstGeom prst="bentConnector2">
            <a:avLst/>
          </a:prstGeom>
          <a:ln w="57150">
            <a:solidFill>
              <a:schemeClr val="accent3"/>
            </a:solidFill>
            <a:headEnd type="none" w="sm" len="sm"/>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 y="450191"/>
            <a:ext cx="12186653" cy="923330"/>
          </a:xfrm>
          <a:prstGeom prst="rect">
            <a:avLst/>
          </a:prstGeom>
          <a:noFill/>
        </p:spPr>
        <p:txBody>
          <a:bodyPr wrap="square" rtlCol="0">
            <a:spAutoFit/>
          </a:bodyPr>
          <a:lstStyle/>
          <a:p>
            <a:pPr algn="ctr"/>
            <a:r>
              <a:rPr lang="en-US" sz="5400" b="1" dirty="0">
                <a:solidFill>
                  <a:schemeClr val="bg1"/>
                </a:solidFill>
                <a:latin typeface="HP Simplified" panose="020B0604020204020204" pitchFamily="34" charset="0"/>
              </a:rPr>
              <a:t>Probability – Bayes Theorem</a:t>
            </a:r>
            <a:endParaRPr lang="en-IN" sz="5400" b="1" dirty="0">
              <a:solidFill>
                <a:schemeClr val="bg1"/>
              </a:solidFill>
              <a:latin typeface="HP Simplified" panose="020B0604020204020204" pitchFamily="34" charset="0"/>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0" grpId="0" animBg="1"/>
      <p:bldP spid="31" grpId="0" bldLvl="0" animBg="1"/>
      <p:bldP spid="33" grpId="0" bldLvl="0" animBg="1"/>
      <p:bldP spid="3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920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3" name="Picture 2" descr="A picture containing doll, toy, drawing&#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22678" r="23550"/>
          <a:stretch>
            <a:fillRect/>
          </a:stretch>
        </p:blipFill>
        <p:spPr>
          <a:xfrm>
            <a:off x="578706" y="2314907"/>
            <a:ext cx="2518347" cy="2818685"/>
          </a:xfrm>
          <a:prstGeom prst="rect">
            <a:avLst/>
          </a:prstGeom>
        </p:spPr>
      </p:pic>
      <p:sp>
        <p:nvSpPr>
          <p:cNvPr id="23" name="Rectangle 22"/>
          <p:cNvSpPr/>
          <p:nvPr/>
        </p:nvSpPr>
        <p:spPr bwMode="auto">
          <a:xfrm>
            <a:off x="3350257" y="1865204"/>
            <a:ext cx="4125461" cy="872889"/>
          </a:xfrm>
          <a:prstGeom prst="rect">
            <a:avLst/>
          </a:prstGeom>
          <a:solidFill>
            <a:schemeClr val="bg1"/>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lnSpc>
                <a:spcPct val="100000"/>
              </a:lnSpc>
              <a:buClr>
                <a:schemeClr val="accent1"/>
              </a:buClr>
            </a:pPr>
            <a:r>
              <a:rPr lang="en-IN" sz="1600" kern="0" dirty="0">
                <a:solidFill>
                  <a:schemeClr val="bg2">
                    <a:lumMod val="10000"/>
                  </a:schemeClr>
                </a:solidFill>
                <a:latin typeface="Abadi" panose="020B0604020104020204" pitchFamily="34" charset="0"/>
              </a:rPr>
              <a:t>Suppose you run a clinic where you test if a patient has Liver problems or not</a:t>
            </a:r>
            <a:endParaRPr lang="en-IN" sz="1600" kern="0" dirty="0">
              <a:solidFill>
                <a:schemeClr val="bg2">
                  <a:lumMod val="10000"/>
                </a:schemeClr>
              </a:solidFill>
              <a:latin typeface="Abadi" panose="020B0604020104020204" pitchFamily="34" charset="0"/>
            </a:endParaRPr>
          </a:p>
        </p:txBody>
      </p:sp>
      <p:sp>
        <p:nvSpPr>
          <p:cNvPr id="24" name="Rectangle 23"/>
          <p:cNvSpPr/>
          <p:nvPr/>
        </p:nvSpPr>
        <p:spPr bwMode="auto">
          <a:xfrm>
            <a:off x="3311070" y="3318962"/>
            <a:ext cx="4125461" cy="872889"/>
          </a:xfrm>
          <a:prstGeom prst="rect">
            <a:avLst/>
          </a:prstGeom>
          <a:solidFill>
            <a:schemeClr val="bg1"/>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lnSpc>
                <a:spcPct val="100000"/>
              </a:lnSpc>
              <a:buClr>
                <a:schemeClr val="accent1"/>
              </a:buClr>
            </a:pPr>
            <a:r>
              <a:rPr lang="en-IN" sz="1600" kern="0" dirty="0">
                <a:solidFill>
                  <a:schemeClr val="bg2">
                    <a:lumMod val="10000"/>
                  </a:schemeClr>
                </a:solidFill>
                <a:latin typeface="Abadi" panose="020B0604020104020204" pitchFamily="34" charset="0"/>
              </a:rPr>
              <a:t>Prior probability that around 10% of your patients from before have had problems. [P(A)]</a:t>
            </a:r>
            <a:endParaRPr lang="en-IN" sz="1600" kern="0" dirty="0">
              <a:solidFill>
                <a:schemeClr val="bg2">
                  <a:lumMod val="10000"/>
                </a:schemeClr>
              </a:solidFill>
              <a:latin typeface="Abadi" panose="020B0604020104020204" pitchFamily="34" charset="0"/>
            </a:endParaRPr>
          </a:p>
        </p:txBody>
      </p:sp>
      <p:sp>
        <p:nvSpPr>
          <p:cNvPr id="25" name="Rectangle 24"/>
          <p:cNvSpPr/>
          <p:nvPr/>
        </p:nvSpPr>
        <p:spPr bwMode="auto">
          <a:xfrm>
            <a:off x="3350257" y="4772720"/>
            <a:ext cx="4125461" cy="872889"/>
          </a:xfrm>
          <a:prstGeom prst="rect">
            <a:avLst/>
          </a:prstGeom>
          <a:solidFill>
            <a:schemeClr val="bg1"/>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lnSpc>
                <a:spcPct val="100000"/>
              </a:lnSpc>
              <a:buClr>
                <a:schemeClr val="accent1"/>
              </a:buClr>
            </a:pPr>
            <a:r>
              <a:rPr lang="en-IN" sz="1600" kern="0" dirty="0">
                <a:solidFill>
                  <a:schemeClr val="bg2">
                    <a:lumMod val="10000"/>
                  </a:schemeClr>
                </a:solidFill>
                <a:latin typeface="Abadi" panose="020B0604020104020204" pitchFamily="34" charset="0"/>
              </a:rPr>
              <a:t>Probability that the patient drinks. Let’s say it is 15%. [P(B)]</a:t>
            </a:r>
            <a:endParaRPr lang="en-IN" sz="1600" kern="0" dirty="0">
              <a:solidFill>
                <a:schemeClr val="bg2">
                  <a:lumMod val="10000"/>
                </a:schemeClr>
              </a:solidFill>
              <a:latin typeface="Abadi" panose="020B0604020104020204" pitchFamily="34" charset="0"/>
            </a:endParaRPr>
          </a:p>
        </p:txBody>
      </p:sp>
      <p:sp>
        <p:nvSpPr>
          <p:cNvPr id="26" name="Rectangle 25"/>
          <p:cNvSpPr/>
          <p:nvPr/>
        </p:nvSpPr>
        <p:spPr bwMode="auto">
          <a:xfrm>
            <a:off x="7728922" y="1865203"/>
            <a:ext cx="4125461" cy="872889"/>
          </a:xfrm>
          <a:prstGeom prst="rect">
            <a:avLst/>
          </a:prstGeom>
          <a:solidFill>
            <a:schemeClr val="bg1"/>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lnSpc>
                <a:spcPct val="100000"/>
              </a:lnSpc>
              <a:buClr>
                <a:schemeClr val="accent1"/>
              </a:buClr>
            </a:pPr>
            <a:r>
              <a:rPr lang="en-IN" sz="1600" kern="0" dirty="0">
                <a:solidFill>
                  <a:schemeClr val="bg2">
                    <a:lumMod val="10000"/>
                  </a:schemeClr>
                </a:solidFill>
                <a:latin typeface="Abadi" panose="020B0604020104020204" pitchFamily="34" charset="0"/>
              </a:rPr>
              <a:t>Probability that they drink even though they have a liver problem may be around 5%. [P(A/B)]</a:t>
            </a:r>
            <a:endParaRPr lang="en-IN" sz="1600" kern="0" dirty="0">
              <a:solidFill>
                <a:schemeClr val="bg2">
                  <a:lumMod val="10000"/>
                </a:schemeClr>
              </a:solidFill>
              <a:latin typeface="Abadi" panose="020B0604020104020204" pitchFamily="34" charset="0"/>
            </a:endParaRPr>
          </a:p>
        </p:txBody>
      </p:sp>
      <p:sp>
        <p:nvSpPr>
          <p:cNvPr id="27" name="Rectangle 26"/>
          <p:cNvSpPr/>
          <p:nvPr/>
        </p:nvSpPr>
        <p:spPr bwMode="auto">
          <a:xfrm>
            <a:off x="7728921" y="3287804"/>
            <a:ext cx="4125461" cy="872889"/>
          </a:xfrm>
          <a:prstGeom prst="rect">
            <a:avLst/>
          </a:prstGeom>
          <a:solidFill>
            <a:schemeClr val="bg1"/>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lnSpc>
                <a:spcPct val="100000"/>
              </a:lnSpc>
              <a:buClr>
                <a:schemeClr val="accent1"/>
              </a:buClr>
            </a:pPr>
            <a:r>
              <a:rPr lang="en-IN" sz="1600" kern="0" dirty="0">
                <a:solidFill>
                  <a:schemeClr val="bg2">
                    <a:lumMod val="10000"/>
                  </a:schemeClr>
                </a:solidFill>
                <a:latin typeface="Abadi" panose="020B0604020104020204" pitchFamily="34" charset="0"/>
              </a:rPr>
              <a:t>Hence the probability that they do have a liver problem is calculated now by,</a:t>
            </a:r>
            <a:endParaRPr lang="en-IN" sz="1600" kern="0" dirty="0">
              <a:solidFill>
                <a:schemeClr val="bg2">
                  <a:lumMod val="10000"/>
                </a:schemeClr>
              </a:solidFill>
              <a:latin typeface="Abadi" panose="020B0604020104020204" pitchFamily="34" charset="0"/>
            </a:endParaRPr>
          </a:p>
        </p:txBody>
      </p:sp>
      <p:sp>
        <p:nvSpPr>
          <p:cNvPr id="28" name="Rectangle 27"/>
          <p:cNvSpPr/>
          <p:nvPr/>
        </p:nvSpPr>
        <p:spPr bwMode="auto">
          <a:xfrm>
            <a:off x="7728921" y="4772720"/>
            <a:ext cx="4125461" cy="872889"/>
          </a:xfrm>
          <a:prstGeom prst="rect">
            <a:avLst/>
          </a:prstGeom>
          <a:solidFill>
            <a:schemeClr val="bg1"/>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lnSpc>
                <a:spcPct val="100000"/>
              </a:lnSpc>
              <a:buClr>
                <a:schemeClr val="accent1"/>
              </a:buClr>
            </a:pPr>
            <a:r>
              <a:rPr lang="en-IN" sz="1600" kern="0" dirty="0">
                <a:solidFill>
                  <a:schemeClr val="bg2">
                    <a:lumMod val="10000"/>
                  </a:schemeClr>
                </a:solidFill>
                <a:latin typeface="Abadi" panose="020B0604020104020204" pitchFamily="34" charset="0"/>
              </a:rPr>
              <a:t>P(B/A) = (0.05*0.10) / 0.15 = 0.0333 -&gt; 3.33%</a:t>
            </a:r>
            <a:endParaRPr lang="en-IN" sz="1600" kern="0" dirty="0">
              <a:solidFill>
                <a:schemeClr val="bg2">
                  <a:lumMod val="10000"/>
                </a:schemeClr>
              </a:solidFill>
              <a:latin typeface="Abadi" panose="020B0604020104020204" pitchFamily="34" charset="0"/>
            </a:endParaRPr>
          </a:p>
        </p:txBody>
      </p:sp>
      <p:sp>
        <p:nvSpPr>
          <p:cNvPr id="13" name="TextBox 12"/>
          <p:cNvSpPr txBox="1"/>
          <p:nvPr/>
        </p:nvSpPr>
        <p:spPr>
          <a:xfrm>
            <a:off x="-2" y="450191"/>
            <a:ext cx="12186653" cy="923330"/>
          </a:xfrm>
          <a:prstGeom prst="rect">
            <a:avLst/>
          </a:prstGeom>
          <a:noFill/>
        </p:spPr>
        <p:txBody>
          <a:bodyPr wrap="square" rtlCol="0">
            <a:spAutoFit/>
          </a:bodyPr>
          <a:lstStyle/>
          <a:p>
            <a:pPr algn="ctr"/>
            <a:r>
              <a:rPr lang="en-US" sz="5400" b="1" dirty="0">
                <a:solidFill>
                  <a:schemeClr val="bg1"/>
                </a:solidFill>
                <a:latin typeface="HP Simplified" panose="020B0604020204020204" pitchFamily="34" charset="0"/>
              </a:rPr>
              <a:t>Probability – Bayes Theorem Example</a:t>
            </a:r>
            <a:endParaRPr lang="en-IN" sz="5400" b="1" dirty="0">
              <a:solidFill>
                <a:schemeClr val="bg1"/>
              </a:solidFill>
              <a:latin typeface="HP Simplified" panose="020B0604020204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566874"/>
            <a:ext cx="12186653" cy="5291126"/>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9" name="Picture 8"/>
          <p:cNvPicPr>
            <a:picLocks noChangeAspect="1"/>
          </p:cNvPicPr>
          <p:nvPr/>
        </p:nvPicPr>
        <p:blipFill>
          <a:blip r:embed="rId1" cstate="print">
            <a:biLevel thresh="75000"/>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3" name="TextBox 2"/>
          <p:cNvSpPr txBox="1"/>
          <p:nvPr/>
        </p:nvSpPr>
        <p:spPr>
          <a:xfrm>
            <a:off x="0" y="459912"/>
            <a:ext cx="12186653" cy="1015663"/>
          </a:xfrm>
          <a:prstGeom prst="rect">
            <a:avLst/>
          </a:prstGeom>
          <a:noFill/>
        </p:spPr>
        <p:txBody>
          <a:bodyPr wrap="square" rtlCol="0">
            <a:spAutoFit/>
          </a:bodyPr>
          <a:lstStyle/>
          <a:p>
            <a:pPr algn="ctr"/>
            <a:r>
              <a:rPr lang="en-US" sz="6000" b="1" dirty="0">
                <a:latin typeface="HP Simplified" panose="020B0604020204020204" pitchFamily="34" charset="0"/>
              </a:rPr>
              <a:t>Probability– Applications</a:t>
            </a:r>
            <a:endParaRPr lang="en-IN" sz="6000" b="1" dirty="0">
              <a:latin typeface="HP Simplified" panose="020B0604020204020204" pitchFamily="34" charset="0"/>
            </a:endParaRPr>
          </a:p>
        </p:txBody>
      </p:sp>
      <p:sp>
        <p:nvSpPr>
          <p:cNvPr id="26" name="TextBox 25"/>
          <p:cNvSpPr txBox="1"/>
          <p:nvPr/>
        </p:nvSpPr>
        <p:spPr>
          <a:xfrm>
            <a:off x="2577519" y="2679824"/>
            <a:ext cx="8154649" cy="400110"/>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Abadi" panose="020B0604020104020204" pitchFamily="34" charset="0"/>
              </a:rPr>
              <a:t>Probability helps us optimize our model</a:t>
            </a:r>
            <a:endParaRPr lang="en-US" sz="2000" dirty="0">
              <a:solidFill>
                <a:schemeClr val="bg1"/>
              </a:solidFill>
              <a:latin typeface="Abadi" panose="020B0604020104020204" pitchFamily="34" charset="0"/>
            </a:endParaRPr>
          </a:p>
        </p:txBody>
      </p:sp>
      <p:sp>
        <p:nvSpPr>
          <p:cNvPr id="28" name="TextBox 27"/>
          <p:cNvSpPr txBox="1"/>
          <p:nvPr/>
        </p:nvSpPr>
        <p:spPr>
          <a:xfrm>
            <a:off x="2577519" y="3243137"/>
            <a:ext cx="8154649" cy="400110"/>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Abadi" panose="020B0604020104020204" pitchFamily="34" charset="0"/>
              </a:rPr>
              <a:t>Classification by our algorithms requires Probability</a:t>
            </a:r>
            <a:endParaRPr lang="en-US" sz="2000" dirty="0">
              <a:solidFill>
                <a:schemeClr val="bg1"/>
              </a:solidFill>
              <a:latin typeface="Abadi" panose="020B0604020104020204" pitchFamily="34" charset="0"/>
            </a:endParaRPr>
          </a:p>
        </p:txBody>
      </p:sp>
      <p:sp>
        <p:nvSpPr>
          <p:cNvPr id="29" name="TextBox 28"/>
          <p:cNvSpPr txBox="1"/>
          <p:nvPr/>
        </p:nvSpPr>
        <p:spPr>
          <a:xfrm>
            <a:off x="2577519" y="3806450"/>
            <a:ext cx="8154649" cy="400110"/>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Abadi" panose="020B0604020104020204" pitchFamily="34" charset="0"/>
              </a:rPr>
              <a:t>Loss can also be calculated using Probability</a:t>
            </a:r>
            <a:endParaRPr lang="en-US" sz="2000" dirty="0">
              <a:solidFill>
                <a:schemeClr val="bg1"/>
              </a:solidFill>
              <a:latin typeface="Abadi" panose="020B0604020104020204" pitchFamily="34" charset="0"/>
            </a:endParaRPr>
          </a:p>
        </p:txBody>
      </p:sp>
      <p:sp>
        <p:nvSpPr>
          <p:cNvPr id="30" name="TextBox 29"/>
          <p:cNvSpPr txBox="1"/>
          <p:nvPr/>
        </p:nvSpPr>
        <p:spPr>
          <a:xfrm>
            <a:off x="2577519" y="4369763"/>
            <a:ext cx="8154649" cy="400110"/>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chemeClr val="bg1"/>
                </a:solidFill>
                <a:latin typeface="Abadi" panose="020B0604020104020204" pitchFamily="34" charset="0"/>
              </a:rPr>
              <a:t>Models are built on Probability</a:t>
            </a:r>
            <a:endParaRPr lang="en-US" sz="2000" dirty="0">
              <a:solidFill>
                <a:schemeClr val="bg1"/>
              </a:solidFill>
              <a:latin typeface="Abadi" panose="020B0604020104020204" pitchFamily="34"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3408069"/>
            <a:ext cx="12192000" cy="1976731"/>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artisticGlowEdges trans="1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 name="Rectangle 4"/>
          <p:cNvSpPr/>
          <p:nvPr/>
        </p:nvSpPr>
        <p:spPr>
          <a:xfrm>
            <a:off x="4114039" y="4089400"/>
            <a:ext cx="3963970" cy="1323439"/>
          </a:xfrm>
          <a:prstGeom prst="rect">
            <a:avLst/>
          </a:prstGeom>
        </p:spPr>
        <p:txBody>
          <a:bodyPr wrap="none">
            <a:spAutoFit/>
          </a:bodyPr>
          <a:lstStyle/>
          <a:p>
            <a:pPr algn="ctr"/>
            <a:r>
              <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rPr>
              <a:t>Statistics</a:t>
            </a:r>
            <a:endPar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sp>
        <p:nvSpPr>
          <p:cNvPr id="6" name="Oval 5"/>
          <p:cNvSpPr/>
          <p:nvPr/>
        </p:nvSpPr>
        <p:spPr bwMode="auto">
          <a:xfrm>
            <a:off x="4367463" y="526966"/>
            <a:ext cx="3438358" cy="3384634"/>
          </a:xfrm>
          <a:prstGeom prst="ellipse">
            <a:avLst/>
          </a:prstGeom>
          <a:noFill/>
          <a:ln w="28575" cap="flat" cmpd="sng" algn="ctr">
            <a:solidFill>
              <a:srgbClr val="004C76"/>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23800" dirty="0">
                <a:solidFill>
                  <a:srgbClr val="004C76"/>
                </a:solidFill>
                <a:latin typeface="Showcard Gothic" panose="04020904020102020604" pitchFamily="82" charset="0"/>
                <a:cs typeface="Shonar Bangla" panose="020B0502040204020203" pitchFamily="18" charset="0"/>
              </a:rPr>
              <a:t>2</a:t>
            </a:r>
            <a:endParaRPr lang="en-IN" sz="23800" dirty="0">
              <a:solidFill>
                <a:srgbClr val="004C76"/>
              </a:solidFill>
              <a:latin typeface="Showcard Gothic" panose="04020904020102020604" pitchFamily="82" charset="0"/>
              <a:cs typeface="Shonar Bangla" panose="020B05020402040202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2" name="TextBox 11"/>
          <p:cNvSpPr txBox="1"/>
          <p:nvPr/>
        </p:nvSpPr>
        <p:spPr>
          <a:xfrm>
            <a:off x="0" y="450191"/>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a:t>
            </a:r>
            <a:endParaRPr lang="en-US" sz="6000" b="1" dirty="0">
              <a:solidFill>
                <a:schemeClr val="bg1"/>
              </a:solidFill>
              <a:latin typeface="HP Simplified" panose="020B0604020204020204" pitchFamily="34" charset="0"/>
            </a:endParaRPr>
          </a:p>
        </p:txBody>
      </p:sp>
      <p:sp>
        <p:nvSpPr>
          <p:cNvPr id="19" name="Rectangle 18"/>
          <p:cNvSpPr/>
          <p:nvPr/>
        </p:nvSpPr>
        <p:spPr>
          <a:xfrm>
            <a:off x="743446" y="1943139"/>
            <a:ext cx="11001828" cy="707886"/>
          </a:xfrm>
          <a:prstGeom prst="rect">
            <a:avLst/>
          </a:prstGeom>
        </p:spPr>
        <p:txBody>
          <a:bodyPr wrap="square">
            <a:spAutoFit/>
          </a:bodyPr>
          <a:lstStyle/>
          <a:p>
            <a:pPr algn="ctr"/>
            <a:r>
              <a:rPr lang="en-US" sz="2000" dirty="0">
                <a:solidFill>
                  <a:schemeClr val="bg2">
                    <a:lumMod val="10000"/>
                  </a:schemeClr>
                </a:solidFill>
                <a:latin typeface="Abadi" panose="020B0604020104020204" pitchFamily="34" charset="0"/>
              </a:rPr>
              <a:t>Statistics is an area of applied mathematics concerned with the data collection, analysis, interpretation and presentation.</a:t>
            </a:r>
            <a:endParaRPr lang="en-US" sz="2000" dirty="0">
              <a:solidFill>
                <a:schemeClr val="bg2">
                  <a:lumMod val="10000"/>
                </a:schemeClr>
              </a:solidFill>
              <a:latin typeface="Abadi" panose="020B0604020104020204" pitchFamily="34" charset="0"/>
            </a:endParaRPr>
          </a:p>
        </p:txBody>
      </p:sp>
      <p:pic>
        <p:nvPicPr>
          <p:cNvPr id="20" name="Picture 2" descr="Image result for statistic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73694" y="2847615"/>
            <a:ext cx="3639264" cy="205214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743446" y="5057109"/>
            <a:ext cx="10871199" cy="707886"/>
          </a:xfrm>
          <a:prstGeom prst="rect">
            <a:avLst/>
          </a:prstGeom>
        </p:spPr>
        <p:txBody>
          <a:bodyPr wrap="square">
            <a:spAutoFit/>
          </a:bodyPr>
          <a:lstStyle/>
          <a:p>
            <a:pPr algn="ctr"/>
            <a:r>
              <a:rPr lang="en-US" sz="2000" dirty="0">
                <a:solidFill>
                  <a:schemeClr val="bg2">
                    <a:lumMod val="10000"/>
                  </a:schemeClr>
                </a:solidFill>
                <a:latin typeface="Abadi" panose="020B0604020104020204" pitchFamily="34" charset="0"/>
              </a:rPr>
              <a:t>For Example: Your company has created a new drug that may cure cancer. How would you conduct a test to confirm the drug's effectiveness?</a:t>
            </a:r>
            <a:endParaRPr lang="en-US" sz="2000" dirty="0">
              <a:solidFill>
                <a:schemeClr val="bg2">
                  <a:lumMod val="10000"/>
                </a:schemeClr>
              </a:solidFill>
              <a:latin typeface="Abadi" panose="020B0604020104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anim calcmode="lin" valueType="num">
                                      <p:cBhvr>
                                        <p:cTn id="11" dur="1000" fill="hold"/>
                                        <p:tgtEl>
                                          <p:spTgt spid="20"/>
                                        </p:tgtEl>
                                        <p:attrNameLst>
                                          <p:attrName>ppt_x</p:attrName>
                                        </p:attrNameLst>
                                      </p:cBhvr>
                                      <p:tavLst>
                                        <p:tav tm="0">
                                          <p:val>
                                            <p:strVal val="#ppt_x"/>
                                          </p:val>
                                        </p:tav>
                                        <p:tav tm="100000">
                                          <p:val>
                                            <p:strVal val="#ppt_x"/>
                                          </p:val>
                                        </p:tav>
                                      </p:tavLst>
                                    </p:anim>
                                    <p:anim calcmode="lin" valueType="num">
                                      <p:cBhvr>
                                        <p:cTn id="12" dur="1000" fill="hold"/>
                                        <p:tgtEl>
                                          <p:spTgt spid="20"/>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2" name="TextBox 11"/>
          <p:cNvSpPr txBox="1"/>
          <p:nvPr/>
        </p:nvSpPr>
        <p:spPr>
          <a:xfrm>
            <a:off x="5347" y="433089"/>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Terminologies </a:t>
            </a:r>
            <a:endParaRPr lang="en-US" sz="6000" b="1" dirty="0">
              <a:solidFill>
                <a:schemeClr val="bg1"/>
              </a:solidFill>
              <a:latin typeface="HP Simplified" panose="020B0604020204020204" pitchFamily="34" charset="0"/>
            </a:endParaRPr>
          </a:p>
        </p:txBody>
      </p:sp>
      <p:sp>
        <p:nvSpPr>
          <p:cNvPr id="9" name="Rectangle 8"/>
          <p:cNvSpPr/>
          <p:nvPr/>
        </p:nvSpPr>
        <p:spPr>
          <a:xfrm>
            <a:off x="535276" y="3198353"/>
            <a:ext cx="3906179" cy="830997"/>
          </a:xfrm>
          <a:prstGeom prst="rect">
            <a:avLst/>
          </a:prstGeom>
        </p:spPr>
        <p:txBody>
          <a:bodyPr wrap="square">
            <a:spAutoFit/>
          </a:bodyPr>
          <a:lstStyle/>
          <a:p>
            <a:r>
              <a:rPr lang="en-IN" sz="1600" b="1" dirty="0">
                <a:solidFill>
                  <a:schemeClr val="bg2">
                    <a:lumMod val="10000"/>
                  </a:schemeClr>
                </a:solidFill>
                <a:latin typeface="Abadi" panose="020B0604020104020204" pitchFamily="34" charset="0"/>
              </a:rPr>
              <a:t>Population: </a:t>
            </a:r>
            <a:r>
              <a:rPr lang="en-US" sz="1600" dirty="0">
                <a:solidFill>
                  <a:schemeClr val="bg2">
                    <a:lumMod val="10000"/>
                  </a:schemeClr>
                </a:solidFill>
                <a:latin typeface="Abadi" panose="020B0604020104020204" pitchFamily="34" charset="0"/>
              </a:rPr>
              <a:t>A collection or set of individuals or objects or events whose properties are to be analyzed.</a:t>
            </a:r>
            <a:endParaRPr lang="en-IN" sz="1600" b="1" dirty="0">
              <a:solidFill>
                <a:schemeClr val="bg2">
                  <a:lumMod val="10000"/>
                </a:schemeClr>
              </a:solidFill>
              <a:latin typeface="Abadi" panose="020B0604020104020204" pitchFamily="34" charset="0"/>
            </a:endParaRPr>
          </a:p>
        </p:txBody>
      </p:sp>
      <p:sp>
        <p:nvSpPr>
          <p:cNvPr id="10" name="Rectangle 9"/>
          <p:cNvSpPr/>
          <p:nvPr/>
        </p:nvSpPr>
        <p:spPr>
          <a:xfrm>
            <a:off x="1142524" y="2140348"/>
            <a:ext cx="2203970" cy="707886"/>
          </a:xfrm>
          <a:prstGeom prst="rect">
            <a:avLst/>
          </a:prstGeom>
        </p:spPr>
        <p:txBody>
          <a:bodyPr wrap="square">
            <a:spAutoFit/>
          </a:bodyPr>
          <a:lstStyle/>
          <a:p>
            <a:pPr algn="ctr"/>
            <a:r>
              <a:rPr lang="en-IN" sz="2000" b="1" dirty="0">
                <a:solidFill>
                  <a:schemeClr val="bg2">
                    <a:lumMod val="10000"/>
                  </a:schemeClr>
                </a:solidFill>
                <a:latin typeface="Abadi" panose="020B0604020104020204" pitchFamily="34" charset="0"/>
              </a:rPr>
              <a:t>Statistics Terminologies</a:t>
            </a:r>
            <a:endParaRPr lang="en-IN" sz="2000" b="1" dirty="0">
              <a:solidFill>
                <a:schemeClr val="bg2">
                  <a:lumMod val="10000"/>
                </a:schemeClr>
              </a:solidFill>
              <a:latin typeface="Abadi" panose="020B0604020104020204" pitchFamily="34" charset="0"/>
            </a:endParaRPr>
          </a:p>
        </p:txBody>
      </p:sp>
      <p:grpSp>
        <p:nvGrpSpPr>
          <p:cNvPr id="3" name="Group 2"/>
          <p:cNvGrpSpPr/>
          <p:nvPr/>
        </p:nvGrpSpPr>
        <p:grpSpPr>
          <a:xfrm>
            <a:off x="4831591" y="2730372"/>
            <a:ext cx="6738688" cy="2732100"/>
            <a:chOff x="1745746" y="1331528"/>
            <a:chExt cx="6738688" cy="2732100"/>
          </a:xfrm>
        </p:grpSpPr>
        <p:sp>
          <p:nvSpPr>
            <p:cNvPr id="14" name="Rectangle: Rounded Corners 13"/>
            <p:cNvSpPr/>
            <p:nvPr/>
          </p:nvSpPr>
          <p:spPr bwMode="auto">
            <a:xfrm>
              <a:off x="1745746" y="1331528"/>
              <a:ext cx="6738688" cy="2732100"/>
            </a:xfrm>
            <a:prstGeom prst="roundRect">
              <a:avLst/>
            </a:prstGeom>
            <a:solidFill>
              <a:schemeClr val="tx1">
                <a:lumMod val="20000"/>
                <a:lumOff val="80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15" name="Graphic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2290" y="2728870"/>
              <a:ext cx="364332" cy="364332"/>
            </a:xfrm>
            <a:prstGeom prst="rect">
              <a:avLst/>
            </a:prstGeom>
          </p:spPr>
        </p:pic>
        <p:pic>
          <p:nvPicPr>
            <p:cNvPr id="16" name="Graphic 1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03061" y="2562733"/>
              <a:ext cx="324990" cy="324990"/>
            </a:xfrm>
            <a:prstGeom prst="rect">
              <a:avLst/>
            </a:prstGeom>
          </p:spPr>
        </p:pic>
        <p:pic>
          <p:nvPicPr>
            <p:cNvPr id="17" name="Graphic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49975" y="1774123"/>
              <a:ext cx="250614" cy="250614"/>
            </a:xfrm>
            <a:prstGeom prst="rect">
              <a:avLst/>
            </a:prstGeom>
          </p:spPr>
        </p:pic>
        <p:pic>
          <p:nvPicPr>
            <p:cNvPr id="18" name="Graphic 1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26342" y="2863192"/>
              <a:ext cx="323335" cy="323334"/>
            </a:xfrm>
            <a:prstGeom prst="rect">
              <a:avLst/>
            </a:prstGeom>
          </p:spPr>
        </p:pic>
        <p:pic>
          <p:nvPicPr>
            <p:cNvPr id="23" name="Graphic 2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9183" y="2467343"/>
              <a:ext cx="250614" cy="250614"/>
            </a:xfrm>
            <a:prstGeom prst="rect">
              <a:avLst/>
            </a:prstGeom>
          </p:spPr>
        </p:pic>
        <p:pic>
          <p:nvPicPr>
            <p:cNvPr id="24" name="Graphic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4246" y="2290219"/>
              <a:ext cx="250614" cy="250614"/>
            </a:xfrm>
            <a:prstGeom prst="rect">
              <a:avLst/>
            </a:prstGeom>
          </p:spPr>
        </p:pic>
        <p:pic>
          <p:nvPicPr>
            <p:cNvPr id="25" name="Graphic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3580" y="1857109"/>
              <a:ext cx="364332" cy="364332"/>
            </a:xfrm>
            <a:prstGeom prst="rect">
              <a:avLst/>
            </a:prstGeom>
          </p:spPr>
        </p:pic>
        <p:pic>
          <p:nvPicPr>
            <p:cNvPr id="26" name="Graphic 2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45181" y="2168307"/>
              <a:ext cx="364332" cy="364332"/>
            </a:xfrm>
            <a:prstGeom prst="rect">
              <a:avLst/>
            </a:prstGeom>
          </p:spPr>
        </p:pic>
        <p:pic>
          <p:nvPicPr>
            <p:cNvPr id="27" name="Graphic 2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41035" y="2060613"/>
              <a:ext cx="364332" cy="364332"/>
            </a:xfrm>
            <a:prstGeom prst="rect">
              <a:avLst/>
            </a:prstGeom>
          </p:spPr>
        </p:pic>
        <p:pic>
          <p:nvPicPr>
            <p:cNvPr id="28" name="Graphic 2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13425" y="3029154"/>
              <a:ext cx="324990" cy="324990"/>
            </a:xfrm>
            <a:prstGeom prst="rect">
              <a:avLst/>
            </a:prstGeom>
          </p:spPr>
        </p:pic>
        <p:pic>
          <p:nvPicPr>
            <p:cNvPr id="29" name="Graphic 2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0627" y="2939817"/>
              <a:ext cx="324990" cy="324990"/>
            </a:xfrm>
            <a:prstGeom prst="rect">
              <a:avLst/>
            </a:prstGeom>
          </p:spPr>
        </p:pic>
        <p:pic>
          <p:nvPicPr>
            <p:cNvPr id="30" name="Graphic 2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54370" y="2165494"/>
              <a:ext cx="323335" cy="323334"/>
            </a:xfrm>
            <a:prstGeom prst="rect">
              <a:avLst/>
            </a:prstGeom>
          </p:spPr>
        </p:pic>
        <p:pic>
          <p:nvPicPr>
            <p:cNvPr id="31" name="Graphic 3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0195" y="1883160"/>
              <a:ext cx="324990" cy="324990"/>
            </a:xfrm>
            <a:prstGeom prst="rect">
              <a:avLst/>
            </a:prstGeom>
          </p:spPr>
        </p:pic>
        <p:pic>
          <p:nvPicPr>
            <p:cNvPr id="32" name="Graphic 31"/>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50687" y="2093727"/>
              <a:ext cx="323335" cy="323334"/>
            </a:xfrm>
            <a:prstGeom prst="rect">
              <a:avLst/>
            </a:prstGeom>
          </p:spPr>
        </p:pic>
        <p:pic>
          <p:nvPicPr>
            <p:cNvPr id="33" name="Graphic 3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10545" y="2600940"/>
              <a:ext cx="323335" cy="323334"/>
            </a:xfrm>
            <a:prstGeom prst="rect">
              <a:avLst/>
            </a:prstGeom>
          </p:spPr>
        </p:pic>
        <p:pic>
          <p:nvPicPr>
            <p:cNvPr id="34" name="Graphic 3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58480" y="1859777"/>
              <a:ext cx="324990" cy="324990"/>
            </a:xfrm>
            <a:prstGeom prst="rect">
              <a:avLst/>
            </a:prstGeom>
          </p:spPr>
        </p:pic>
        <p:pic>
          <p:nvPicPr>
            <p:cNvPr id="35" name="Graphic 3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30289" y="2693295"/>
              <a:ext cx="323335" cy="323334"/>
            </a:xfrm>
            <a:prstGeom prst="rect">
              <a:avLst/>
            </a:prstGeom>
          </p:spPr>
        </p:pic>
        <p:pic>
          <p:nvPicPr>
            <p:cNvPr id="36" name="Graphic 3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91225" y="1925312"/>
              <a:ext cx="364332" cy="364332"/>
            </a:xfrm>
            <a:prstGeom prst="rect">
              <a:avLst/>
            </a:prstGeom>
          </p:spPr>
        </p:pic>
        <p:pic>
          <p:nvPicPr>
            <p:cNvPr id="37" name="Graphic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13874" y="2238991"/>
              <a:ext cx="324990" cy="324990"/>
            </a:xfrm>
            <a:prstGeom prst="rect">
              <a:avLst/>
            </a:prstGeom>
          </p:spPr>
        </p:pic>
        <p:pic>
          <p:nvPicPr>
            <p:cNvPr id="38" name="Graphic 3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87608" y="2150873"/>
              <a:ext cx="250614" cy="250614"/>
            </a:xfrm>
            <a:prstGeom prst="rect">
              <a:avLst/>
            </a:prstGeom>
          </p:spPr>
        </p:pic>
        <p:pic>
          <p:nvPicPr>
            <p:cNvPr id="39" name="Graphic 3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53033" y="2630722"/>
              <a:ext cx="323335" cy="323334"/>
            </a:xfrm>
            <a:prstGeom prst="rect">
              <a:avLst/>
            </a:prstGeom>
          </p:spPr>
        </p:pic>
        <p:pic>
          <p:nvPicPr>
            <p:cNvPr id="40" name="Graphic 3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2250" y="2354203"/>
              <a:ext cx="324990" cy="324990"/>
            </a:xfrm>
            <a:prstGeom prst="rect">
              <a:avLst/>
            </a:prstGeom>
          </p:spPr>
        </p:pic>
        <p:pic>
          <p:nvPicPr>
            <p:cNvPr id="41" name="Graphic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50264" y="2511323"/>
              <a:ext cx="364332" cy="364332"/>
            </a:xfrm>
            <a:prstGeom prst="rect">
              <a:avLst/>
            </a:prstGeom>
          </p:spPr>
        </p:pic>
        <p:sp>
          <p:nvSpPr>
            <p:cNvPr id="42" name="Oval 41"/>
            <p:cNvSpPr/>
            <p:nvPr/>
          </p:nvSpPr>
          <p:spPr bwMode="auto">
            <a:xfrm>
              <a:off x="5982953" y="1854332"/>
              <a:ext cx="1437985" cy="1296901"/>
            </a:xfrm>
            <a:prstGeom prst="ellipse">
              <a:avLst/>
            </a:prstGeom>
            <a:noFill/>
            <a:ln w="57150" cap="flat" cmpd="sng" algn="ctr">
              <a:solidFill>
                <a:schemeClr val="bg2">
                  <a:lumMod val="50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a:latin typeface="Arial" panose="020B0604020202020204" pitchFamily="34" charset="0"/>
              </a:endParaRPr>
            </a:p>
          </p:txBody>
        </p:sp>
        <p:sp>
          <p:nvSpPr>
            <p:cNvPr id="43" name="Oval 42"/>
            <p:cNvSpPr/>
            <p:nvPr/>
          </p:nvSpPr>
          <p:spPr bwMode="auto">
            <a:xfrm>
              <a:off x="2541761" y="1611207"/>
              <a:ext cx="2640400" cy="1779825"/>
            </a:xfrm>
            <a:prstGeom prst="ellipse">
              <a:avLst/>
            </a:prstGeom>
            <a:noFill/>
            <a:ln w="57150" cap="flat" cmpd="sng" algn="ctr">
              <a:solidFill>
                <a:schemeClr val="bg2">
                  <a:lumMod val="50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a:latin typeface="Arial" panose="020B0604020202020204" pitchFamily="34" charset="0"/>
              </a:endParaRPr>
            </a:p>
          </p:txBody>
        </p:sp>
        <p:sp>
          <p:nvSpPr>
            <p:cNvPr id="44" name="TextBox 43"/>
            <p:cNvSpPr txBox="1"/>
            <p:nvPr/>
          </p:nvSpPr>
          <p:spPr>
            <a:xfrm>
              <a:off x="3077705" y="3517564"/>
              <a:ext cx="1466889" cy="369332"/>
            </a:xfrm>
            <a:prstGeom prst="rect">
              <a:avLst/>
            </a:prstGeom>
            <a:noFill/>
          </p:spPr>
          <p:txBody>
            <a:bodyPr wrap="square" rtlCol="0">
              <a:spAutoFit/>
            </a:bodyPr>
            <a:lstStyle/>
            <a:p>
              <a:pPr algn="ctr"/>
              <a:r>
                <a:rPr lang="en-IN" dirty="0">
                  <a:solidFill>
                    <a:schemeClr val="bg2">
                      <a:lumMod val="10000"/>
                    </a:schemeClr>
                  </a:solidFill>
                  <a:latin typeface="Abadi" panose="020B0604020104020204" pitchFamily="34" charset="0"/>
                </a:rPr>
                <a:t>Population</a:t>
              </a:r>
              <a:endParaRPr lang="en-IN" dirty="0">
                <a:solidFill>
                  <a:schemeClr val="bg2">
                    <a:lumMod val="10000"/>
                  </a:schemeClr>
                </a:solidFill>
                <a:latin typeface="Abadi" panose="020B0604020104020204" pitchFamily="34" charset="0"/>
              </a:endParaRPr>
            </a:p>
          </p:txBody>
        </p:sp>
        <p:sp>
          <p:nvSpPr>
            <p:cNvPr id="45" name="TextBox 44"/>
            <p:cNvSpPr txBox="1"/>
            <p:nvPr/>
          </p:nvSpPr>
          <p:spPr>
            <a:xfrm>
              <a:off x="5901905" y="3517564"/>
              <a:ext cx="1466889" cy="369332"/>
            </a:xfrm>
            <a:prstGeom prst="rect">
              <a:avLst/>
            </a:prstGeom>
            <a:noFill/>
          </p:spPr>
          <p:txBody>
            <a:bodyPr wrap="square" rtlCol="0">
              <a:spAutoFit/>
            </a:bodyPr>
            <a:lstStyle/>
            <a:p>
              <a:pPr algn="ctr"/>
              <a:r>
                <a:rPr lang="en-IN" dirty="0">
                  <a:solidFill>
                    <a:schemeClr val="bg2">
                      <a:lumMod val="10000"/>
                    </a:schemeClr>
                  </a:solidFill>
                  <a:latin typeface="Abadi" panose="020B0604020104020204" pitchFamily="34" charset="0"/>
                </a:rPr>
                <a:t>Sample</a:t>
              </a:r>
              <a:endParaRPr lang="en-IN" dirty="0">
                <a:solidFill>
                  <a:schemeClr val="bg2">
                    <a:lumMod val="10000"/>
                  </a:schemeClr>
                </a:solidFill>
                <a:latin typeface="Abadi" panose="020B0604020104020204" pitchFamily="34" charset="0"/>
              </a:endParaRPr>
            </a:p>
          </p:txBody>
        </p:sp>
        <p:cxnSp>
          <p:nvCxnSpPr>
            <p:cNvPr id="46" name="Straight Arrow Connector 45"/>
            <p:cNvCxnSpPr>
              <a:endCxn id="42" idx="2"/>
            </p:cNvCxnSpPr>
            <p:nvPr/>
          </p:nvCxnSpPr>
          <p:spPr bwMode="auto">
            <a:xfrm>
              <a:off x="5182161" y="2501119"/>
              <a:ext cx="800793" cy="1662"/>
            </a:xfrm>
            <a:prstGeom prst="straightConnector1">
              <a:avLst/>
            </a:prstGeom>
            <a:noFill/>
            <a:ln w="57150" cap="flat" cmpd="sng" algn="ctr">
              <a:solidFill>
                <a:schemeClr val="bg2">
                  <a:lumMod val="50000"/>
                </a:schemeClr>
              </a:solidFill>
              <a:prstDash val="solid"/>
              <a:round/>
              <a:headEnd type="none" w="sm" len="sm"/>
              <a:tailEnd type="triangle"/>
            </a:ln>
            <a:effectLst/>
          </p:spPr>
        </p:cxnSp>
        <p:pic>
          <p:nvPicPr>
            <p:cNvPr id="47" name="Graphic 4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22195" y="2465768"/>
              <a:ext cx="250614" cy="250614"/>
            </a:xfrm>
            <a:prstGeom prst="rect">
              <a:avLst/>
            </a:prstGeom>
          </p:spPr>
        </p:pic>
      </p:grpSp>
      <p:sp>
        <p:nvSpPr>
          <p:cNvPr id="48" name="Rectangle 47"/>
          <p:cNvSpPr/>
          <p:nvPr/>
        </p:nvSpPr>
        <p:spPr>
          <a:xfrm>
            <a:off x="532426" y="4401957"/>
            <a:ext cx="3906179" cy="1077218"/>
          </a:xfrm>
          <a:prstGeom prst="rect">
            <a:avLst/>
          </a:prstGeom>
        </p:spPr>
        <p:txBody>
          <a:bodyPr wrap="square">
            <a:spAutoFit/>
          </a:bodyPr>
          <a:lstStyle/>
          <a:p>
            <a:r>
              <a:rPr lang="en-IN" sz="1600" b="1" dirty="0">
                <a:solidFill>
                  <a:schemeClr val="bg2">
                    <a:lumMod val="10000"/>
                  </a:schemeClr>
                </a:solidFill>
                <a:latin typeface="Abadi" panose="020B0604020104020204" pitchFamily="34" charset="0"/>
              </a:rPr>
              <a:t>Sample: </a:t>
            </a:r>
            <a:r>
              <a:rPr lang="en-US" sz="1600" dirty="0">
                <a:solidFill>
                  <a:schemeClr val="bg2">
                    <a:lumMod val="10000"/>
                  </a:schemeClr>
                </a:solidFill>
                <a:latin typeface="Abadi" panose="020B0604020104020204" pitchFamily="34" charset="0"/>
              </a:rPr>
              <a:t>A subset of population is called ‘Sample’. A well-chosen sample will contain most of the information about a population parameter </a:t>
            </a:r>
            <a:endParaRPr lang="en-US" sz="1600" dirty="0">
              <a:solidFill>
                <a:schemeClr val="bg2">
                  <a:lumMod val="10000"/>
                </a:schemeClr>
              </a:solidFill>
              <a:latin typeface="Abadi" panose="020B0604020104020204" pitchFamily="34" charset="0"/>
            </a:endParaRPr>
          </a:p>
        </p:txBody>
      </p:sp>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3408069"/>
            <a:ext cx="12192000" cy="1976731"/>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artisticGlowEdges trans="1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 name="Rectangle 4"/>
          <p:cNvSpPr/>
          <p:nvPr/>
        </p:nvSpPr>
        <p:spPr>
          <a:xfrm>
            <a:off x="1558818" y="4089400"/>
            <a:ext cx="9074407" cy="1323439"/>
          </a:xfrm>
          <a:prstGeom prst="rect">
            <a:avLst/>
          </a:prstGeom>
        </p:spPr>
        <p:txBody>
          <a:bodyPr wrap="none">
            <a:spAutoFit/>
          </a:bodyPr>
          <a:lstStyle/>
          <a:p>
            <a:pPr algn="ctr"/>
            <a:r>
              <a:rPr lang="en-US" sz="8000" b="1" dirty="0">
                <a:solidFill>
                  <a:schemeClr val="bg1"/>
                </a:solidFill>
                <a:latin typeface="HP Simplified" panose="020B0604020204020204" pitchFamily="34" charset="0"/>
              </a:rPr>
              <a:t>Sampling Techniques</a:t>
            </a:r>
            <a:endPar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sp>
        <p:nvSpPr>
          <p:cNvPr id="6" name="Oval 5"/>
          <p:cNvSpPr/>
          <p:nvPr/>
        </p:nvSpPr>
        <p:spPr bwMode="auto">
          <a:xfrm>
            <a:off x="4367463" y="526966"/>
            <a:ext cx="3438358" cy="3384634"/>
          </a:xfrm>
          <a:prstGeom prst="ellipse">
            <a:avLst/>
          </a:prstGeom>
          <a:noFill/>
          <a:ln w="28575" cap="flat" cmpd="sng" algn="ctr">
            <a:solidFill>
              <a:srgbClr val="004C76"/>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23800" dirty="0">
                <a:solidFill>
                  <a:srgbClr val="004C76"/>
                </a:solidFill>
                <a:latin typeface="Showcard Gothic" panose="04020904020102020604" pitchFamily="82" charset="0"/>
                <a:cs typeface="Shonar Bangla" panose="020B0502040204020203" pitchFamily="18" charset="0"/>
              </a:rPr>
              <a:t>3</a:t>
            </a:r>
            <a:endParaRPr lang="en-IN" sz="23800" dirty="0">
              <a:solidFill>
                <a:srgbClr val="004C76"/>
              </a:solidFill>
              <a:latin typeface="Showcard Gothic" panose="04020904020102020604" pitchFamily="82" charset="0"/>
              <a:cs typeface="Shonar Bangla" panose="020B05020402040202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2"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49" name="Rectangle 48"/>
          <p:cNvSpPr/>
          <p:nvPr/>
        </p:nvSpPr>
        <p:spPr bwMode="auto">
          <a:xfrm>
            <a:off x="5222405" y="2209800"/>
            <a:ext cx="1549400" cy="355600"/>
          </a:xfrm>
          <a:prstGeom prst="rect">
            <a:avLst/>
          </a:prstGeom>
          <a:solidFill>
            <a:srgbClr val="004263"/>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50" name="Rectangle 49"/>
          <p:cNvSpPr/>
          <p:nvPr/>
        </p:nvSpPr>
        <p:spPr bwMode="auto">
          <a:xfrm>
            <a:off x="1958975" y="3200400"/>
            <a:ext cx="2966085" cy="38354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51" name="Rectangle 50"/>
          <p:cNvSpPr/>
          <p:nvPr/>
        </p:nvSpPr>
        <p:spPr bwMode="auto">
          <a:xfrm>
            <a:off x="7645400" y="3200400"/>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52" name="Rectangle 51"/>
          <p:cNvSpPr/>
          <p:nvPr/>
        </p:nvSpPr>
        <p:spPr bwMode="auto">
          <a:xfrm>
            <a:off x="4357260" y="4318000"/>
            <a:ext cx="1549400" cy="355600"/>
          </a:xfrm>
          <a:prstGeom prst="rect">
            <a:avLst/>
          </a:prstGeom>
          <a:solidFill>
            <a:schemeClr val="accent6">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53" name="Rectangle 52"/>
          <p:cNvSpPr/>
          <p:nvPr/>
        </p:nvSpPr>
        <p:spPr bwMode="auto">
          <a:xfrm>
            <a:off x="1219200" y="4318000"/>
            <a:ext cx="1549400" cy="355600"/>
          </a:xfrm>
          <a:prstGeom prst="rect">
            <a:avLst/>
          </a:prstGeom>
          <a:solidFill>
            <a:schemeClr val="accent6">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54" name="Rectangle 53"/>
          <p:cNvSpPr/>
          <p:nvPr/>
        </p:nvSpPr>
        <p:spPr bwMode="auto">
          <a:xfrm>
            <a:off x="10007600" y="4318000"/>
            <a:ext cx="1549400" cy="355600"/>
          </a:xfrm>
          <a:prstGeom prst="rect">
            <a:avLst/>
          </a:prstGeom>
          <a:solidFill>
            <a:schemeClr val="accent6">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55" name="Rectangle 54"/>
          <p:cNvSpPr/>
          <p:nvPr/>
        </p:nvSpPr>
        <p:spPr bwMode="auto">
          <a:xfrm>
            <a:off x="6285340" y="4318000"/>
            <a:ext cx="1549400" cy="355600"/>
          </a:xfrm>
          <a:prstGeom prst="rect">
            <a:avLst/>
          </a:prstGeom>
          <a:solidFill>
            <a:schemeClr val="accent6">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cxnSp>
        <p:nvCxnSpPr>
          <p:cNvPr id="56" name="Straight Connector 55"/>
          <p:cNvCxnSpPr/>
          <p:nvPr/>
        </p:nvCxnSpPr>
        <p:spPr bwMode="auto">
          <a:xfrm>
            <a:off x="5994400" y="2565400"/>
            <a:ext cx="0" cy="251791"/>
          </a:xfrm>
          <a:prstGeom prst="line">
            <a:avLst/>
          </a:prstGeom>
          <a:noFill/>
          <a:ln w="57150" cap="flat" cmpd="sng" algn="ctr">
            <a:solidFill>
              <a:schemeClr val="bg2">
                <a:lumMod val="10000"/>
              </a:schemeClr>
            </a:solidFill>
            <a:prstDash val="solid"/>
            <a:round/>
            <a:headEnd type="none" w="sm" len="sm"/>
            <a:tailEnd type="none" w="sm" len="sm"/>
          </a:ln>
          <a:effectLst/>
        </p:spPr>
      </p:cxnSp>
      <p:cxnSp>
        <p:nvCxnSpPr>
          <p:cNvPr id="57" name="Straight Connector 56"/>
          <p:cNvCxnSpPr/>
          <p:nvPr/>
        </p:nvCxnSpPr>
        <p:spPr bwMode="auto">
          <a:xfrm>
            <a:off x="3518446" y="2817191"/>
            <a:ext cx="4863554" cy="0"/>
          </a:xfrm>
          <a:prstGeom prst="line">
            <a:avLst/>
          </a:prstGeom>
          <a:noFill/>
          <a:ln w="57150" cap="flat" cmpd="sng" algn="ctr">
            <a:solidFill>
              <a:schemeClr val="bg2">
                <a:lumMod val="10000"/>
              </a:schemeClr>
            </a:solidFill>
            <a:prstDash val="solid"/>
            <a:round/>
            <a:headEnd type="none" w="sm" len="sm"/>
            <a:tailEnd type="none" w="sm" len="sm"/>
          </a:ln>
          <a:effectLst/>
        </p:spPr>
      </p:cxnSp>
      <p:cxnSp>
        <p:nvCxnSpPr>
          <p:cNvPr id="58" name="Straight Arrow Connector 57"/>
          <p:cNvCxnSpPr/>
          <p:nvPr/>
        </p:nvCxnSpPr>
        <p:spPr bwMode="auto">
          <a:xfrm>
            <a:off x="8382000" y="2817191"/>
            <a:ext cx="0" cy="383209"/>
          </a:xfrm>
          <a:prstGeom prst="straightConnector1">
            <a:avLst/>
          </a:prstGeom>
          <a:noFill/>
          <a:ln w="57150" cap="flat" cmpd="sng" algn="ctr">
            <a:solidFill>
              <a:schemeClr val="bg2">
                <a:lumMod val="10000"/>
              </a:schemeClr>
            </a:solidFill>
            <a:prstDash val="solid"/>
            <a:round/>
            <a:headEnd type="none" w="sm" len="sm"/>
            <a:tailEnd type="triangle"/>
          </a:ln>
          <a:effectLst/>
        </p:spPr>
      </p:cxnSp>
      <p:cxnSp>
        <p:nvCxnSpPr>
          <p:cNvPr id="59" name="Straight Connector 58"/>
          <p:cNvCxnSpPr/>
          <p:nvPr/>
        </p:nvCxnSpPr>
        <p:spPr bwMode="auto">
          <a:xfrm>
            <a:off x="3488629" y="3553567"/>
            <a:ext cx="0" cy="307233"/>
          </a:xfrm>
          <a:prstGeom prst="line">
            <a:avLst/>
          </a:prstGeom>
          <a:noFill/>
          <a:ln w="57150" cap="flat" cmpd="sng" algn="ctr">
            <a:solidFill>
              <a:schemeClr val="bg2">
                <a:lumMod val="10000"/>
              </a:schemeClr>
            </a:solidFill>
            <a:prstDash val="solid"/>
            <a:round/>
            <a:headEnd type="none" w="sm" len="sm"/>
            <a:tailEnd type="none" w="sm" len="sm"/>
          </a:ln>
          <a:effectLst/>
        </p:spPr>
      </p:cxnSp>
      <p:cxnSp>
        <p:nvCxnSpPr>
          <p:cNvPr id="60" name="Straight Connector 59"/>
          <p:cNvCxnSpPr/>
          <p:nvPr/>
        </p:nvCxnSpPr>
        <p:spPr bwMode="auto">
          <a:xfrm>
            <a:off x="1930400" y="3860800"/>
            <a:ext cx="3124200" cy="0"/>
          </a:xfrm>
          <a:prstGeom prst="line">
            <a:avLst/>
          </a:prstGeom>
          <a:noFill/>
          <a:ln w="57150" cap="flat" cmpd="sng" algn="ctr">
            <a:solidFill>
              <a:schemeClr val="bg2">
                <a:lumMod val="10000"/>
              </a:schemeClr>
            </a:solidFill>
            <a:prstDash val="solid"/>
            <a:round/>
            <a:headEnd type="none" w="sm" len="sm"/>
            <a:tailEnd type="none" w="sm" len="sm"/>
          </a:ln>
          <a:effectLst/>
        </p:spPr>
      </p:cxnSp>
      <p:cxnSp>
        <p:nvCxnSpPr>
          <p:cNvPr id="61" name="Straight Arrow Connector 60"/>
          <p:cNvCxnSpPr/>
          <p:nvPr/>
        </p:nvCxnSpPr>
        <p:spPr bwMode="auto">
          <a:xfrm>
            <a:off x="1930400" y="3860800"/>
            <a:ext cx="0" cy="457200"/>
          </a:xfrm>
          <a:prstGeom prst="straightConnector1">
            <a:avLst/>
          </a:prstGeom>
          <a:noFill/>
          <a:ln w="57150" cap="flat" cmpd="sng" algn="ctr">
            <a:solidFill>
              <a:schemeClr val="bg2">
                <a:lumMod val="10000"/>
              </a:schemeClr>
            </a:solidFill>
            <a:prstDash val="solid"/>
            <a:round/>
            <a:headEnd type="none" w="sm" len="sm"/>
            <a:tailEnd type="triangle"/>
          </a:ln>
          <a:effectLst/>
        </p:spPr>
      </p:cxnSp>
      <p:cxnSp>
        <p:nvCxnSpPr>
          <p:cNvPr id="62" name="Straight Arrow Connector 61"/>
          <p:cNvCxnSpPr/>
          <p:nvPr/>
        </p:nvCxnSpPr>
        <p:spPr bwMode="auto">
          <a:xfrm>
            <a:off x="5054600" y="3860800"/>
            <a:ext cx="0" cy="457200"/>
          </a:xfrm>
          <a:prstGeom prst="straightConnector1">
            <a:avLst/>
          </a:prstGeom>
          <a:noFill/>
          <a:ln w="57150" cap="flat" cmpd="sng" algn="ctr">
            <a:solidFill>
              <a:schemeClr val="bg2">
                <a:lumMod val="10000"/>
              </a:schemeClr>
            </a:solidFill>
            <a:prstDash val="solid"/>
            <a:round/>
            <a:headEnd type="none" w="sm" len="sm"/>
            <a:tailEnd type="triangle"/>
          </a:ln>
          <a:effectLst/>
        </p:spPr>
      </p:cxnSp>
      <p:cxnSp>
        <p:nvCxnSpPr>
          <p:cNvPr id="63" name="Straight Connector 62"/>
          <p:cNvCxnSpPr/>
          <p:nvPr/>
        </p:nvCxnSpPr>
        <p:spPr bwMode="auto">
          <a:xfrm>
            <a:off x="8407400" y="3553567"/>
            <a:ext cx="0" cy="307233"/>
          </a:xfrm>
          <a:prstGeom prst="line">
            <a:avLst/>
          </a:prstGeom>
          <a:noFill/>
          <a:ln w="57150" cap="flat" cmpd="sng" algn="ctr">
            <a:solidFill>
              <a:schemeClr val="bg2">
                <a:lumMod val="10000"/>
              </a:schemeClr>
            </a:solidFill>
            <a:prstDash val="solid"/>
            <a:round/>
            <a:headEnd type="none" w="sm" len="sm"/>
            <a:tailEnd type="none" w="sm" len="sm"/>
          </a:ln>
          <a:effectLst/>
        </p:spPr>
      </p:cxnSp>
      <p:cxnSp>
        <p:nvCxnSpPr>
          <p:cNvPr id="64" name="Straight Connector 63"/>
          <p:cNvCxnSpPr/>
          <p:nvPr/>
        </p:nvCxnSpPr>
        <p:spPr bwMode="auto">
          <a:xfrm>
            <a:off x="7061200" y="3860800"/>
            <a:ext cx="3708445" cy="0"/>
          </a:xfrm>
          <a:prstGeom prst="line">
            <a:avLst/>
          </a:prstGeom>
          <a:noFill/>
          <a:ln w="57150" cap="flat" cmpd="sng" algn="ctr">
            <a:solidFill>
              <a:schemeClr val="bg2">
                <a:lumMod val="10000"/>
              </a:schemeClr>
            </a:solidFill>
            <a:prstDash val="solid"/>
            <a:round/>
            <a:headEnd type="none" w="sm" len="sm"/>
            <a:tailEnd type="none" w="sm" len="sm"/>
          </a:ln>
          <a:effectLst/>
        </p:spPr>
      </p:cxnSp>
      <p:cxnSp>
        <p:nvCxnSpPr>
          <p:cNvPr id="65" name="Straight Arrow Connector 64"/>
          <p:cNvCxnSpPr/>
          <p:nvPr/>
        </p:nvCxnSpPr>
        <p:spPr bwMode="auto">
          <a:xfrm>
            <a:off x="7061200" y="3860800"/>
            <a:ext cx="0" cy="457200"/>
          </a:xfrm>
          <a:prstGeom prst="straightConnector1">
            <a:avLst/>
          </a:prstGeom>
          <a:noFill/>
          <a:ln w="57150" cap="flat" cmpd="sng" algn="ctr">
            <a:solidFill>
              <a:schemeClr val="bg2">
                <a:lumMod val="10000"/>
              </a:schemeClr>
            </a:solidFill>
            <a:prstDash val="solid"/>
            <a:round/>
            <a:headEnd type="none" w="sm" len="sm"/>
            <a:tailEnd type="triangle"/>
          </a:ln>
          <a:effectLst/>
        </p:spPr>
      </p:cxnSp>
      <p:cxnSp>
        <p:nvCxnSpPr>
          <p:cNvPr id="66" name="Straight Arrow Connector 65"/>
          <p:cNvCxnSpPr/>
          <p:nvPr/>
        </p:nvCxnSpPr>
        <p:spPr bwMode="auto">
          <a:xfrm>
            <a:off x="10769600" y="3860800"/>
            <a:ext cx="0" cy="457200"/>
          </a:xfrm>
          <a:prstGeom prst="straightConnector1">
            <a:avLst/>
          </a:prstGeom>
          <a:noFill/>
          <a:ln w="57150" cap="flat" cmpd="sng" algn="ctr">
            <a:solidFill>
              <a:schemeClr val="bg2">
                <a:lumMod val="10000"/>
              </a:schemeClr>
            </a:solidFill>
            <a:prstDash val="solid"/>
            <a:round/>
            <a:headEnd type="none" w="sm" len="sm"/>
            <a:tailEnd type="triangle"/>
          </a:ln>
          <a:effectLst/>
        </p:spPr>
      </p:cxnSp>
      <p:cxnSp>
        <p:nvCxnSpPr>
          <p:cNvPr id="67" name="Straight Arrow Connector 66"/>
          <p:cNvCxnSpPr/>
          <p:nvPr/>
        </p:nvCxnSpPr>
        <p:spPr bwMode="auto">
          <a:xfrm>
            <a:off x="3518446" y="2817191"/>
            <a:ext cx="0" cy="383209"/>
          </a:xfrm>
          <a:prstGeom prst="straightConnector1">
            <a:avLst/>
          </a:prstGeom>
          <a:noFill/>
          <a:ln w="57150" cap="flat" cmpd="sng" algn="ctr">
            <a:solidFill>
              <a:schemeClr val="bg2">
                <a:lumMod val="10000"/>
              </a:schemeClr>
            </a:solidFill>
            <a:prstDash val="solid"/>
            <a:round/>
            <a:headEnd type="none" w="sm" len="sm"/>
            <a:tailEnd type="triangle"/>
          </a:ln>
          <a:effectLst/>
        </p:spPr>
      </p:cxnSp>
      <p:sp>
        <p:nvSpPr>
          <p:cNvPr id="68" name="TextBox 67"/>
          <p:cNvSpPr txBox="1"/>
          <p:nvPr/>
        </p:nvSpPr>
        <p:spPr>
          <a:xfrm>
            <a:off x="5294090" y="2172264"/>
            <a:ext cx="1451421"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Sampling </a:t>
            </a:r>
            <a:endParaRPr lang="en-IN" sz="1600" dirty="0">
              <a:solidFill>
                <a:schemeClr val="bg1"/>
              </a:solidFill>
              <a:latin typeface="Abadi" panose="020B0604020104020204" pitchFamily="34" charset="0"/>
            </a:endParaRPr>
          </a:p>
        </p:txBody>
      </p:sp>
      <p:sp>
        <p:nvSpPr>
          <p:cNvPr id="69" name="TextBox 68"/>
          <p:cNvSpPr txBox="1"/>
          <p:nvPr/>
        </p:nvSpPr>
        <p:spPr>
          <a:xfrm>
            <a:off x="2975610" y="3195955"/>
            <a:ext cx="1601470" cy="337185"/>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Probability</a:t>
            </a:r>
            <a:endParaRPr lang="en-IN" sz="1600" dirty="0">
              <a:solidFill>
                <a:schemeClr val="bg1"/>
              </a:solidFill>
              <a:latin typeface="Abadi" panose="020B0604020104020204" pitchFamily="34" charset="0"/>
            </a:endParaRPr>
          </a:p>
        </p:txBody>
      </p:sp>
      <p:sp>
        <p:nvSpPr>
          <p:cNvPr id="70" name="TextBox 69"/>
          <p:cNvSpPr txBox="1"/>
          <p:nvPr/>
        </p:nvSpPr>
        <p:spPr>
          <a:xfrm>
            <a:off x="7834630" y="3181350"/>
            <a:ext cx="3306445" cy="275590"/>
          </a:xfrm>
          <a:prstGeom prst="rect">
            <a:avLst/>
          </a:prstGeom>
          <a:noFill/>
        </p:spPr>
        <p:txBody>
          <a:bodyPr wrap="square" rtlCol="0">
            <a:spAutoFit/>
          </a:bodyPr>
          <a:lstStyle/>
          <a:p>
            <a:pPr algn="l"/>
            <a:r>
              <a:rPr lang="en-IN" sz="1200" dirty="0">
                <a:solidFill>
                  <a:schemeClr val="bg1"/>
                </a:solidFill>
                <a:latin typeface="Abadi" panose="020B0604020104020204" pitchFamily="34" charset="0"/>
              </a:rPr>
              <a:t>Non-pro</a:t>
            </a:r>
            <a:r>
              <a:rPr lang="en-IN" sz="1200" dirty="0">
                <a:solidFill>
                  <a:schemeClr val="bg1"/>
                </a:solidFill>
                <a:latin typeface="Abadi" panose="020B0604020104020204" pitchFamily="34" charset="0"/>
              </a:rPr>
              <a:t>bability</a:t>
            </a:r>
            <a:endParaRPr lang="en-IN" sz="1200" dirty="0">
              <a:solidFill>
                <a:schemeClr val="bg1"/>
              </a:solidFill>
              <a:latin typeface="Abadi" panose="020B0604020104020204" pitchFamily="34" charset="0"/>
            </a:endParaRPr>
          </a:p>
        </p:txBody>
      </p:sp>
      <p:sp>
        <p:nvSpPr>
          <p:cNvPr id="71" name="TextBox 70"/>
          <p:cNvSpPr txBox="1"/>
          <p:nvPr/>
        </p:nvSpPr>
        <p:spPr>
          <a:xfrm>
            <a:off x="1439164" y="4310444"/>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Random</a:t>
            </a:r>
            <a:endParaRPr lang="en-IN" sz="1600" dirty="0">
              <a:solidFill>
                <a:schemeClr val="bg1"/>
              </a:solidFill>
              <a:latin typeface="Abadi" panose="020B0604020104020204" pitchFamily="34" charset="0"/>
            </a:endParaRPr>
          </a:p>
        </p:txBody>
      </p:sp>
      <p:sp>
        <p:nvSpPr>
          <p:cNvPr id="72" name="TextBox 71"/>
          <p:cNvSpPr txBox="1"/>
          <p:nvPr/>
        </p:nvSpPr>
        <p:spPr>
          <a:xfrm>
            <a:off x="4577224" y="4307131"/>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Stratified</a:t>
            </a:r>
            <a:endParaRPr lang="en-IN" sz="1600" dirty="0">
              <a:solidFill>
                <a:schemeClr val="bg1"/>
              </a:solidFill>
              <a:latin typeface="Abadi" panose="020B0604020104020204" pitchFamily="34" charset="0"/>
            </a:endParaRPr>
          </a:p>
        </p:txBody>
      </p:sp>
      <p:sp>
        <p:nvSpPr>
          <p:cNvPr id="73" name="TextBox 72"/>
          <p:cNvSpPr txBox="1"/>
          <p:nvPr/>
        </p:nvSpPr>
        <p:spPr>
          <a:xfrm>
            <a:off x="6505304" y="4313420"/>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Snowball</a:t>
            </a:r>
            <a:endParaRPr lang="en-IN" sz="1600" dirty="0">
              <a:solidFill>
                <a:schemeClr val="bg1"/>
              </a:solidFill>
              <a:latin typeface="Abadi" panose="020B0604020104020204" pitchFamily="34" charset="0"/>
            </a:endParaRPr>
          </a:p>
        </p:txBody>
      </p:sp>
      <p:sp>
        <p:nvSpPr>
          <p:cNvPr id="74" name="TextBox 73"/>
          <p:cNvSpPr txBox="1"/>
          <p:nvPr/>
        </p:nvSpPr>
        <p:spPr>
          <a:xfrm>
            <a:off x="10132060" y="4304665"/>
            <a:ext cx="1452245" cy="337185"/>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Convenience</a:t>
            </a:r>
            <a:endParaRPr lang="en-IN" sz="1600" dirty="0">
              <a:solidFill>
                <a:schemeClr val="bg1"/>
              </a:solidFill>
              <a:latin typeface="Abadi" panose="020B0604020104020204" pitchFamily="34" charset="0"/>
            </a:endParaRPr>
          </a:p>
        </p:txBody>
      </p:sp>
      <p:cxnSp>
        <p:nvCxnSpPr>
          <p:cNvPr id="75" name="Straight Arrow Connector 74"/>
          <p:cNvCxnSpPr/>
          <p:nvPr/>
        </p:nvCxnSpPr>
        <p:spPr bwMode="auto">
          <a:xfrm>
            <a:off x="3488629" y="3860800"/>
            <a:ext cx="0" cy="1431463"/>
          </a:xfrm>
          <a:prstGeom prst="straightConnector1">
            <a:avLst/>
          </a:prstGeom>
          <a:noFill/>
          <a:ln w="57150" cap="flat" cmpd="sng" algn="ctr">
            <a:solidFill>
              <a:schemeClr val="bg2">
                <a:lumMod val="10000"/>
              </a:schemeClr>
            </a:solidFill>
            <a:prstDash val="solid"/>
            <a:round/>
            <a:headEnd type="none" w="sm" len="sm"/>
            <a:tailEnd type="triangle"/>
          </a:ln>
          <a:effectLst/>
        </p:spPr>
      </p:cxnSp>
      <p:cxnSp>
        <p:nvCxnSpPr>
          <p:cNvPr id="76" name="Straight Arrow Connector 75"/>
          <p:cNvCxnSpPr/>
          <p:nvPr/>
        </p:nvCxnSpPr>
        <p:spPr bwMode="auto">
          <a:xfrm>
            <a:off x="8407400" y="3860800"/>
            <a:ext cx="0" cy="1803400"/>
          </a:xfrm>
          <a:prstGeom prst="straightConnector1">
            <a:avLst/>
          </a:prstGeom>
          <a:noFill/>
          <a:ln w="57150" cap="flat" cmpd="sng" algn="ctr">
            <a:solidFill>
              <a:schemeClr val="bg2">
                <a:lumMod val="10000"/>
              </a:schemeClr>
            </a:solidFill>
            <a:prstDash val="solid"/>
            <a:round/>
            <a:headEnd type="none" w="sm" len="sm"/>
            <a:tailEnd type="triangle"/>
          </a:ln>
          <a:effectLst/>
        </p:spPr>
      </p:cxnSp>
      <p:cxnSp>
        <p:nvCxnSpPr>
          <p:cNvPr id="77" name="Straight Arrow Connector 76"/>
          <p:cNvCxnSpPr/>
          <p:nvPr/>
        </p:nvCxnSpPr>
        <p:spPr bwMode="auto">
          <a:xfrm>
            <a:off x="9372600" y="3860800"/>
            <a:ext cx="0" cy="990600"/>
          </a:xfrm>
          <a:prstGeom prst="straightConnector1">
            <a:avLst/>
          </a:prstGeom>
          <a:noFill/>
          <a:ln w="57150" cap="flat" cmpd="sng" algn="ctr">
            <a:solidFill>
              <a:schemeClr val="bg2">
                <a:lumMod val="10000"/>
              </a:schemeClr>
            </a:solidFill>
            <a:prstDash val="solid"/>
            <a:round/>
            <a:headEnd type="none" w="sm" len="sm"/>
            <a:tailEnd type="triangle"/>
          </a:ln>
          <a:effectLst/>
        </p:spPr>
      </p:cxnSp>
      <p:sp>
        <p:nvSpPr>
          <p:cNvPr id="78" name="Rectangle 77"/>
          <p:cNvSpPr/>
          <p:nvPr/>
        </p:nvSpPr>
        <p:spPr bwMode="auto">
          <a:xfrm>
            <a:off x="2769704" y="5283200"/>
            <a:ext cx="1549400" cy="355600"/>
          </a:xfrm>
          <a:prstGeom prst="rect">
            <a:avLst/>
          </a:prstGeom>
          <a:solidFill>
            <a:schemeClr val="accent6">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79" name="TextBox 78"/>
          <p:cNvSpPr txBox="1"/>
          <p:nvPr/>
        </p:nvSpPr>
        <p:spPr>
          <a:xfrm>
            <a:off x="2989668" y="5275644"/>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Systematic</a:t>
            </a:r>
            <a:endParaRPr lang="en-IN" sz="1600" dirty="0">
              <a:solidFill>
                <a:schemeClr val="bg1"/>
              </a:solidFill>
              <a:latin typeface="Abadi" panose="020B0604020104020204" pitchFamily="34" charset="0"/>
            </a:endParaRPr>
          </a:p>
        </p:txBody>
      </p:sp>
      <p:sp>
        <p:nvSpPr>
          <p:cNvPr id="80" name="Rectangle 79"/>
          <p:cNvSpPr/>
          <p:nvPr/>
        </p:nvSpPr>
        <p:spPr bwMode="auto">
          <a:xfrm>
            <a:off x="8597900" y="4854713"/>
            <a:ext cx="1549400" cy="355600"/>
          </a:xfrm>
          <a:prstGeom prst="rect">
            <a:avLst/>
          </a:prstGeom>
          <a:solidFill>
            <a:schemeClr val="accent6">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81" name="TextBox 80"/>
          <p:cNvSpPr txBox="1"/>
          <p:nvPr/>
        </p:nvSpPr>
        <p:spPr>
          <a:xfrm>
            <a:off x="8817864" y="4850133"/>
            <a:ext cx="1109472" cy="584775"/>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Judgement</a:t>
            </a:r>
            <a:endParaRPr lang="en-IN" sz="1600" dirty="0">
              <a:solidFill>
                <a:schemeClr val="bg1"/>
              </a:solidFill>
              <a:latin typeface="Abadi" panose="020B0604020104020204" pitchFamily="34" charset="0"/>
            </a:endParaRPr>
          </a:p>
        </p:txBody>
      </p:sp>
      <p:sp>
        <p:nvSpPr>
          <p:cNvPr id="82" name="Rectangle 81"/>
          <p:cNvSpPr/>
          <p:nvPr/>
        </p:nvSpPr>
        <p:spPr bwMode="auto">
          <a:xfrm>
            <a:off x="7671465" y="5664200"/>
            <a:ext cx="1549400" cy="355600"/>
          </a:xfrm>
          <a:prstGeom prst="rect">
            <a:avLst/>
          </a:prstGeom>
          <a:solidFill>
            <a:schemeClr val="accent6">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83" name="TextBox 82"/>
          <p:cNvSpPr txBox="1"/>
          <p:nvPr/>
        </p:nvSpPr>
        <p:spPr>
          <a:xfrm>
            <a:off x="7891429" y="5659620"/>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Quota</a:t>
            </a:r>
            <a:endParaRPr lang="en-IN" sz="1600" dirty="0">
              <a:solidFill>
                <a:schemeClr val="bg1"/>
              </a:solidFill>
              <a:latin typeface="Abadi" panose="020B0604020104020204" pitchFamily="34" charset="0"/>
            </a:endParaRPr>
          </a:p>
        </p:txBody>
      </p:sp>
      <p:sp>
        <p:nvSpPr>
          <p:cNvPr id="40" name="TextBox 39"/>
          <p:cNvSpPr txBox="1"/>
          <p:nvPr/>
        </p:nvSpPr>
        <p:spPr>
          <a:xfrm>
            <a:off x="5347" y="433089"/>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Sampling Techniques</a:t>
            </a:r>
            <a:endParaRPr lang="en-US" sz="6000" b="1" dirty="0">
              <a:solidFill>
                <a:schemeClr val="bg1"/>
              </a:solidFill>
              <a:latin typeface="HP Simplified" panose="020B0604020204020204" pitchFamily="34" charset="0"/>
            </a:endParaRP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wipe(up)">
                                      <p:cBhvr>
                                        <p:cTn id="14" dur="500"/>
                                        <p:tgtEl>
                                          <p:spTgt spid="67"/>
                                        </p:tgtEl>
                                      </p:cBhvr>
                                    </p:animEffect>
                                  </p:childTnLst>
                                </p:cTn>
                              </p:par>
                              <p:par>
                                <p:cTn id="15" presetID="22" presetClass="entr" presetSubtype="1"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up)">
                                      <p:cBhvr>
                                        <p:cTn id="17" dur="500"/>
                                        <p:tgtEl>
                                          <p:spTgt spid="57"/>
                                        </p:tgtEl>
                                      </p:cBhvr>
                                    </p:animEffect>
                                  </p:childTnLst>
                                </p:cTn>
                              </p:par>
                              <p:par>
                                <p:cTn id="18" presetID="22" presetClass="entr" presetSubtype="1"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up)">
                                      <p:cBhvr>
                                        <p:cTn id="20" dur="500"/>
                                        <p:tgtEl>
                                          <p:spTgt spid="56"/>
                                        </p:tgtEl>
                                      </p:cBhvr>
                                    </p:animEffect>
                                  </p:childTnLst>
                                </p:cTn>
                              </p:par>
                              <p:par>
                                <p:cTn id="21" presetID="22" presetClass="entr" presetSubtype="1"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500"/>
                                        <p:tgtEl>
                                          <p:spTgt spid="58"/>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500"/>
                                        <p:tgtEl>
                                          <p:spTgt spid="6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10"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500"/>
                                        <p:tgtEl>
                                          <p:spTgt spid="61"/>
                                        </p:tgtEl>
                                      </p:cBhvr>
                                    </p:animEffect>
                                  </p:childTnLst>
                                </p:cTn>
                              </p:par>
                              <p:par>
                                <p:cTn id="50" presetID="10" presetClass="entr" presetSubtype="0" fill="hold"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par>
                                <p:cTn id="53" presetID="10"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par>
                                <p:cTn id="59" presetID="10" presetClass="entr" presetSubtype="0"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10" presetClass="entr" presetSubtype="0" fill="hold" nodeType="withEffect">
                                  <p:stCondLst>
                                    <p:cond delay="0"/>
                                  </p:stCondLst>
                                  <p:childTnLst>
                                    <p:set>
                                      <p:cBhvr>
                                        <p:cTn id="63" dur="1" fill="hold">
                                          <p:stCondLst>
                                            <p:cond delay="0"/>
                                          </p:stCondLst>
                                        </p:cTn>
                                        <p:tgtEl>
                                          <p:spTgt spid="76"/>
                                        </p:tgtEl>
                                        <p:attrNameLst>
                                          <p:attrName>style.visibility</p:attrName>
                                        </p:attrNameLst>
                                      </p:cBhvr>
                                      <p:to>
                                        <p:strVal val="visible"/>
                                      </p:to>
                                    </p:set>
                                    <p:animEffect transition="in" filter="fade">
                                      <p:cBhvr>
                                        <p:cTn id="64" dur="500"/>
                                        <p:tgtEl>
                                          <p:spTgt spid="76"/>
                                        </p:tgtEl>
                                      </p:cBhvr>
                                    </p:animEffect>
                                  </p:childTnLst>
                                </p:cTn>
                              </p:par>
                              <p:par>
                                <p:cTn id="65" presetID="10"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10" presetClass="entr" presetSubtype="0" fill="hold" nodeType="with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500"/>
                                        <p:tgtEl>
                                          <p:spTgt spid="7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fade">
                                      <p:cBhvr>
                                        <p:cTn id="83" dur="500"/>
                                        <p:tgtEl>
                                          <p:spTgt spid="7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fade">
                                      <p:cBhvr>
                                        <p:cTn id="89" dur="500"/>
                                        <p:tgtEl>
                                          <p:spTgt spid="7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500"/>
                                        <p:tgtEl>
                                          <p:spTgt spid="5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500"/>
                                        <p:tgtEl>
                                          <p:spTgt spid="7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82"/>
                                        </p:tgtEl>
                                        <p:attrNameLst>
                                          <p:attrName>style.visibility</p:attrName>
                                        </p:attrNameLst>
                                      </p:cBhvr>
                                      <p:to>
                                        <p:strVal val="visible"/>
                                      </p:to>
                                    </p:set>
                                    <p:animEffect transition="in" filter="fade">
                                      <p:cBhvr>
                                        <p:cTn id="98" dur="500"/>
                                        <p:tgtEl>
                                          <p:spTgt spid="8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fade">
                                      <p:cBhvr>
                                        <p:cTn id="101" dur="500"/>
                                        <p:tgtEl>
                                          <p:spTgt spid="8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80"/>
                                        </p:tgtEl>
                                        <p:attrNameLst>
                                          <p:attrName>style.visibility</p:attrName>
                                        </p:attrNameLst>
                                      </p:cBhvr>
                                      <p:to>
                                        <p:strVal val="visible"/>
                                      </p:to>
                                    </p:set>
                                    <p:animEffect transition="in" filter="fade">
                                      <p:cBhvr>
                                        <p:cTn id="104" dur="500"/>
                                        <p:tgtEl>
                                          <p:spTgt spid="8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fade">
                                      <p:cBhvr>
                                        <p:cTn id="107" dur="500"/>
                                        <p:tgtEl>
                                          <p:spTgt spid="8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4"/>
                                        </p:tgtEl>
                                        <p:attrNameLst>
                                          <p:attrName>style.visibility</p:attrName>
                                        </p:attrNameLst>
                                      </p:cBhvr>
                                      <p:to>
                                        <p:strVal val="visible"/>
                                      </p:to>
                                    </p:set>
                                    <p:animEffect transition="in" filter="fade">
                                      <p:cBhvr>
                                        <p:cTn id="110" dur="500"/>
                                        <p:tgtEl>
                                          <p:spTgt spid="5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4"/>
                                        </p:tgtEl>
                                        <p:attrNameLst>
                                          <p:attrName>style.visibility</p:attrName>
                                        </p:attrNameLst>
                                      </p:cBhvr>
                                      <p:to>
                                        <p:strVal val="visible"/>
                                      </p:to>
                                    </p:set>
                                    <p:animEffect transition="in" filter="fade">
                                      <p:cBhvr>
                                        <p:cTn id="11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bldLvl="0" animBg="1"/>
      <p:bldP spid="51" grpId="0" animBg="1"/>
      <p:bldP spid="52" grpId="0" animBg="1"/>
      <p:bldP spid="53" grpId="0" animBg="1"/>
      <p:bldP spid="54" grpId="0" animBg="1"/>
      <p:bldP spid="55" grpId="0" animBg="1"/>
      <p:bldP spid="68" grpId="0"/>
      <p:bldP spid="69" grpId="0"/>
      <p:bldP spid="70" grpId="0"/>
      <p:bldP spid="71" grpId="0"/>
      <p:bldP spid="72" grpId="0"/>
      <p:bldP spid="73" grpId="0"/>
      <p:bldP spid="74" grpId="0"/>
      <p:bldP spid="78" grpId="0" animBg="1"/>
      <p:bldP spid="79" grpId="0"/>
      <p:bldP spid="80" grpId="0" animBg="1"/>
      <p:bldP spid="81" grpId="0"/>
      <p:bldP spid="82" grpId="0" animBg="1"/>
      <p:bldP spid="8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41" name="Picture 2" descr="Image result for random sampl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676" y="2833598"/>
            <a:ext cx="3883847" cy="2073003"/>
          </a:xfrm>
          <a:prstGeom prst="rect">
            <a:avLst/>
          </a:prstGeom>
          <a:noFill/>
          <a:effectLst>
            <a:outerShdw blurRad="317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066800" y="2497455"/>
            <a:ext cx="2108200" cy="724348"/>
            <a:chOff x="1066800" y="2497607"/>
            <a:chExt cx="2108200" cy="515092"/>
          </a:xfrm>
          <a:effectLst>
            <a:glow rad="139700">
              <a:schemeClr val="accent5">
                <a:satMod val="175000"/>
                <a:alpha val="40000"/>
              </a:schemeClr>
            </a:glow>
          </a:effectLst>
        </p:grpSpPr>
        <p:sp>
          <p:nvSpPr>
            <p:cNvPr id="43" name="Rectangle: Rounded Corners 42"/>
            <p:cNvSpPr/>
            <p:nvPr/>
          </p:nvSpPr>
          <p:spPr bwMode="auto">
            <a:xfrm>
              <a:off x="1066800" y="2497607"/>
              <a:ext cx="2108200" cy="508000"/>
            </a:xfrm>
            <a:prstGeom prst="roundRect">
              <a:avLst/>
            </a:prstGeom>
            <a:solidFill>
              <a:srgbClr val="FF7C80"/>
            </a:solidFill>
            <a:ln w="57150"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dirty="0">
                <a:latin typeface="Abadi" panose="020B0604020104020204" pitchFamily="34" charset="0"/>
              </a:endParaRPr>
            </a:p>
          </p:txBody>
        </p:sp>
        <p:sp>
          <p:nvSpPr>
            <p:cNvPr id="44" name="TextBox 43"/>
            <p:cNvSpPr txBox="1"/>
            <p:nvPr/>
          </p:nvSpPr>
          <p:spPr>
            <a:xfrm>
              <a:off x="1163872" y="2597719"/>
              <a:ext cx="1811557" cy="414980"/>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Random Sampling</a:t>
              </a:r>
              <a:endParaRPr lang="en-IN" sz="1600" dirty="0">
                <a:solidFill>
                  <a:schemeClr val="bg1"/>
                </a:solidFill>
                <a:latin typeface="Abadi" panose="020B0604020104020204" pitchFamily="34" charset="0"/>
              </a:endParaRPr>
            </a:p>
          </p:txBody>
        </p:sp>
      </p:grpSp>
      <p:grpSp>
        <p:nvGrpSpPr>
          <p:cNvPr id="45" name="Group 44"/>
          <p:cNvGrpSpPr/>
          <p:nvPr/>
        </p:nvGrpSpPr>
        <p:grpSpPr>
          <a:xfrm>
            <a:off x="1042281" y="3853709"/>
            <a:ext cx="2132719" cy="668288"/>
            <a:chOff x="2236965" y="7606748"/>
            <a:chExt cx="6398157" cy="2004864"/>
          </a:xfrm>
          <a:solidFill>
            <a:schemeClr val="accent5"/>
          </a:solidFill>
          <a:effectLst>
            <a:outerShdw blurRad="50800" dist="38100" dir="2700000" algn="tl" rotWithShape="0">
              <a:prstClr val="black">
                <a:alpha val="40000"/>
              </a:prstClr>
            </a:outerShdw>
          </a:effectLst>
        </p:grpSpPr>
        <p:sp>
          <p:nvSpPr>
            <p:cNvPr id="46" name="Rectangle: Rounded Corners 45"/>
            <p:cNvSpPr/>
            <p:nvPr/>
          </p:nvSpPr>
          <p:spPr bwMode="auto">
            <a:xfrm>
              <a:off x="2236965" y="7606748"/>
              <a:ext cx="6324600" cy="1524000"/>
            </a:xfrm>
            <a:prstGeom prst="roundRect">
              <a:avLst/>
            </a:prstGeom>
            <a:grp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dirty="0">
                <a:latin typeface="Abadi" panose="020B0604020104020204" pitchFamily="34" charset="0"/>
              </a:endParaRPr>
            </a:p>
          </p:txBody>
        </p:sp>
        <p:sp>
          <p:nvSpPr>
            <p:cNvPr id="47" name="TextBox 46"/>
            <p:cNvSpPr txBox="1"/>
            <p:nvPr/>
          </p:nvSpPr>
          <p:spPr>
            <a:xfrm>
              <a:off x="2310522" y="7860917"/>
              <a:ext cx="6324600" cy="1750695"/>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Systematic Sampling</a:t>
              </a:r>
              <a:endParaRPr lang="en-IN" sz="1600" dirty="0">
                <a:solidFill>
                  <a:schemeClr val="bg1"/>
                </a:solidFill>
                <a:latin typeface="Abadi" panose="020B0604020104020204" pitchFamily="34" charset="0"/>
              </a:endParaRPr>
            </a:p>
          </p:txBody>
        </p:sp>
      </p:grpSp>
      <p:grpSp>
        <p:nvGrpSpPr>
          <p:cNvPr id="48" name="Group 47"/>
          <p:cNvGrpSpPr/>
          <p:nvPr/>
        </p:nvGrpSpPr>
        <p:grpSpPr>
          <a:xfrm>
            <a:off x="1028154" y="5178842"/>
            <a:ext cx="2122327" cy="508000"/>
            <a:chOff x="2236965" y="7606748"/>
            <a:chExt cx="6366981" cy="1524000"/>
          </a:xfrm>
          <a:solidFill>
            <a:schemeClr val="accent2">
              <a:lumMod val="60000"/>
              <a:lumOff val="40000"/>
            </a:schemeClr>
          </a:solidFill>
          <a:effectLst>
            <a:outerShdw blurRad="50800" dist="38100" dir="2700000" algn="tl" rotWithShape="0">
              <a:prstClr val="black">
                <a:alpha val="40000"/>
              </a:prstClr>
            </a:outerShdw>
          </a:effectLst>
        </p:grpSpPr>
        <p:sp>
          <p:nvSpPr>
            <p:cNvPr id="84" name="Rectangle: Rounded Corners 83"/>
            <p:cNvSpPr/>
            <p:nvPr/>
          </p:nvSpPr>
          <p:spPr bwMode="auto">
            <a:xfrm>
              <a:off x="2236965" y="7606748"/>
              <a:ext cx="6324600" cy="1524000"/>
            </a:xfrm>
            <a:prstGeom prst="roundRect">
              <a:avLst/>
            </a:prstGeom>
            <a:grp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dirty="0">
                <a:latin typeface="Abadi" panose="020B0604020104020204" pitchFamily="34" charset="0"/>
              </a:endParaRPr>
            </a:p>
          </p:txBody>
        </p:sp>
        <p:sp>
          <p:nvSpPr>
            <p:cNvPr id="85" name="TextBox 84"/>
            <p:cNvSpPr txBox="1"/>
            <p:nvPr/>
          </p:nvSpPr>
          <p:spPr>
            <a:xfrm>
              <a:off x="2279346" y="7814750"/>
              <a:ext cx="6324600" cy="1015662"/>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Stratified Sampling</a:t>
              </a:r>
              <a:endParaRPr lang="en-IN" sz="1600" dirty="0">
                <a:solidFill>
                  <a:schemeClr val="bg1"/>
                </a:solidFill>
                <a:latin typeface="Abadi" panose="020B0604020104020204" pitchFamily="34" charset="0"/>
              </a:endParaRPr>
            </a:p>
          </p:txBody>
        </p:sp>
      </p:grpSp>
      <p:sp>
        <p:nvSpPr>
          <p:cNvPr id="86" name="Rectangle 85"/>
          <p:cNvSpPr/>
          <p:nvPr/>
        </p:nvSpPr>
        <p:spPr bwMode="auto">
          <a:xfrm>
            <a:off x="4064000" y="2436463"/>
            <a:ext cx="7061200" cy="3456337"/>
          </a:xfrm>
          <a:prstGeom prst="rect">
            <a:avLst/>
          </a:prstGeom>
          <a:noFill/>
          <a:ln w="57150" cap="flat" cmpd="sng" algn="ctr">
            <a:solidFill>
              <a:srgbClr val="F7C472"/>
            </a:solidFill>
            <a:prstDash val="dash"/>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gency FB" panose="020B0503020202020204" pitchFamily="34" charset="0"/>
            </a:endParaRPr>
          </a:p>
        </p:txBody>
      </p:sp>
      <p:sp>
        <p:nvSpPr>
          <p:cNvPr id="87" name="Rectangle 86"/>
          <p:cNvSpPr/>
          <p:nvPr/>
        </p:nvSpPr>
        <p:spPr>
          <a:xfrm>
            <a:off x="4755733" y="5074559"/>
            <a:ext cx="5677733"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Each member of the population has equal chance of being selected in the sample.</a:t>
            </a:r>
            <a:endParaRPr lang="en-US" dirty="0">
              <a:solidFill>
                <a:schemeClr val="bg2">
                  <a:lumMod val="10000"/>
                </a:schemeClr>
              </a:solidFill>
              <a:latin typeface="Abadi" panose="020B0604020104020204" pitchFamily="34" charset="0"/>
            </a:endParaRPr>
          </a:p>
        </p:txBody>
      </p:sp>
      <p:sp>
        <p:nvSpPr>
          <p:cNvPr id="17" name="TextBox 16"/>
          <p:cNvSpPr txBox="1"/>
          <p:nvPr/>
        </p:nvSpPr>
        <p:spPr>
          <a:xfrm>
            <a:off x="5347" y="433089"/>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Random Sampling</a:t>
            </a:r>
            <a:endParaRPr lang="en-US" sz="6000" b="1" dirty="0">
              <a:solidFill>
                <a:schemeClr val="bg1"/>
              </a:solidFill>
              <a:latin typeface="HP Simplified" panose="020B0604020204020204" pitchFamily="34"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63600" y="508000"/>
            <a:ext cx="10964333" cy="1450763"/>
          </a:xfrm>
        </p:spPr>
        <p:txBody>
          <a:bodyPr>
            <a:normAutofit/>
          </a:bodyPr>
          <a:lstStyle/>
          <a:p>
            <a:r>
              <a:rPr lang="en-GB" sz="1800" i="1" dirty="0">
                <a:sym typeface="+mn-ea"/>
              </a:rPr>
              <a:t>Important Note:</a:t>
            </a:r>
            <a:endParaRPr lang="en-GB" sz="1800" i="1" dirty="0">
              <a:sym typeface="+mn-ea"/>
            </a:endParaRPr>
          </a:p>
        </p:txBody>
      </p:sp>
      <p:sp>
        <p:nvSpPr>
          <p:cNvPr id="39" name="Content Placeholder 2"/>
          <p:cNvSpPr>
            <a:spLocks noGrp="1"/>
          </p:cNvSpPr>
          <p:nvPr>
            <p:ph idx="1"/>
          </p:nvPr>
        </p:nvSpPr>
        <p:spPr>
          <a:xfrm>
            <a:off x="990600" y="2057400"/>
            <a:ext cx="9571990" cy="3670088"/>
          </a:xfrm>
        </p:spPr>
        <p:txBody>
          <a:bodyPr>
            <a:normAutofit/>
          </a:bodyPr>
          <a:lstStyle/>
          <a:p>
            <a:r>
              <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rPr>
              <a:t>Please make sure you open and show these pages:</a:t>
            </a:r>
            <a:endPar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endParaRPr>
          </a:p>
          <a:p>
            <a:endPar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endParaRPr>
          </a:p>
          <a:p>
            <a:pPr marL="381000" indent="-381000">
              <a:buAutoNum type="arabicPeriod"/>
            </a:pPr>
            <a:r>
              <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rPr>
              <a:t>Meetup: </a:t>
            </a:r>
            <a:r>
              <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hlinkClick r:id="rId1" action="ppaction://hlinkfile"/>
              </a:rPr>
              <a:t>https://www.meetup.com/edureka/</a:t>
            </a:r>
            <a:r>
              <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rPr>
              <a:t> </a:t>
            </a:r>
            <a:endPar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endParaRPr>
          </a:p>
          <a:p>
            <a:pPr marL="381000" indent="-381000">
              <a:buAutoNum type="arabicPeriod"/>
            </a:pPr>
            <a:r>
              <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rPr>
              <a:t>Edureka Webinar: </a:t>
            </a:r>
            <a:r>
              <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hlinkClick r:id="rId2" action="ppaction://hlinkfile"/>
              </a:rPr>
              <a:t>https://www.edureka.co/webinars </a:t>
            </a:r>
            <a:endPar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endParaRPr>
          </a:p>
          <a:p>
            <a:pPr marL="381000" indent="-381000">
              <a:buAutoNum type="arabicPeriod"/>
            </a:pPr>
            <a:r>
              <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rPr>
              <a:t>Course Landing Page( Slide 5 and 6 )(link has been added on the comments)</a:t>
            </a:r>
            <a:endParaRPr lang="en-GB" altLang="en-IN" sz="2200" dirty="0">
              <a:solidFill>
                <a:schemeClr val="bg2">
                  <a:lumMod val="10000"/>
                </a:schemeClr>
              </a:solidFill>
              <a:latin typeface="Gill Sans MT" panose="020B0502020104020203" charset="0"/>
              <a:ea typeface="Century Gothic" panose="020B0502020202020204"/>
              <a:cs typeface="Gill Sans MT" panose="020B0502020104020203" charset="0"/>
              <a:sym typeface="Century Gothic" panose="020B0502020202020204"/>
            </a:endParaRPr>
          </a:p>
        </p:txBody>
      </p:sp>
      <p:pic>
        <p:nvPicPr>
          <p:cNvPr id="54" name="Picture 2" descr="Image result for edurek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541" y="42204"/>
            <a:ext cx="1369255" cy="2371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8" name="Rectangle 27"/>
          <p:cNvSpPr/>
          <p:nvPr/>
        </p:nvSpPr>
        <p:spPr bwMode="auto">
          <a:xfrm>
            <a:off x="4213900" y="2376500"/>
            <a:ext cx="7061200" cy="3456337"/>
          </a:xfrm>
          <a:prstGeom prst="rect">
            <a:avLst/>
          </a:prstGeom>
          <a:noFill/>
          <a:ln w="57150" cap="flat" cmpd="sng" algn="ctr">
            <a:solidFill>
              <a:srgbClr val="50BDF3"/>
            </a:solidFill>
            <a:prstDash val="dash"/>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sp>
        <p:nvSpPr>
          <p:cNvPr id="29" name="Rectangle 28"/>
          <p:cNvSpPr/>
          <p:nvPr/>
        </p:nvSpPr>
        <p:spPr>
          <a:xfrm>
            <a:off x="4513605" y="4943837"/>
            <a:ext cx="6461790"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In Systematic sampling every nth record is chosen from the population to be a part of the sample.</a:t>
            </a:r>
            <a:endParaRPr lang="en-US" dirty="0">
              <a:solidFill>
                <a:schemeClr val="bg2">
                  <a:lumMod val="10000"/>
                </a:schemeClr>
              </a:solidFill>
              <a:latin typeface="Abadi" panose="020B0604020104020204" pitchFamily="34" charset="0"/>
            </a:endParaRPr>
          </a:p>
        </p:txBody>
      </p:sp>
      <p:pic>
        <p:nvPicPr>
          <p:cNvPr id="30" name="Picture 29"/>
          <p:cNvPicPr>
            <a:picLocks noChangeAspect="1"/>
          </p:cNvPicPr>
          <p:nvPr/>
        </p:nvPicPr>
        <p:blipFill>
          <a:blip r:embed="rId2">
            <a:duotone>
              <a:schemeClr val="accent2">
                <a:shade val="45000"/>
                <a:satMod val="135000"/>
              </a:schemeClr>
              <a:prstClr val="white"/>
            </a:duotone>
          </a:blip>
          <a:stretch>
            <a:fillRect/>
          </a:stretch>
        </p:blipFill>
        <p:spPr>
          <a:xfrm>
            <a:off x="4721900" y="2987337"/>
            <a:ext cx="584200" cy="686500"/>
          </a:xfrm>
          <a:prstGeom prst="rect">
            <a:avLst/>
          </a:prstGeom>
        </p:spPr>
      </p:pic>
      <p:pic>
        <p:nvPicPr>
          <p:cNvPr id="31" name="Picture 30"/>
          <p:cNvPicPr>
            <a:picLocks noChangeAspect="1"/>
          </p:cNvPicPr>
          <p:nvPr/>
        </p:nvPicPr>
        <p:blipFill>
          <a:blip r:embed="rId2">
            <a:duotone>
              <a:schemeClr val="accent2">
                <a:shade val="45000"/>
                <a:satMod val="135000"/>
              </a:schemeClr>
              <a:prstClr val="white"/>
            </a:duotone>
          </a:blip>
          <a:stretch>
            <a:fillRect/>
          </a:stretch>
        </p:blipFill>
        <p:spPr>
          <a:xfrm>
            <a:off x="5327855" y="2987337"/>
            <a:ext cx="584200" cy="686500"/>
          </a:xfrm>
          <a:prstGeom prst="rect">
            <a:avLst/>
          </a:prstGeom>
        </p:spPr>
      </p:pic>
      <p:pic>
        <p:nvPicPr>
          <p:cNvPr id="32" name="Picture 31"/>
          <p:cNvPicPr>
            <a:picLocks noChangeAspect="1"/>
          </p:cNvPicPr>
          <p:nvPr/>
        </p:nvPicPr>
        <p:blipFill>
          <a:blip r:embed="rId2">
            <a:duotone>
              <a:schemeClr val="accent2">
                <a:shade val="45000"/>
                <a:satMod val="135000"/>
              </a:schemeClr>
              <a:prstClr val="white"/>
            </a:duotone>
          </a:blip>
          <a:stretch>
            <a:fillRect/>
          </a:stretch>
        </p:blipFill>
        <p:spPr>
          <a:xfrm>
            <a:off x="5928401" y="2987212"/>
            <a:ext cx="584200" cy="686500"/>
          </a:xfrm>
          <a:prstGeom prst="rect">
            <a:avLst/>
          </a:prstGeom>
        </p:spPr>
      </p:pic>
      <p:pic>
        <p:nvPicPr>
          <p:cNvPr id="33" name="Picture 32"/>
          <p:cNvPicPr>
            <a:picLocks noChangeAspect="1"/>
          </p:cNvPicPr>
          <p:nvPr/>
        </p:nvPicPr>
        <p:blipFill>
          <a:blip r:embed="rId2">
            <a:duotone>
              <a:schemeClr val="accent2">
                <a:shade val="45000"/>
                <a:satMod val="135000"/>
              </a:schemeClr>
              <a:prstClr val="white"/>
            </a:duotone>
          </a:blip>
          <a:stretch>
            <a:fillRect/>
          </a:stretch>
        </p:blipFill>
        <p:spPr>
          <a:xfrm>
            <a:off x="4734601" y="3623037"/>
            <a:ext cx="584200" cy="686500"/>
          </a:xfrm>
          <a:prstGeom prst="rect">
            <a:avLst/>
          </a:prstGeom>
        </p:spPr>
      </p:pic>
      <p:pic>
        <p:nvPicPr>
          <p:cNvPr id="34" name="Picture 33"/>
          <p:cNvPicPr>
            <a:picLocks noChangeAspect="1"/>
          </p:cNvPicPr>
          <p:nvPr/>
        </p:nvPicPr>
        <p:blipFill>
          <a:blip r:embed="rId2">
            <a:duotone>
              <a:schemeClr val="accent2">
                <a:shade val="45000"/>
                <a:satMod val="135000"/>
              </a:schemeClr>
              <a:prstClr val="white"/>
            </a:duotone>
          </a:blip>
          <a:stretch>
            <a:fillRect/>
          </a:stretch>
        </p:blipFill>
        <p:spPr>
          <a:xfrm>
            <a:off x="5357783" y="3623037"/>
            <a:ext cx="584200" cy="686500"/>
          </a:xfrm>
          <a:prstGeom prst="rect">
            <a:avLst/>
          </a:prstGeom>
        </p:spPr>
      </p:pic>
      <p:pic>
        <p:nvPicPr>
          <p:cNvPr id="35" name="Picture 34"/>
          <p:cNvPicPr>
            <a:picLocks noChangeAspect="1"/>
          </p:cNvPicPr>
          <p:nvPr/>
        </p:nvPicPr>
        <p:blipFill>
          <a:blip r:embed="rId2">
            <a:duotone>
              <a:schemeClr val="accent2">
                <a:shade val="45000"/>
                <a:satMod val="135000"/>
              </a:schemeClr>
              <a:prstClr val="white"/>
            </a:duotone>
          </a:blip>
          <a:stretch>
            <a:fillRect/>
          </a:stretch>
        </p:blipFill>
        <p:spPr>
          <a:xfrm>
            <a:off x="5968265" y="3623037"/>
            <a:ext cx="584200" cy="686500"/>
          </a:xfrm>
          <a:prstGeom prst="rect">
            <a:avLst/>
          </a:prstGeom>
        </p:spPr>
      </p:pic>
      <p:sp>
        <p:nvSpPr>
          <p:cNvPr id="36" name="Rectangle: Rounded Corners 35"/>
          <p:cNvSpPr/>
          <p:nvPr/>
        </p:nvSpPr>
        <p:spPr bwMode="auto">
          <a:xfrm>
            <a:off x="4620300" y="2886437"/>
            <a:ext cx="2057400" cy="1393447"/>
          </a:xfrm>
          <a:prstGeom prst="roundRect">
            <a:avLst/>
          </a:prstGeom>
          <a:noFill/>
          <a:ln w="57150" cap="flat" cmpd="sng" algn="ctr">
            <a:solidFill>
              <a:schemeClr val="tx2">
                <a:lumMod val="40000"/>
                <a:lumOff val="60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sp>
        <p:nvSpPr>
          <p:cNvPr id="37" name="TextBox 36"/>
          <p:cNvSpPr txBox="1"/>
          <p:nvPr/>
        </p:nvSpPr>
        <p:spPr>
          <a:xfrm>
            <a:off x="4914484" y="2944338"/>
            <a:ext cx="1697632" cy="261610"/>
          </a:xfrm>
          <a:prstGeom prst="rect">
            <a:avLst/>
          </a:prstGeom>
          <a:noFill/>
        </p:spPr>
        <p:txBody>
          <a:bodyPr wrap="square" rtlCol="0">
            <a:spAutoFit/>
          </a:bodyPr>
          <a:lstStyle/>
          <a:p>
            <a:r>
              <a:rPr lang="en-IN" sz="1100" dirty="0">
                <a:solidFill>
                  <a:schemeClr val="bg2">
                    <a:lumMod val="10000"/>
                  </a:schemeClr>
                </a:solidFill>
                <a:latin typeface="Agency FB" panose="020B0503020202020204" pitchFamily="34" charset="0"/>
              </a:rPr>
              <a:t>1                     2                   3</a:t>
            </a:r>
            <a:endParaRPr lang="en-IN" sz="1100" dirty="0">
              <a:solidFill>
                <a:schemeClr val="bg2">
                  <a:lumMod val="10000"/>
                </a:schemeClr>
              </a:solidFill>
              <a:latin typeface="Agency FB" panose="020B0503020202020204" pitchFamily="34" charset="0"/>
            </a:endParaRPr>
          </a:p>
        </p:txBody>
      </p:sp>
      <p:sp>
        <p:nvSpPr>
          <p:cNvPr id="38" name="TextBox 37"/>
          <p:cNvSpPr txBox="1"/>
          <p:nvPr/>
        </p:nvSpPr>
        <p:spPr>
          <a:xfrm>
            <a:off x="4914484" y="3579676"/>
            <a:ext cx="1697632" cy="261610"/>
          </a:xfrm>
          <a:prstGeom prst="rect">
            <a:avLst/>
          </a:prstGeom>
          <a:noFill/>
        </p:spPr>
        <p:txBody>
          <a:bodyPr wrap="square" rtlCol="0">
            <a:spAutoFit/>
          </a:bodyPr>
          <a:lstStyle/>
          <a:p>
            <a:r>
              <a:rPr lang="en-IN" sz="1100" dirty="0">
                <a:solidFill>
                  <a:schemeClr val="bg2">
                    <a:lumMod val="10000"/>
                  </a:schemeClr>
                </a:solidFill>
                <a:latin typeface="Agency FB" panose="020B0503020202020204" pitchFamily="34" charset="0"/>
              </a:rPr>
              <a:t>4                     5                   6</a:t>
            </a:r>
            <a:endParaRPr lang="en-IN" sz="1100" dirty="0">
              <a:solidFill>
                <a:schemeClr val="bg2">
                  <a:lumMod val="10000"/>
                </a:schemeClr>
              </a:solidFill>
              <a:latin typeface="Agency FB" panose="020B0503020202020204" pitchFamily="34" charset="0"/>
            </a:endParaRPr>
          </a:p>
        </p:txBody>
      </p:sp>
      <p:cxnSp>
        <p:nvCxnSpPr>
          <p:cNvPr id="39" name="Straight Arrow Connector 38"/>
          <p:cNvCxnSpPr/>
          <p:nvPr/>
        </p:nvCxnSpPr>
        <p:spPr bwMode="auto">
          <a:xfrm flipV="1">
            <a:off x="6676148" y="3579676"/>
            <a:ext cx="2160552" cy="3485"/>
          </a:xfrm>
          <a:prstGeom prst="straightConnector1">
            <a:avLst/>
          </a:prstGeom>
          <a:noFill/>
          <a:ln w="57150" cap="flat" cmpd="sng" algn="ctr">
            <a:solidFill>
              <a:schemeClr val="bg2">
                <a:lumMod val="90000"/>
              </a:schemeClr>
            </a:solidFill>
            <a:prstDash val="solid"/>
            <a:round/>
            <a:headEnd type="none" w="sm" len="sm"/>
            <a:tailEnd type="triangle"/>
          </a:ln>
          <a:effectLst/>
        </p:spPr>
      </p:cxnSp>
      <p:pic>
        <p:nvPicPr>
          <p:cNvPr id="40" name="Picture 39"/>
          <p:cNvPicPr>
            <a:picLocks noChangeAspect="1"/>
          </p:cNvPicPr>
          <p:nvPr/>
        </p:nvPicPr>
        <p:blipFill>
          <a:blip r:embed="rId2">
            <a:duotone>
              <a:schemeClr val="accent2">
                <a:shade val="45000"/>
                <a:satMod val="135000"/>
              </a:schemeClr>
              <a:prstClr val="white"/>
            </a:duotone>
          </a:blip>
          <a:stretch>
            <a:fillRect/>
          </a:stretch>
        </p:blipFill>
        <p:spPr>
          <a:xfrm>
            <a:off x="8932807" y="3258963"/>
            <a:ext cx="584200" cy="686500"/>
          </a:xfrm>
          <a:prstGeom prst="rect">
            <a:avLst/>
          </a:prstGeom>
        </p:spPr>
      </p:pic>
      <p:pic>
        <p:nvPicPr>
          <p:cNvPr id="49" name="Picture 48"/>
          <p:cNvPicPr>
            <a:picLocks noChangeAspect="1"/>
          </p:cNvPicPr>
          <p:nvPr/>
        </p:nvPicPr>
        <p:blipFill>
          <a:blip r:embed="rId2">
            <a:duotone>
              <a:schemeClr val="accent2">
                <a:shade val="45000"/>
                <a:satMod val="135000"/>
              </a:schemeClr>
              <a:prstClr val="white"/>
            </a:duotone>
          </a:blip>
          <a:stretch>
            <a:fillRect/>
          </a:stretch>
        </p:blipFill>
        <p:spPr>
          <a:xfrm>
            <a:off x="9624100" y="3260204"/>
            <a:ext cx="584200" cy="686500"/>
          </a:xfrm>
          <a:prstGeom prst="rect">
            <a:avLst/>
          </a:prstGeom>
        </p:spPr>
      </p:pic>
      <p:pic>
        <p:nvPicPr>
          <p:cNvPr id="50" name="Picture 49"/>
          <p:cNvPicPr>
            <a:picLocks noChangeAspect="1"/>
          </p:cNvPicPr>
          <p:nvPr/>
        </p:nvPicPr>
        <p:blipFill>
          <a:blip r:embed="rId2">
            <a:duotone>
              <a:schemeClr val="accent2">
                <a:shade val="45000"/>
                <a:satMod val="135000"/>
              </a:schemeClr>
              <a:prstClr val="white"/>
            </a:duotone>
          </a:blip>
          <a:stretch>
            <a:fillRect/>
          </a:stretch>
        </p:blipFill>
        <p:spPr>
          <a:xfrm>
            <a:off x="10284500" y="3258963"/>
            <a:ext cx="584200" cy="686500"/>
          </a:xfrm>
          <a:prstGeom prst="rect">
            <a:avLst/>
          </a:prstGeom>
        </p:spPr>
      </p:pic>
      <p:sp>
        <p:nvSpPr>
          <p:cNvPr id="51" name="TextBox 50"/>
          <p:cNvSpPr txBox="1"/>
          <p:nvPr/>
        </p:nvSpPr>
        <p:spPr>
          <a:xfrm>
            <a:off x="9002714" y="3191237"/>
            <a:ext cx="463968" cy="261610"/>
          </a:xfrm>
          <a:prstGeom prst="rect">
            <a:avLst/>
          </a:prstGeom>
          <a:noFill/>
        </p:spPr>
        <p:txBody>
          <a:bodyPr wrap="square" rtlCol="0">
            <a:spAutoFit/>
          </a:bodyPr>
          <a:lstStyle/>
          <a:p>
            <a:pPr algn="ctr"/>
            <a:r>
              <a:rPr lang="en-IN" sz="1100" dirty="0">
                <a:solidFill>
                  <a:schemeClr val="bg2">
                    <a:lumMod val="10000"/>
                  </a:schemeClr>
                </a:solidFill>
                <a:latin typeface="Agency FB" panose="020B0503020202020204" pitchFamily="34" charset="0"/>
              </a:rPr>
              <a:t>2</a:t>
            </a:r>
            <a:endParaRPr lang="en-IN" sz="1100" dirty="0">
              <a:solidFill>
                <a:schemeClr val="bg2">
                  <a:lumMod val="10000"/>
                </a:schemeClr>
              </a:solidFill>
              <a:latin typeface="Agency FB" panose="020B0503020202020204" pitchFamily="34" charset="0"/>
            </a:endParaRPr>
          </a:p>
        </p:txBody>
      </p:sp>
      <p:sp>
        <p:nvSpPr>
          <p:cNvPr id="52" name="TextBox 51"/>
          <p:cNvSpPr txBox="1"/>
          <p:nvPr/>
        </p:nvSpPr>
        <p:spPr>
          <a:xfrm>
            <a:off x="9685882" y="3217430"/>
            <a:ext cx="463968" cy="261610"/>
          </a:xfrm>
          <a:prstGeom prst="rect">
            <a:avLst/>
          </a:prstGeom>
          <a:noFill/>
        </p:spPr>
        <p:txBody>
          <a:bodyPr wrap="square" rtlCol="0">
            <a:spAutoFit/>
          </a:bodyPr>
          <a:lstStyle/>
          <a:p>
            <a:pPr algn="ctr"/>
            <a:r>
              <a:rPr lang="en-IN" sz="1100" dirty="0">
                <a:solidFill>
                  <a:schemeClr val="bg2">
                    <a:lumMod val="10000"/>
                  </a:schemeClr>
                </a:solidFill>
                <a:latin typeface="Agency FB" panose="020B0503020202020204" pitchFamily="34" charset="0"/>
              </a:rPr>
              <a:t>4</a:t>
            </a:r>
            <a:endParaRPr lang="en-IN" sz="1100" dirty="0">
              <a:solidFill>
                <a:schemeClr val="bg2">
                  <a:lumMod val="10000"/>
                </a:schemeClr>
              </a:solidFill>
              <a:latin typeface="Agency FB" panose="020B0503020202020204" pitchFamily="34" charset="0"/>
            </a:endParaRPr>
          </a:p>
        </p:txBody>
      </p:sp>
      <p:sp>
        <p:nvSpPr>
          <p:cNvPr id="53" name="TextBox 52"/>
          <p:cNvSpPr txBox="1"/>
          <p:nvPr/>
        </p:nvSpPr>
        <p:spPr>
          <a:xfrm>
            <a:off x="10344616" y="3217430"/>
            <a:ext cx="463968" cy="261610"/>
          </a:xfrm>
          <a:prstGeom prst="rect">
            <a:avLst/>
          </a:prstGeom>
          <a:noFill/>
        </p:spPr>
        <p:txBody>
          <a:bodyPr wrap="square" rtlCol="0">
            <a:spAutoFit/>
          </a:bodyPr>
          <a:lstStyle/>
          <a:p>
            <a:pPr algn="ctr"/>
            <a:r>
              <a:rPr lang="en-IN" sz="1100" dirty="0">
                <a:solidFill>
                  <a:schemeClr val="bg2">
                    <a:lumMod val="10000"/>
                  </a:schemeClr>
                </a:solidFill>
                <a:latin typeface="Agency FB" panose="020B0503020202020204" pitchFamily="34" charset="0"/>
              </a:rPr>
              <a:t>6</a:t>
            </a:r>
            <a:endParaRPr lang="en-IN" sz="1100" dirty="0">
              <a:solidFill>
                <a:schemeClr val="bg2">
                  <a:lumMod val="10000"/>
                </a:schemeClr>
              </a:solidFill>
              <a:latin typeface="Agency FB" panose="020B0503020202020204" pitchFamily="34" charset="0"/>
            </a:endParaRPr>
          </a:p>
        </p:txBody>
      </p:sp>
      <p:sp>
        <p:nvSpPr>
          <p:cNvPr id="54" name="TextBox 53"/>
          <p:cNvSpPr txBox="1"/>
          <p:nvPr/>
        </p:nvSpPr>
        <p:spPr>
          <a:xfrm>
            <a:off x="6525300" y="3309764"/>
            <a:ext cx="2406986" cy="307777"/>
          </a:xfrm>
          <a:prstGeom prst="rect">
            <a:avLst/>
          </a:prstGeom>
          <a:noFill/>
        </p:spPr>
        <p:txBody>
          <a:bodyPr wrap="square" rtlCol="0">
            <a:spAutoFit/>
          </a:bodyPr>
          <a:lstStyle/>
          <a:p>
            <a:pPr algn="ctr"/>
            <a:r>
              <a:rPr lang="en-IN" sz="1400" dirty="0">
                <a:solidFill>
                  <a:schemeClr val="bg2">
                    <a:lumMod val="10000"/>
                  </a:schemeClr>
                </a:solidFill>
                <a:latin typeface="Abadi" panose="020B0604020104020204" pitchFamily="34" charset="0"/>
              </a:rPr>
              <a:t>Every nth record is chosen</a:t>
            </a:r>
            <a:endParaRPr lang="en-IN" sz="1400" dirty="0">
              <a:solidFill>
                <a:schemeClr val="bg2">
                  <a:lumMod val="10000"/>
                </a:schemeClr>
              </a:solidFill>
              <a:latin typeface="Abadi" panose="020B0604020104020204" pitchFamily="34" charset="0"/>
            </a:endParaRPr>
          </a:p>
        </p:txBody>
      </p:sp>
      <p:sp>
        <p:nvSpPr>
          <p:cNvPr id="55" name="Left Brace 54"/>
          <p:cNvSpPr/>
          <p:nvPr/>
        </p:nvSpPr>
        <p:spPr bwMode="auto">
          <a:xfrm rot="16200000">
            <a:off x="9829043" y="3164543"/>
            <a:ext cx="174315" cy="1644906"/>
          </a:xfrm>
          <a:prstGeom prst="leftBrace">
            <a:avLst/>
          </a:prstGeom>
          <a:noFill/>
          <a:ln w="57150" cap="flat" cmpd="sng" algn="ctr">
            <a:solidFill>
              <a:schemeClr val="bg2">
                <a:lumMod val="90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sp>
        <p:nvSpPr>
          <p:cNvPr id="56" name="TextBox 55"/>
          <p:cNvSpPr txBox="1"/>
          <p:nvPr/>
        </p:nvSpPr>
        <p:spPr>
          <a:xfrm>
            <a:off x="8712707" y="4051913"/>
            <a:ext cx="2406986" cy="584775"/>
          </a:xfrm>
          <a:prstGeom prst="rect">
            <a:avLst/>
          </a:prstGeom>
          <a:noFill/>
        </p:spPr>
        <p:txBody>
          <a:bodyPr wrap="square" rtlCol="0">
            <a:spAutoFit/>
          </a:bodyPr>
          <a:lstStyle/>
          <a:p>
            <a:pPr algn="ctr"/>
            <a:r>
              <a:rPr lang="en-IN" sz="1600" dirty="0">
                <a:solidFill>
                  <a:schemeClr val="bg2">
                    <a:lumMod val="10000"/>
                  </a:schemeClr>
                </a:solidFill>
                <a:latin typeface="Abadi" panose="020B0604020104020204" pitchFamily="34" charset="0"/>
              </a:rPr>
              <a:t>Every 2</a:t>
            </a:r>
            <a:r>
              <a:rPr lang="en-IN" sz="1600" baseline="30000" dirty="0">
                <a:solidFill>
                  <a:schemeClr val="bg2">
                    <a:lumMod val="10000"/>
                  </a:schemeClr>
                </a:solidFill>
                <a:latin typeface="Abadi" panose="020B0604020104020204" pitchFamily="34" charset="0"/>
              </a:rPr>
              <a:t>nd</a:t>
            </a:r>
            <a:r>
              <a:rPr lang="en-IN" sz="1600" dirty="0">
                <a:solidFill>
                  <a:schemeClr val="bg2">
                    <a:lumMod val="10000"/>
                  </a:schemeClr>
                </a:solidFill>
                <a:latin typeface="Abadi" panose="020B0604020104020204" pitchFamily="34" charset="0"/>
              </a:rPr>
              <a:t> record is chosen</a:t>
            </a:r>
            <a:endParaRPr lang="en-IN" sz="1600" dirty="0">
              <a:solidFill>
                <a:schemeClr val="bg2">
                  <a:lumMod val="10000"/>
                </a:schemeClr>
              </a:solidFill>
              <a:latin typeface="Abadi" panose="020B0604020104020204" pitchFamily="34" charset="0"/>
            </a:endParaRPr>
          </a:p>
        </p:txBody>
      </p:sp>
      <p:sp>
        <p:nvSpPr>
          <p:cNvPr id="41" name="TextBox 40"/>
          <p:cNvSpPr txBox="1"/>
          <p:nvPr/>
        </p:nvSpPr>
        <p:spPr>
          <a:xfrm>
            <a:off x="5347" y="433089"/>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Systematic Sampling</a:t>
            </a:r>
            <a:endParaRPr lang="en-US" sz="6000" b="1" dirty="0">
              <a:solidFill>
                <a:schemeClr val="bg1"/>
              </a:solidFill>
              <a:latin typeface="HP Simplified" panose="020B0604020204020204" pitchFamily="34" charset="0"/>
            </a:endParaRPr>
          </a:p>
        </p:txBody>
      </p:sp>
      <p:grpSp>
        <p:nvGrpSpPr>
          <p:cNvPr id="42" name="Group 41"/>
          <p:cNvGrpSpPr/>
          <p:nvPr/>
        </p:nvGrpSpPr>
        <p:grpSpPr>
          <a:xfrm>
            <a:off x="1066800" y="2497607"/>
            <a:ext cx="2108200" cy="508000"/>
            <a:chOff x="1066800" y="2497607"/>
            <a:chExt cx="2108200" cy="508000"/>
          </a:xfrm>
          <a:effectLst/>
        </p:grpSpPr>
        <p:sp>
          <p:nvSpPr>
            <p:cNvPr id="43" name="Rectangle: Rounded Corners 42"/>
            <p:cNvSpPr/>
            <p:nvPr/>
          </p:nvSpPr>
          <p:spPr bwMode="auto">
            <a:xfrm>
              <a:off x="1066800" y="2497607"/>
              <a:ext cx="2108200" cy="508000"/>
            </a:xfrm>
            <a:prstGeom prst="roundRect">
              <a:avLst/>
            </a:prstGeom>
            <a:solidFill>
              <a:srgbClr val="FF7C80"/>
            </a:solidFill>
            <a:ln w="57150"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dirty="0">
                <a:latin typeface="Abadi" panose="020B0604020104020204" pitchFamily="34" charset="0"/>
              </a:endParaRPr>
            </a:p>
          </p:txBody>
        </p:sp>
        <p:sp>
          <p:nvSpPr>
            <p:cNvPr id="44" name="TextBox 43"/>
            <p:cNvSpPr txBox="1"/>
            <p:nvPr/>
          </p:nvSpPr>
          <p:spPr>
            <a:xfrm>
              <a:off x="1163872" y="2597719"/>
              <a:ext cx="1811557"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Random Sampling</a:t>
              </a:r>
              <a:endParaRPr lang="en-IN" sz="1600" dirty="0">
                <a:solidFill>
                  <a:schemeClr val="bg1"/>
                </a:solidFill>
                <a:latin typeface="Abadi" panose="020B0604020104020204" pitchFamily="34" charset="0"/>
              </a:endParaRPr>
            </a:p>
          </p:txBody>
        </p:sp>
      </p:grpSp>
      <p:grpSp>
        <p:nvGrpSpPr>
          <p:cNvPr id="45" name="Group 44"/>
          <p:cNvGrpSpPr/>
          <p:nvPr/>
        </p:nvGrpSpPr>
        <p:grpSpPr>
          <a:xfrm>
            <a:off x="1028154" y="3853709"/>
            <a:ext cx="2122327" cy="508000"/>
            <a:chOff x="2194584" y="7606748"/>
            <a:chExt cx="6366981" cy="1524000"/>
          </a:xfrm>
          <a:solidFill>
            <a:schemeClr val="accent5"/>
          </a:solidFill>
          <a:effectLst>
            <a:glow rad="139700">
              <a:schemeClr val="accent5">
                <a:satMod val="175000"/>
                <a:alpha val="40000"/>
              </a:schemeClr>
            </a:glow>
            <a:outerShdw blurRad="50800" dist="38100" dir="2700000" algn="tl" rotWithShape="0">
              <a:prstClr val="black">
                <a:alpha val="40000"/>
              </a:prstClr>
            </a:outerShdw>
          </a:effectLst>
        </p:grpSpPr>
        <p:sp>
          <p:nvSpPr>
            <p:cNvPr id="46" name="Rectangle: Rounded Corners 45"/>
            <p:cNvSpPr/>
            <p:nvPr/>
          </p:nvSpPr>
          <p:spPr bwMode="auto">
            <a:xfrm>
              <a:off x="2236965" y="7606748"/>
              <a:ext cx="6324600" cy="1524000"/>
            </a:xfrm>
            <a:prstGeom prst="roundRect">
              <a:avLst/>
            </a:prstGeom>
            <a:grp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dirty="0">
                <a:latin typeface="Abadi" panose="020B0604020104020204" pitchFamily="34" charset="0"/>
              </a:endParaRPr>
            </a:p>
          </p:txBody>
        </p:sp>
        <p:sp>
          <p:nvSpPr>
            <p:cNvPr id="47" name="TextBox 46"/>
            <p:cNvSpPr txBox="1"/>
            <p:nvPr/>
          </p:nvSpPr>
          <p:spPr>
            <a:xfrm>
              <a:off x="2194584" y="7944482"/>
              <a:ext cx="6324600" cy="1015662"/>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Systematic Sampling</a:t>
              </a:r>
              <a:endParaRPr lang="en-IN" sz="1600" dirty="0">
                <a:solidFill>
                  <a:schemeClr val="bg1"/>
                </a:solidFill>
                <a:latin typeface="Abadi" panose="020B0604020104020204" pitchFamily="34" charset="0"/>
              </a:endParaRPr>
            </a:p>
          </p:txBody>
        </p:sp>
      </p:grpSp>
      <p:grpSp>
        <p:nvGrpSpPr>
          <p:cNvPr id="48" name="Group 47"/>
          <p:cNvGrpSpPr/>
          <p:nvPr/>
        </p:nvGrpSpPr>
        <p:grpSpPr>
          <a:xfrm>
            <a:off x="1028154" y="5178842"/>
            <a:ext cx="2122327" cy="508000"/>
            <a:chOff x="2236965" y="7606748"/>
            <a:chExt cx="6366981" cy="1524000"/>
          </a:xfrm>
          <a:solidFill>
            <a:schemeClr val="accent2">
              <a:lumMod val="60000"/>
              <a:lumOff val="40000"/>
            </a:schemeClr>
          </a:solidFill>
          <a:effectLst>
            <a:outerShdw blurRad="50800" dist="38100" dir="2700000" algn="tl" rotWithShape="0">
              <a:prstClr val="black">
                <a:alpha val="40000"/>
              </a:prstClr>
            </a:outerShdw>
          </a:effectLst>
        </p:grpSpPr>
        <p:sp>
          <p:nvSpPr>
            <p:cNvPr id="57" name="Rectangle: Rounded Corners 56"/>
            <p:cNvSpPr/>
            <p:nvPr/>
          </p:nvSpPr>
          <p:spPr bwMode="auto">
            <a:xfrm>
              <a:off x="2236965" y="7606748"/>
              <a:ext cx="6324600" cy="1524000"/>
            </a:xfrm>
            <a:prstGeom prst="roundRect">
              <a:avLst/>
            </a:prstGeom>
            <a:grp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dirty="0">
                <a:latin typeface="Abadi" panose="020B0604020104020204" pitchFamily="34" charset="0"/>
              </a:endParaRPr>
            </a:p>
          </p:txBody>
        </p:sp>
        <p:sp>
          <p:nvSpPr>
            <p:cNvPr id="58" name="TextBox 57"/>
            <p:cNvSpPr txBox="1"/>
            <p:nvPr/>
          </p:nvSpPr>
          <p:spPr>
            <a:xfrm>
              <a:off x="2279346" y="7814750"/>
              <a:ext cx="6324600" cy="1015662"/>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Stratified Sampling</a:t>
              </a:r>
              <a:endParaRPr lang="en-IN" sz="1600" dirty="0">
                <a:solidFill>
                  <a:schemeClr val="bg1"/>
                </a:solidFill>
                <a:latin typeface="Abadi" panose="020B0604020104020204" pitchFamily="34" charset="0"/>
              </a:endParaRPr>
            </a:p>
          </p:txBody>
        </p:sp>
      </p:gr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8" name="Rectangle 57"/>
          <p:cNvSpPr/>
          <p:nvPr/>
        </p:nvSpPr>
        <p:spPr bwMode="auto">
          <a:xfrm>
            <a:off x="4064000" y="2436463"/>
            <a:ext cx="7061200" cy="3456337"/>
          </a:xfrm>
          <a:prstGeom prst="rect">
            <a:avLst/>
          </a:prstGeom>
          <a:noFill/>
          <a:ln w="57150" cap="flat" cmpd="sng" algn="ctr">
            <a:solidFill>
              <a:srgbClr val="B2CA7C"/>
            </a:solidFill>
            <a:prstDash val="dash"/>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sp>
        <p:nvSpPr>
          <p:cNvPr id="59" name="Rectangle 58"/>
          <p:cNvSpPr/>
          <p:nvPr/>
        </p:nvSpPr>
        <p:spPr>
          <a:xfrm>
            <a:off x="4191000" y="4597400"/>
            <a:ext cx="6776194" cy="1077218"/>
          </a:xfrm>
          <a:prstGeom prst="rect">
            <a:avLst/>
          </a:prstGeom>
        </p:spPr>
        <p:txBody>
          <a:bodyPr wrap="square">
            <a:spAutoFit/>
          </a:bodyPr>
          <a:lstStyle/>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A stratum is a subset of the population that shares at least one common characteristic, in this case it’s gender.</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Random sampling is used to select a sufficient number of subjects from each stratum.</a:t>
            </a:r>
            <a:endParaRPr lang="en-US" sz="1600" dirty="0">
              <a:solidFill>
                <a:schemeClr val="bg2">
                  <a:lumMod val="10000"/>
                </a:schemeClr>
              </a:solidFill>
              <a:latin typeface="Abadi" panose="020B0604020104020204" pitchFamily="34" charset="0"/>
            </a:endParaRPr>
          </a:p>
        </p:txBody>
      </p:sp>
      <p:pic>
        <p:nvPicPr>
          <p:cNvPr id="60" name="Picture 59"/>
          <p:cNvPicPr>
            <a:picLocks noChangeAspect="1"/>
          </p:cNvPicPr>
          <p:nvPr/>
        </p:nvPicPr>
        <p:blipFill>
          <a:blip r:embed="rId2">
            <a:duotone>
              <a:schemeClr val="accent2">
                <a:shade val="45000"/>
                <a:satMod val="135000"/>
              </a:schemeClr>
              <a:prstClr val="white"/>
            </a:duotone>
          </a:blip>
          <a:stretch>
            <a:fillRect/>
          </a:stretch>
        </p:blipFill>
        <p:spPr>
          <a:xfrm>
            <a:off x="4572000" y="2985754"/>
            <a:ext cx="584200" cy="686500"/>
          </a:xfrm>
          <a:prstGeom prst="rect">
            <a:avLst/>
          </a:prstGeom>
        </p:spPr>
      </p:pic>
      <p:pic>
        <p:nvPicPr>
          <p:cNvPr id="61" name="Picture 60"/>
          <p:cNvPicPr>
            <a:picLocks noChangeAspect="1"/>
          </p:cNvPicPr>
          <p:nvPr/>
        </p:nvPicPr>
        <p:blipFill>
          <a:blip r:embed="rId2">
            <a:duotone>
              <a:schemeClr val="accent2">
                <a:shade val="45000"/>
                <a:satMod val="135000"/>
              </a:schemeClr>
              <a:prstClr val="white"/>
            </a:duotone>
          </a:blip>
          <a:stretch>
            <a:fillRect/>
          </a:stretch>
        </p:blipFill>
        <p:spPr>
          <a:xfrm>
            <a:off x="5080000" y="2985754"/>
            <a:ext cx="584200" cy="686500"/>
          </a:xfrm>
          <a:prstGeom prst="rect">
            <a:avLst/>
          </a:prstGeom>
        </p:spPr>
      </p:pic>
      <p:pic>
        <p:nvPicPr>
          <p:cNvPr id="62" name="Picture 61"/>
          <p:cNvPicPr>
            <a:picLocks noChangeAspect="1"/>
          </p:cNvPicPr>
          <p:nvPr/>
        </p:nvPicPr>
        <p:blipFill>
          <a:blip r:embed="rId2">
            <a:duotone>
              <a:schemeClr val="accent2">
                <a:shade val="45000"/>
                <a:satMod val="135000"/>
              </a:schemeClr>
              <a:prstClr val="white"/>
            </a:duotone>
          </a:blip>
          <a:stretch>
            <a:fillRect/>
          </a:stretch>
        </p:blipFill>
        <p:spPr>
          <a:xfrm>
            <a:off x="5562600" y="2985629"/>
            <a:ext cx="584200" cy="686500"/>
          </a:xfrm>
          <a:prstGeom prst="rect">
            <a:avLst/>
          </a:prstGeom>
        </p:spPr>
      </p:pic>
      <p:pic>
        <p:nvPicPr>
          <p:cNvPr id="63" name="Picture 62"/>
          <p:cNvPicPr>
            <a:picLocks noChangeAspect="1"/>
          </p:cNvPicPr>
          <p:nvPr/>
        </p:nvPicPr>
        <p:blipFill>
          <a:blip r:embed="rId2">
            <a:duotone>
              <a:schemeClr val="accent2">
                <a:shade val="45000"/>
                <a:satMod val="135000"/>
              </a:schemeClr>
              <a:prstClr val="white"/>
            </a:duotone>
          </a:blip>
          <a:stretch>
            <a:fillRect/>
          </a:stretch>
        </p:blipFill>
        <p:spPr>
          <a:xfrm>
            <a:off x="4584701" y="3443654"/>
            <a:ext cx="584200" cy="686500"/>
          </a:xfrm>
          <a:prstGeom prst="rect">
            <a:avLst/>
          </a:prstGeom>
        </p:spPr>
      </p:pic>
      <p:pic>
        <p:nvPicPr>
          <p:cNvPr id="64" name="Picture 63"/>
          <p:cNvPicPr>
            <a:picLocks noChangeAspect="1"/>
          </p:cNvPicPr>
          <p:nvPr/>
        </p:nvPicPr>
        <p:blipFill>
          <a:blip r:embed="rId2">
            <a:duotone>
              <a:schemeClr val="accent2">
                <a:shade val="45000"/>
                <a:satMod val="135000"/>
              </a:schemeClr>
              <a:prstClr val="white"/>
            </a:duotone>
          </a:blip>
          <a:stretch>
            <a:fillRect/>
          </a:stretch>
        </p:blipFill>
        <p:spPr>
          <a:xfrm>
            <a:off x="5080000" y="3443654"/>
            <a:ext cx="584200" cy="686500"/>
          </a:xfrm>
          <a:prstGeom prst="rect">
            <a:avLst/>
          </a:prstGeom>
        </p:spPr>
      </p:pic>
      <p:pic>
        <p:nvPicPr>
          <p:cNvPr id="65" name="Picture 64"/>
          <p:cNvPicPr>
            <a:picLocks noChangeAspect="1"/>
          </p:cNvPicPr>
          <p:nvPr/>
        </p:nvPicPr>
        <p:blipFill>
          <a:blip r:embed="rId2">
            <a:duotone>
              <a:schemeClr val="accent2">
                <a:shade val="45000"/>
                <a:satMod val="135000"/>
              </a:schemeClr>
              <a:prstClr val="white"/>
            </a:duotone>
          </a:blip>
          <a:stretch>
            <a:fillRect/>
          </a:stretch>
        </p:blipFill>
        <p:spPr>
          <a:xfrm>
            <a:off x="5562600" y="3443654"/>
            <a:ext cx="584200" cy="686500"/>
          </a:xfrm>
          <a:prstGeom prst="rect">
            <a:avLst/>
          </a:prstGeom>
        </p:spPr>
      </p:pic>
      <p:sp>
        <p:nvSpPr>
          <p:cNvPr id="66" name="Rectangle: Rounded Corners 65"/>
          <p:cNvSpPr/>
          <p:nvPr/>
        </p:nvSpPr>
        <p:spPr bwMode="auto">
          <a:xfrm>
            <a:off x="4475503" y="2963271"/>
            <a:ext cx="1772897" cy="1236613"/>
          </a:xfrm>
          <a:prstGeom prst="roundRect">
            <a:avLst/>
          </a:prstGeom>
          <a:noFill/>
          <a:ln w="57150" cap="flat" cmpd="sng" algn="ctr">
            <a:solidFill>
              <a:schemeClr val="tx2">
                <a:lumMod val="40000"/>
                <a:lumOff val="60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pic>
        <p:nvPicPr>
          <p:cNvPr id="67" name="Picture 66"/>
          <p:cNvPicPr>
            <a:picLocks noChangeAspect="1"/>
          </p:cNvPicPr>
          <p:nvPr/>
        </p:nvPicPr>
        <p:blipFill>
          <a:blip r:embed="rId3"/>
          <a:stretch>
            <a:fillRect/>
          </a:stretch>
        </p:blipFill>
        <p:spPr>
          <a:xfrm>
            <a:off x="7917499" y="3639615"/>
            <a:ext cx="430664" cy="506077"/>
          </a:xfrm>
          <a:prstGeom prst="rect">
            <a:avLst/>
          </a:prstGeom>
        </p:spPr>
      </p:pic>
      <p:pic>
        <p:nvPicPr>
          <p:cNvPr id="68" name="Picture 67"/>
          <p:cNvPicPr>
            <a:picLocks noChangeAspect="1"/>
          </p:cNvPicPr>
          <p:nvPr/>
        </p:nvPicPr>
        <p:blipFill>
          <a:blip r:embed="rId4"/>
          <a:stretch>
            <a:fillRect/>
          </a:stretch>
        </p:blipFill>
        <p:spPr>
          <a:xfrm>
            <a:off x="7219863" y="2858002"/>
            <a:ext cx="430664" cy="506077"/>
          </a:xfrm>
          <a:prstGeom prst="rect">
            <a:avLst/>
          </a:prstGeom>
        </p:spPr>
      </p:pic>
      <p:pic>
        <p:nvPicPr>
          <p:cNvPr id="69" name="Picture 68"/>
          <p:cNvPicPr>
            <a:picLocks noChangeAspect="1"/>
          </p:cNvPicPr>
          <p:nvPr/>
        </p:nvPicPr>
        <p:blipFill>
          <a:blip r:embed="rId4">
            <a:duotone>
              <a:schemeClr val="accent3">
                <a:shade val="45000"/>
                <a:satMod val="135000"/>
              </a:schemeClr>
              <a:prstClr val="white"/>
            </a:duotone>
          </a:blip>
          <a:stretch>
            <a:fillRect/>
          </a:stretch>
        </p:blipFill>
        <p:spPr>
          <a:xfrm>
            <a:off x="7570336" y="2861377"/>
            <a:ext cx="430664" cy="506077"/>
          </a:xfrm>
          <a:prstGeom prst="rect">
            <a:avLst/>
          </a:prstGeom>
        </p:spPr>
      </p:pic>
      <p:pic>
        <p:nvPicPr>
          <p:cNvPr id="70" name="Picture 69"/>
          <p:cNvPicPr>
            <a:picLocks noChangeAspect="1"/>
          </p:cNvPicPr>
          <p:nvPr/>
        </p:nvPicPr>
        <p:blipFill>
          <a:blip r:embed="rId4">
            <a:duotone>
              <a:schemeClr val="accent1">
                <a:shade val="45000"/>
                <a:satMod val="135000"/>
              </a:schemeClr>
              <a:prstClr val="white"/>
            </a:duotone>
          </a:blip>
          <a:stretch>
            <a:fillRect/>
          </a:stretch>
        </p:blipFill>
        <p:spPr>
          <a:xfrm>
            <a:off x="7917499" y="2858002"/>
            <a:ext cx="430664" cy="506077"/>
          </a:xfrm>
          <a:prstGeom prst="rect">
            <a:avLst/>
          </a:prstGeom>
        </p:spPr>
      </p:pic>
      <p:pic>
        <p:nvPicPr>
          <p:cNvPr id="71" name="Picture 70"/>
          <p:cNvPicPr>
            <a:picLocks noChangeAspect="1"/>
          </p:cNvPicPr>
          <p:nvPr/>
        </p:nvPicPr>
        <p:blipFill>
          <a:blip r:embed="rId3">
            <a:duotone>
              <a:schemeClr val="accent3">
                <a:shade val="45000"/>
                <a:satMod val="135000"/>
              </a:schemeClr>
              <a:prstClr val="white"/>
            </a:duotone>
          </a:blip>
          <a:stretch>
            <a:fillRect/>
          </a:stretch>
        </p:blipFill>
        <p:spPr>
          <a:xfrm>
            <a:off x="7219863" y="3632866"/>
            <a:ext cx="430664" cy="506077"/>
          </a:xfrm>
          <a:prstGeom prst="rect">
            <a:avLst/>
          </a:prstGeom>
        </p:spPr>
      </p:pic>
      <p:pic>
        <p:nvPicPr>
          <p:cNvPr id="72" name="Picture 71"/>
          <p:cNvPicPr>
            <a:picLocks noChangeAspect="1"/>
          </p:cNvPicPr>
          <p:nvPr/>
        </p:nvPicPr>
        <p:blipFill>
          <a:blip r:embed="rId3">
            <a:duotone>
              <a:schemeClr val="accent1">
                <a:shade val="45000"/>
                <a:satMod val="135000"/>
              </a:schemeClr>
              <a:prstClr val="white"/>
            </a:duotone>
          </a:blip>
          <a:stretch>
            <a:fillRect/>
          </a:stretch>
        </p:blipFill>
        <p:spPr>
          <a:xfrm>
            <a:off x="7568681" y="3632866"/>
            <a:ext cx="430664" cy="506077"/>
          </a:xfrm>
          <a:prstGeom prst="rect">
            <a:avLst/>
          </a:prstGeom>
        </p:spPr>
      </p:pic>
      <p:pic>
        <p:nvPicPr>
          <p:cNvPr id="73" name="Picture 72"/>
          <p:cNvPicPr>
            <a:picLocks noChangeAspect="1"/>
          </p:cNvPicPr>
          <p:nvPr/>
        </p:nvPicPr>
        <p:blipFill>
          <a:blip r:embed="rId4">
            <a:duotone>
              <a:schemeClr val="accent1">
                <a:shade val="45000"/>
                <a:satMod val="135000"/>
              </a:schemeClr>
              <a:prstClr val="white"/>
            </a:duotone>
          </a:blip>
          <a:stretch>
            <a:fillRect/>
          </a:stretch>
        </p:blipFill>
        <p:spPr>
          <a:xfrm>
            <a:off x="9499600" y="2808654"/>
            <a:ext cx="430664" cy="506077"/>
          </a:xfrm>
          <a:prstGeom prst="rect">
            <a:avLst/>
          </a:prstGeom>
        </p:spPr>
      </p:pic>
      <p:pic>
        <p:nvPicPr>
          <p:cNvPr id="74" name="Picture 73"/>
          <p:cNvPicPr>
            <a:picLocks noChangeAspect="1"/>
          </p:cNvPicPr>
          <p:nvPr/>
        </p:nvPicPr>
        <p:blipFill>
          <a:blip r:embed="rId3"/>
          <a:stretch>
            <a:fillRect/>
          </a:stretch>
        </p:blipFill>
        <p:spPr>
          <a:xfrm>
            <a:off x="9499600" y="3674177"/>
            <a:ext cx="430664" cy="506077"/>
          </a:xfrm>
          <a:prstGeom prst="rect">
            <a:avLst/>
          </a:prstGeom>
        </p:spPr>
      </p:pic>
      <p:sp>
        <p:nvSpPr>
          <p:cNvPr id="75" name="Rectangle: Rounded Corners 74"/>
          <p:cNvSpPr/>
          <p:nvPr/>
        </p:nvSpPr>
        <p:spPr bwMode="auto">
          <a:xfrm>
            <a:off x="7133561" y="2616200"/>
            <a:ext cx="1251513" cy="795970"/>
          </a:xfrm>
          <a:prstGeom prst="roundRect">
            <a:avLst/>
          </a:prstGeom>
          <a:noFill/>
          <a:ln w="57150" cap="flat" cmpd="sng" algn="ctr">
            <a:solidFill>
              <a:schemeClr val="tx2">
                <a:lumMod val="40000"/>
                <a:lumOff val="60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sp>
        <p:nvSpPr>
          <p:cNvPr id="76" name="Rectangle: Rounded Corners 75"/>
          <p:cNvSpPr/>
          <p:nvPr/>
        </p:nvSpPr>
        <p:spPr bwMode="auto">
          <a:xfrm>
            <a:off x="7133561" y="3555279"/>
            <a:ext cx="1251513" cy="788089"/>
          </a:xfrm>
          <a:prstGeom prst="roundRect">
            <a:avLst/>
          </a:prstGeom>
          <a:noFill/>
          <a:ln w="57150" cap="flat" cmpd="sng" algn="ctr">
            <a:solidFill>
              <a:schemeClr val="tx2">
                <a:lumMod val="40000"/>
                <a:lumOff val="60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sp>
        <p:nvSpPr>
          <p:cNvPr id="77" name="TextBox 76"/>
          <p:cNvSpPr txBox="1"/>
          <p:nvPr/>
        </p:nvSpPr>
        <p:spPr>
          <a:xfrm>
            <a:off x="7168147" y="2593939"/>
            <a:ext cx="1216927" cy="307777"/>
          </a:xfrm>
          <a:prstGeom prst="rect">
            <a:avLst/>
          </a:prstGeom>
          <a:noFill/>
        </p:spPr>
        <p:txBody>
          <a:bodyPr wrap="square" rtlCol="0">
            <a:spAutoFit/>
          </a:bodyPr>
          <a:lstStyle/>
          <a:p>
            <a:pPr algn="ctr"/>
            <a:r>
              <a:rPr lang="en-IN" sz="1400" dirty="0">
                <a:solidFill>
                  <a:schemeClr val="bg2">
                    <a:lumMod val="10000"/>
                  </a:schemeClr>
                </a:solidFill>
                <a:latin typeface="Abadi" panose="020B0604020104020204" pitchFamily="34" charset="0"/>
              </a:rPr>
              <a:t>Male subset</a:t>
            </a:r>
            <a:endParaRPr lang="en-IN" sz="1400" dirty="0">
              <a:solidFill>
                <a:schemeClr val="bg2">
                  <a:lumMod val="10000"/>
                </a:schemeClr>
              </a:solidFill>
              <a:latin typeface="Abadi" panose="020B0604020104020204" pitchFamily="34" charset="0"/>
            </a:endParaRPr>
          </a:p>
        </p:txBody>
      </p:sp>
      <p:sp>
        <p:nvSpPr>
          <p:cNvPr id="78" name="TextBox 77"/>
          <p:cNvSpPr txBox="1"/>
          <p:nvPr/>
        </p:nvSpPr>
        <p:spPr>
          <a:xfrm>
            <a:off x="7149381" y="4003704"/>
            <a:ext cx="1291114" cy="307777"/>
          </a:xfrm>
          <a:prstGeom prst="rect">
            <a:avLst/>
          </a:prstGeom>
          <a:noFill/>
        </p:spPr>
        <p:txBody>
          <a:bodyPr wrap="square" rtlCol="0">
            <a:spAutoFit/>
          </a:bodyPr>
          <a:lstStyle/>
          <a:p>
            <a:pPr algn="ctr"/>
            <a:r>
              <a:rPr lang="en-IN" sz="1400" dirty="0">
                <a:solidFill>
                  <a:schemeClr val="bg2">
                    <a:lumMod val="10000"/>
                  </a:schemeClr>
                </a:solidFill>
                <a:latin typeface="Abadi" panose="020B0604020104020204" pitchFamily="34" charset="0"/>
              </a:rPr>
              <a:t>Female subset</a:t>
            </a:r>
            <a:endParaRPr lang="en-IN" sz="1400" dirty="0">
              <a:solidFill>
                <a:schemeClr val="bg2">
                  <a:lumMod val="10000"/>
                </a:schemeClr>
              </a:solidFill>
              <a:latin typeface="Abadi" panose="020B0604020104020204" pitchFamily="34" charset="0"/>
            </a:endParaRPr>
          </a:p>
        </p:txBody>
      </p:sp>
      <p:cxnSp>
        <p:nvCxnSpPr>
          <p:cNvPr id="79" name="Straight Arrow Connector 78"/>
          <p:cNvCxnSpPr>
            <a:endCxn id="75" idx="1"/>
          </p:cNvCxnSpPr>
          <p:nvPr/>
        </p:nvCxnSpPr>
        <p:spPr bwMode="auto">
          <a:xfrm flipV="1">
            <a:off x="6260324" y="3014185"/>
            <a:ext cx="873237" cy="567393"/>
          </a:xfrm>
          <a:prstGeom prst="straightConnector1">
            <a:avLst/>
          </a:prstGeom>
          <a:noFill/>
          <a:ln w="57150" cap="flat" cmpd="sng" algn="ctr">
            <a:solidFill>
              <a:schemeClr val="bg2">
                <a:lumMod val="90000"/>
              </a:schemeClr>
            </a:solidFill>
            <a:prstDash val="solid"/>
            <a:round/>
            <a:headEnd type="none" w="sm" len="sm"/>
            <a:tailEnd type="triangle"/>
          </a:ln>
          <a:effectLst/>
        </p:spPr>
      </p:cxnSp>
      <p:cxnSp>
        <p:nvCxnSpPr>
          <p:cNvPr id="80" name="Straight Arrow Connector 79"/>
          <p:cNvCxnSpPr>
            <a:stCxn id="66" idx="3"/>
            <a:endCxn id="76" idx="1"/>
          </p:cNvCxnSpPr>
          <p:nvPr/>
        </p:nvCxnSpPr>
        <p:spPr bwMode="auto">
          <a:xfrm>
            <a:off x="6248400" y="3581578"/>
            <a:ext cx="885161" cy="367746"/>
          </a:xfrm>
          <a:prstGeom prst="straightConnector1">
            <a:avLst/>
          </a:prstGeom>
          <a:noFill/>
          <a:ln w="57150" cap="flat" cmpd="sng" algn="ctr">
            <a:solidFill>
              <a:schemeClr val="bg2">
                <a:lumMod val="90000"/>
              </a:schemeClr>
            </a:solidFill>
            <a:prstDash val="solid"/>
            <a:round/>
            <a:headEnd type="none" w="sm" len="sm"/>
            <a:tailEnd type="triangle"/>
          </a:ln>
          <a:effectLst/>
        </p:spPr>
      </p:cxnSp>
      <p:cxnSp>
        <p:nvCxnSpPr>
          <p:cNvPr id="81" name="Straight Arrow Connector 80"/>
          <p:cNvCxnSpPr/>
          <p:nvPr/>
        </p:nvCxnSpPr>
        <p:spPr bwMode="auto">
          <a:xfrm>
            <a:off x="8385074" y="3011510"/>
            <a:ext cx="1114526" cy="2675"/>
          </a:xfrm>
          <a:prstGeom prst="straightConnector1">
            <a:avLst/>
          </a:prstGeom>
          <a:noFill/>
          <a:ln w="57150" cap="flat" cmpd="sng" algn="ctr">
            <a:solidFill>
              <a:schemeClr val="bg2">
                <a:lumMod val="90000"/>
              </a:schemeClr>
            </a:solidFill>
            <a:prstDash val="solid"/>
            <a:round/>
            <a:headEnd type="none" w="sm" len="sm"/>
            <a:tailEnd type="triangle"/>
          </a:ln>
          <a:effectLst/>
        </p:spPr>
      </p:cxnSp>
      <p:cxnSp>
        <p:nvCxnSpPr>
          <p:cNvPr id="82" name="Straight Arrow Connector 81"/>
          <p:cNvCxnSpPr/>
          <p:nvPr/>
        </p:nvCxnSpPr>
        <p:spPr bwMode="auto">
          <a:xfrm>
            <a:off x="8385074" y="3902917"/>
            <a:ext cx="1114526" cy="2675"/>
          </a:xfrm>
          <a:prstGeom prst="straightConnector1">
            <a:avLst/>
          </a:prstGeom>
          <a:noFill/>
          <a:ln w="57150" cap="flat" cmpd="sng" algn="ctr">
            <a:solidFill>
              <a:schemeClr val="bg2">
                <a:lumMod val="90000"/>
              </a:schemeClr>
            </a:solidFill>
            <a:prstDash val="solid"/>
            <a:round/>
            <a:headEnd type="none" w="sm" len="sm"/>
            <a:tailEnd type="triangle"/>
          </a:ln>
          <a:effectLst/>
        </p:spPr>
      </p:cxnSp>
      <p:sp>
        <p:nvSpPr>
          <p:cNvPr id="83" name="Left Brace 82"/>
          <p:cNvSpPr/>
          <p:nvPr/>
        </p:nvSpPr>
        <p:spPr bwMode="auto">
          <a:xfrm rot="10800000">
            <a:off x="9985685" y="2874501"/>
            <a:ext cx="174315" cy="1361555"/>
          </a:xfrm>
          <a:prstGeom prst="leftBrace">
            <a:avLst/>
          </a:prstGeom>
          <a:noFill/>
          <a:ln w="57150" cap="flat" cmpd="sng" algn="ctr">
            <a:solidFill>
              <a:schemeClr val="bg2">
                <a:lumMod val="90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sp>
        <p:nvSpPr>
          <p:cNvPr id="84" name="TextBox 83"/>
          <p:cNvSpPr txBox="1"/>
          <p:nvPr/>
        </p:nvSpPr>
        <p:spPr>
          <a:xfrm>
            <a:off x="10039263" y="3319317"/>
            <a:ext cx="1009737" cy="523220"/>
          </a:xfrm>
          <a:prstGeom prst="rect">
            <a:avLst/>
          </a:prstGeom>
          <a:noFill/>
        </p:spPr>
        <p:txBody>
          <a:bodyPr wrap="square" rtlCol="0">
            <a:spAutoFit/>
          </a:bodyPr>
          <a:lstStyle/>
          <a:p>
            <a:pPr algn="ctr"/>
            <a:r>
              <a:rPr lang="en-IN" sz="1400" dirty="0">
                <a:solidFill>
                  <a:schemeClr val="bg2">
                    <a:lumMod val="10000"/>
                  </a:schemeClr>
                </a:solidFill>
                <a:latin typeface="Abadi" panose="020B0604020104020204" pitchFamily="34" charset="0"/>
              </a:rPr>
              <a:t>Chosen sample</a:t>
            </a:r>
            <a:endParaRPr lang="en-IN" sz="1400" dirty="0">
              <a:solidFill>
                <a:schemeClr val="bg2">
                  <a:lumMod val="10000"/>
                </a:schemeClr>
              </a:solidFill>
              <a:latin typeface="Abadi" panose="020B0604020104020204" pitchFamily="34" charset="0"/>
            </a:endParaRPr>
          </a:p>
        </p:txBody>
      </p:sp>
      <p:grpSp>
        <p:nvGrpSpPr>
          <p:cNvPr id="41" name="Group 40"/>
          <p:cNvGrpSpPr/>
          <p:nvPr/>
        </p:nvGrpSpPr>
        <p:grpSpPr>
          <a:xfrm>
            <a:off x="1066800" y="2497607"/>
            <a:ext cx="2108200" cy="508000"/>
            <a:chOff x="1066800" y="2497607"/>
            <a:chExt cx="2108200" cy="508000"/>
          </a:xfrm>
          <a:effectLst/>
        </p:grpSpPr>
        <p:sp>
          <p:nvSpPr>
            <p:cNvPr id="42" name="Rectangle: Rounded Corners 41"/>
            <p:cNvSpPr/>
            <p:nvPr/>
          </p:nvSpPr>
          <p:spPr bwMode="auto">
            <a:xfrm>
              <a:off x="1066800" y="2497607"/>
              <a:ext cx="2108200" cy="508000"/>
            </a:xfrm>
            <a:prstGeom prst="roundRect">
              <a:avLst/>
            </a:prstGeom>
            <a:solidFill>
              <a:srgbClr val="FF7C80"/>
            </a:solidFill>
            <a:ln w="57150"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dirty="0">
                <a:latin typeface="Abadi" panose="020B0604020104020204" pitchFamily="34" charset="0"/>
              </a:endParaRPr>
            </a:p>
          </p:txBody>
        </p:sp>
        <p:sp>
          <p:nvSpPr>
            <p:cNvPr id="43" name="TextBox 42"/>
            <p:cNvSpPr txBox="1"/>
            <p:nvPr/>
          </p:nvSpPr>
          <p:spPr>
            <a:xfrm>
              <a:off x="1163872" y="2597719"/>
              <a:ext cx="1811557"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Random Sampling</a:t>
              </a:r>
              <a:endParaRPr lang="en-IN" sz="1600" dirty="0">
                <a:solidFill>
                  <a:schemeClr val="bg1"/>
                </a:solidFill>
                <a:latin typeface="Abadi" panose="020B0604020104020204" pitchFamily="34" charset="0"/>
              </a:endParaRPr>
            </a:p>
          </p:txBody>
        </p:sp>
      </p:grpSp>
      <p:grpSp>
        <p:nvGrpSpPr>
          <p:cNvPr id="44" name="Group 43"/>
          <p:cNvGrpSpPr/>
          <p:nvPr/>
        </p:nvGrpSpPr>
        <p:grpSpPr>
          <a:xfrm>
            <a:off x="1028154" y="3853709"/>
            <a:ext cx="2122327" cy="508000"/>
            <a:chOff x="2194584" y="7606748"/>
            <a:chExt cx="6366981" cy="1524000"/>
          </a:xfrm>
          <a:solidFill>
            <a:schemeClr val="accent5"/>
          </a:solidFill>
          <a:effectLst>
            <a:outerShdw blurRad="50800" dist="38100" dir="2700000" algn="tl" rotWithShape="0">
              <a:prstClr val="black">
                <a:alpha val="40000"/>
              </a:prstClr>
            </a:outerShdw>
          </a:effectLst>
        </p:grpSpPr>
        <p:sp>
          <p:nvSpPr>
            <p:cNvPr id="45" name="Rectangle: Rounded Corners 44"/>
            <p:cNvSpPr/>
            <p:nvPr/>
          </p:nvSpPr>
          <p:spPr bwMode="auto">
            <a:xfrm>
              <a:off x="2236965" y="7606748"/>
              <a:ext cx="6324600" cy="1524000"/>
            </a:xfrm>
            <a:prstGeom prst="roundRect">
              <a:avLst/>
            </a:prstGeom>
            <a:grp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dirty="0">
                <a:latin typeface="Abadi" panose="020B0604020104020204" pitchFamily="34" charset="0"/>
              </a:endParaRPr>
            </a:p>
          </p:txBody>
        </p:sp>
        <p:sp>
          <p:nvSpPr>
            <p:cNvPr id="46" name="TextBox 45"/>
            <p:cNvSpPr txBox="1"/>
            <p:nvPr/>
          </p:nvSpPr>
          <p:spPr>
            <a:xfrm>
              <a:off x="2194584" y="7944482"/>
              <a:ext cx="6324600" cy="1015662"/>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Systematic Sampling</a:t>
              </a:r>
              <a:endParaRPr lang="en-IN" sz="1600" dirty="0">
                <a:solidFill>
                  <a:schemeClr val="bg1"/>
                </a:solidFill>
                <a:latin typeface="Abadi" panose="020B0604020104020204" pitchFamily="34" charset="0"/>
              </a:endParaRPr>
            </a:p>
          </p:txBody>
        </p:sp>
      </p:grpSp>
      <p:grpSp>
        <p:nvGrpSpPr>
          <p:cNvPr id="47" name="Group 46"/>
          <p:cNvGrpSpPr/>
          <p:nvPr/>
        </p:nvGrpSpPr>
        <p:grpSpPr>
          <a:xfrm>
            <a:off x="1028154" y="5178842"/>
            <a:ext cx="2122327" cy="508000"/>
            <a:chOff x="2236965" y="7606748"/>
            <a:chExt cx="6366981" cy="1524000"/>
          </a:xfrm>
          <a:solidFill>
            <a:schemeClr val="accent2">
              <a:lumMod val="60000"/>
              <a:lumOff val="40000"/>
            </a:schemeClr>
          </a:solidFill>
          <a:effectLst>
            <a:glow rad="139700">
              <a:schemeClr val="accent5">
                <a:satMod val="175000"/>
                <a:alpha val="40000"/>
              </a:schemeClr>
            </a:glow>
            <a:outerShdw blurRad="50800" dist="38100" dir="2700000" algn="tl" rotWithShape="0">
              <a:prstClr val="black">
                <a:alpha val="40000"/>
              </a:prstClr>
            </a:outerShdw>
          </a:effectLst>
        </p:grpSpPr>
        <p:sp>
          <p:nvSpPr>
            <p:cNvPr id="48" name="Rectangle: Rounded Corners 47"/>
            <p:cNvSpPr/>
            <p:nvPr/>
          </p:nvSpPr>
          <p:spPr bwMode="auto">
            <a:xfrm>
              <a:off x="2236965" y="7606748"/>
              <a:ext cx="6324600" cy="1524000"/>
            </a:xfrm>
            <a:prstGeom prst="roundRect">
              <a:avLst/>
            </a:prstGeom>
            <a:grp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dirty="0">
                <a:latin typeface="Abadi" panose="020B0604020104020204" pitchFamily="34" charset="0"/>
              </a:endParaRPr>
            </a:p>
          </p:txBody>
        </p:sp>
        <p:sp>
          <p:nvSpPr>
            <p:cNvPr id="49" name="TextBox 48"/>
            <p:cNvSpPr txBox="1"/>
            <p:nvPr/>
          </p:nvSpPr>
          <p:spPr>
            <a:xfrm>
              <a:off x="2279346" y="7814750"/>
              <a:ext cx="6324600" cy="1015662"/>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Stratified Sampling</a:t>
              </a:r>
              <a:endParaRPr lang="en-IN" sz="1600" dirty="0">
                <a:solidFill>
                  <a:schemeClr val="bg1"/>
                </a:solidFill>
                <a:latin typeface="Abadi" panose="020B0604020104020204" pitchFamily="34" charset="0"/>
              </a:endParaRPr>
            </a:p>
          </p:txBody>
        </p:sp>
      </p:grpSp>
      <p:sp>
        <p:nvSpPr>
          <p:cNvPr id="50" name="TextBox 49"/>
          <p:cNvSpPr txBox="1"/>
          <p:nvPr/>
        </p:nvSpPr>
        <p:spPr>
          <a:xfrm>
            <a:off x="5347" y="433089"/>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Stratified Sampling</a:t>
            </a:r>
            <a:endParaRPr lang="en-US" sz="6000" b="1" dirty="0">
              <a:solidFill>
                <a:schemeClr val="bg1"/>
              </a:solidFill>
              <a:latin typeface="HP Simplified" panose="020B0604020204020204" pitchFamily="34" charset="0"/>
            </a:endParaRP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3408069"/>
            <a:ext cx="12192000" cy="1976731"/>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artisticGlowEdges trans="1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 name="Rectangle 4"/>
          <p:cNvSpPr/>
          <p:nvPr/>
        </p:nvSpPr>
        <p:spPr>
          <a:xfrm>
            <a:off x="2224898" y="4089400"/>
            <a:ext cx="7742248" cy="1323439"/>
          </a:xfrm>
          <a:prstGeom prst="rect">
            <a:avLst/>
          </a:prstGeom>
        </p:spPr>
        <p:txBody>
          <a:bodyPr wrap="none">
            <a:spAutoFit/>
          </a:bodyPr>
          <a:lstStyle/>
          <a:p>
            <a:pPr algn="ctr"/>
            <a:r>
              <a:rPr lang="en-US" sz="8000" b="1" dirty="0">
                <a:solidFill>
                  <a:schemeClr val="bg1"/>
                </a:solidFill>
                <a:latin typeface="HP Simplified" panose="020B0604020204020204" pitchFamily="34" charset="0"/>
              </a:rPr>
              <a:t>Types of Statistics</a:t>
            </a:r>
            <a:endPar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sp>
        <p:nvSpPr>
          <p:cNvPr id="6" name="Oval 5"/>
          <p:cNvSpPr/>
          <p:nvPr/>
        </p:nvSpPr>
        <p:spPr bwMode="auto">
          <a:xfrm>
            <a:off x="4367463" y="526966"/>
            <a:ext cx="3438358" cy="3384634"/>
          </a:xfrm>
          <a:prstGeom prst="ellipse">
            <a:avLst/>
          </a:prstGeom>
          <a:noFill/>
          <a:ln w="28575" cap="flat" cmpd="sng" algn="ctr">
            <a:solidFill>
              <a:srgbClr val="004C76"/>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23800" dirty="0">
                <a:solidFill>
                  <a:srgbClr val="004C76"/>
                </a:solidFill>
                <a:latin typeface="Showcard Gothic" panose="04020904020102020604" pitchFamily="82" charset="0"/>
                <a:cs typeface="Shonar Bangla" panose="020B0502040204020203" pitchFamily="18" charset="0"/>
              </a:rPr>
              <a:t>4</a:t>
            </a:r>
            <a:endParaRPr lang="en-IN" sz="23800" dirty="0">
              <a:solidFill>
                <a:srgbClr val="004C76"/>
              </a:solidFill>
              <a:latin typeface="Showcard Gothic" panose="04020904020102020604" pitchFamily="82" charset="0"/>
              <a:cs typeface="Shonar Bangla" panose="020B05020402040202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42" name="Rectangle 41"/>
          <p:cNvSpPr/>
          <p:nvPr/>
        </p:nvSpPr>
        <p:spPr>
          <a:xfrm>
            <a:off x="380762" y="3301920"/>
            <a:ext cx="3558071" cy="1938992"/>
          </a:xfrm>
          <a:prstGeom prst="rect">
            <a:avLst/>
          </a:prstGeom>
        </p:spPr>
        <p:txBody>
          <a:bodyPr wrap="square">
            <a:spAutoFit/>
          </a:bodyPr>
          <a:lstStyle/>
          <a:p>
            <a:pPr algn="ctr"/>
            <a:r>
              <a:rPr lang="en-US" sz="2000" b="1" dirty="0">
                <a:solidFill>
                  <a:schemeClr val="bg2">
                    <a:lumMod val="10000"/>
                  </a:schemeClr>
                </a:solidFill>
                <a:latin typeface="Abadi" panose="020B0604020104020204" pitchFamily="34" charset="0"/>
              </a:rPr>
              <a:t>Descriptive statistics </a:t>
            </a:r>
            <a:r>
              <a:rPr lang="en-US" sz="2000" dirty="0">
                <a:solidFill>
                  <a:schemeClr val="bg2">
                    <a:lumMod val="10000"/>
                  </a:schemeClr>
                </a:solidFill>
                <a:latin typeface="Abadi" panose="020B0604020104020204" pitchFamily="34" charset="0"/>
              </a:rPr>
              <a:t>uses the data to provide descriptions of the                                                                  population, either through numerical calculations or graphs or tables.</a:t>
            </a:r>
            <a:endParaRPr lang="en-US" sz="2000" dirty="0">
              <a:solidFill>
                <a:schemeClr val="bg2">
                  <a:lumMod val="10000"/>
                </a:schemeClr>
              </a:solidFill>
              <a:latin typeface="Abadi" panose="020B0604020104020204" pitchFamily="34" charset="0"/>
            </a:endParaRPr>
          </a:p>
        </p:txBody>
      </p:sp>
      <p:sp>
        <p:nvSpPr>
          <p:cNvPr id="43" name="Rectangle: Rounded Corners 42"/>
          <p:cNvSpPr/>
          <p:nvPr/>
        </p:nvSpPr>
        <p:spPr>
          <a:xfrm>
            <a:off x="6350238" y="2955485"/>
            <a:ext cx="1803400" cy="390080"/>
          </a:xfrm>
          <a:prstGeom prst="roundRect">
            <a:avLst/>
          </a:prstGeom>
          <a:solidFill>
            <a:schemeClr val="tx2">
              <a:lumMod val="50000"/>
            </a:schemeClr>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badi" panose="020B0604020104020204" pitchFamily="34" charset="0"/>
              </a:rPr>
              <a:t>Maximum</a:t>
            </a:r>
            <a:endParaRPr lang="en-IN" dirty="0">
              <a:latin typeface="Abadi" panose="020B0604020104020204" pitchFamily="34" charset="0"/>
            </a:endParaRPr>
          </a:p>
        </p:txBody>
      </p:sp>
      <p:sp>
        <p:nvSpPr>
          <p:cNvPr id="44" name="Rectangle: Rounded Corners 43"/>
          <p:cNvSpPr/>
          <p:nvPr/>
        </p:nvSpPr>
        <p:spPr>
          <a:xfrm>
            <a:off x="6350238" y="3781043"/>
            <a:ext cx="1803400" cy="390080"/>
          </a:xfrm>
          <a:prstGeom prst="roundRect">
            <a:avLst/>
          </a:prstGeom>
          <a:solidFill>
            <a:schemeClr val="tx2">
              <a:lumMod val="50000"/>
            </a:schemeClr>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badi" panose="020B0604020104020204" pitchFamily="34" charset="0"/>
              </a:rPr>
              <a:t>Average</a:t>
            </a:r>
            <a:endParaRPr lang="en-IN" dirty="0">
              <a:latin typeface="Abadi" panose="020B0604020104020204" pitchFamily="34" charset="0"/>
            </a:endParaRPr>
          </a:p>
        </p:txBody>
      </p:sp>
      <p:sp>
        <p:nvSpPr>
          <p:cNvPr id="45" name="Rectangle: Rounded Corners 44"/>
          <p:cNvSpPr/>
          <p:nvPr/>
        </p:nvSpPr>
        <p:spPr>
          <a:xfrm>
            <a:off x="6350238" y="4622805"/>
            <a:ext cx="1803400" cy="390080"/>
          </a:xfrm>
          <a:prstGeom prst="roundRect">
            <a:avLst/>
          </a:prstGeom>
          <a:solidFill>
            <a:schemeClr val="tx2">
              <a:lumMod val="50000"/>
            </a:schemeClr>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badi" panose="020B0604020104020204" pitchFamily="34" charset="0"/>
              </a:rPr>
              <a:t>Minimum</a:t>
            </a:r>
            <a:endParaRPr lang="en-IN" dirty="0">
              <a:latin typeface="Abadi" panose="020B0604020104020204" pitchFamily="34" charset="0"/>
            </a:endParaRPr>
          </a:p>
        </p:txBody>
      </p:sp>
      <p:pic>
        <p:nvPicPr>
          <p:cNvPr id="46" name="Picture 45"/>
          <p:cNvPicPr>
            <a:picLocks noChangeAspect="1"/>
          </p:cNvPicPr>
          <p:nvPr/>
        </p:nvPicPr>
        <p:blipFill>
          <a:blip r:embed="rId2">
            <a:clrChange>
              <a:clrFrom>
                <a:srgbClr val="FFFFFF"/>
              </a:clrFrom>
              <a:clrTo>
                <a:srgbClr val="FFFFFF">
                  <a:alpha val="0"/>
                </a:srgbClr>
              </a:clrTo>
            </a:clrChange>
          </a:blip>
          <a:stretch>
            <a:fillRect/>
          </a:stretch>
        </p:blipFill>
        <p:spPr>
          <a:xfrm>
            <a:off x="8612309" y="3111245"/>
            <a:ext cx="3088932" cy="1794400"/>
          </a:xfrm>
          <a:prstGeom prst="rect">
            <a:avLst/>
          </a:prstGeom>
        </p:spPr>
      </p:pic>
      <p:sp>
        <p:nvSpPr>
          <p:cNvPr id="47" name="Rectangle 46"/>
          <p:cNvSpPr/>
          <p:nvPr/>
        </p:nvSpPr>
        <p:spPr>
          <a:xfrm>
            <a:off x="4397504" y="5508518"/>
            <a:ext cx="7302484" cy="584775"/>
          </a:xfrm>
          <a:prstGeom prst="rect">
            <a:avLst/>
          </a:prstGeom>
        </p:spPr>
        <p:txBody>
          <a:bodyPr wrap="square">
            <a:spAutoFit/>
          </a:bodyPr>
          <a:lstStyle/>
          <a:p>
            <a:pPr algn="ctr"/>
            <a:r>
              <a:rPr lang="en-US" sz="1600" dirty="0">
                <a:solidFill>
                  <a:schemeClr val="bg2">
                    <a:lumMod val="10000"/>
                  </a:schemeClr>
                </a:solidFill>
                <a:latin typeface="Abadi" panose="020B0604020104020204" pitchFamily="34" charset="0"/>
              </a:rPr>
              <a:t>Descriptive Statistics is mainly focused upon the main characteristics of data. It provides graphical summary of the data. </a:t>
            </a:r>
            <a:endParaRPr lang="en-US" sz="1600" dirty="0">
              <a:solidFill>
                <a:schemeClr val="bg2">
                  <a:lumMod val="10000"/>
                </a:schemeClr>
              </a:solidFill>
              <a:latin typeface="Abadi" panose="020B0604020104020204" pitchFamily="34" charset="0"/>
            </a:endParaRPr>
          </a:p>
        </p:txBody>
      </p:sp>
      <p:sp>
        <p:nvSpPr>
          <p:cNvPr id="48" name="Rectangle 47"/>
          <p:cNvSpPr/>
          <p:nvPr/>
        </p:nvSpPr>
        <p:spPr bwMode="auto">
          <a:xfrm>
            <a:off x="4397504" y="2289313"/>
            <a:ext cx="7413734" cy="3180236"/>
          </a:xfrm>
          <a:prstGeom prst="rect">
            <a:avLst/>
          </a:prstGeom>
          <a:noFill/>
          <a:ln w="57150" cap="flat" cmpd="sng" algn="ctr">
            <a:solidFill>
              <a:schemeClr val="bg2">
                <a:lumMod val="50000"/>
              </a:schemeClr>
            </a:solidFill>
            <a:prstDash val="dash"/>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438" y="3191382"/>
            <a:ext cx="1553898" cy="1553898"/>
          </a:xfrm>
          <a:prstGeom prst="rect">
            <a:avLst/>
          </a:prstGeom>
        </p:spPr>
      </p:pic>
      <p:sp>
        <p:nvSpPr>
          <p:cNvPr id="13" name="TextBox 12"/>
          <p:cNvSpPr txBox="1"/>
          <p:nvPr/>
        </p:nvSpPr>
        <p:spPr>
          <a:xfrm>
            <a:off x="5347" y="433089"/>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Types of Statistics</a:t>
            </a:r>
            <a:endParaRPr lang="en-US" sz="6000" b="1" dirty="0">
              <a:solidFill>
                <a:schemeClr val="bg1"/>
              </a:solidFill>
              <a:latin typeface="HP Simplified" panose="020B0604020204020204" pitchFamily="34"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5" presetClass="emph" presetSubtype="0" nodeType="afterEffect">
                                  <p:stCondLst>
                                    <p:cond delay="0"/>
                                  </p:stCondLst>
                                  <p:iterate type="lt">
                                    <p:tmAbs val="25"/>
                                  </p:iterate>
                                  <p:childTnLst>
                                    <p:set>
                                      <p:cBhvr override="childStyle">
                                        <p:cTn id="12" dur="indefinite"/>
                                        <p:tgtEl>
                                          <p:spTgt spid="42">
                                            <p:txEl>
                                              <p:pRg st="0" end="0"/>
                                            </p:txEl>
                                          </p:spTgt>
                                        </p:tgtEl>
                                        <p:attrNameLst>
                                          <p:attrName>style.fontWeight</p:attrName>
                                        </p:attrNameLst>
                                      </p:cBhvr>
                                      <p:to>
                                        <p:strVal val="bold"/>
                                      </p:to>
                                    </p:set>
                                  </p:childTnLst>
                                </p:cTn>
                              </p:par>
                            </p:childTnLst>
                          </p:cTn>
                        </p:par>
                        <p:par>
                          <p:cTn id="13" fill="hold">
                            <p:stCondLst>
                              <p:cond delay="6075"/>
                            </p:stCondLst>
                            <p:childTnLst>
                              <p:par>
                                <p:cTn id="14" presetID="42" presetClass="entr" presetSubtype="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7075"/>
                            </p:stCondLst>
                            <p:childTnLst>
                              <p:par>
                                <p:cTn id="20" presetID="15" presetClass="emph" presetSubtype="0" nodeType="afterEffect">
                                  <p:stCondLst>
                                    <p:cond delay="0"/>
                                  </p:stCondLst>
                                  <p:iterate type="lt">
                                    <p:tmAbs val="25"/>
                                  </p:iterate>
                                  <p:childTnLst>
                                    <p:set>
                                      <p:cBhvr override="childStyle">
                                        <p:cTn id="21" dur="indefinite"/>
                                        <p:tgtEl>
                                          <p:spTgt spid="47">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3" name="TextBox 12"/>
          <p:cNvSpPr txBox="1"/>
          <p:nvPr/>
        </p:nvSpPr>
        <p:spPr>
          <a:xfrm>
            <a:off x="5347" y="433089"/>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Types of Statistics</a:t>
            </a:r>
            <a:endParaRPr lang="en-US" sz="6000" b="1" dirty="0">
              <a:solidFill>
                <a:schemeClr val="bg1"/>
              </a:solidFill>
              <a:latin typeface="HP Simplified" panose="020B0604020204020204" pitchFamily="34" charset="0"/>
            </a:endParaRPr>
          </a:p>
        </p:txBody>
      </p:sp>
      <p:sp>
        <p:nvSpPr>
          <p:cNvPr id="14" name="Rectangle 13"/>
          <p:cNvSpPr/>
          <p:nvPr/>
        </p:nvSpPr>
        <p:spPr>
          <a:xfrm>
            <a:off x="561635" y="3323450"/>
            <a:ext cx="3158692" cy="1477328"/>
          </a:xfrm>
          <a:prstGeom prst="rect">
            <a:avLst/>
          </a:prstGeom>
        </p:spPr>
        <p:txBody>
          <a:bodyPr wrap="square">
            <a:spAutoFit/>
          </a:bodyPr>
          <a:lstStyle/>
          <a:p>
            <a:pPr algn="ctr"/>
            <a:r>
              <a:rPr lang="en-US" b="1" dirty="0">
                <a:solidFill>
                  <a:schemeClr val="bg2">
                    <a:lumMod val="10000"/>
                  </a:schemeClr>
                </a:solidFill>
                <a:latin typeface="Abadi" panose="020B0604020104020204" pitchFamily="34" charset="0"/>
              </a:rPr>
              <a:t>Inferential statistics</a:t>
            </a:r>
            <a:r>
              <a:rPr lang="en-US" dirty="0">
                <a:solidFill>
                  <a:schemeClr val="bg2">
                    <a:lumMod val="10000"/>
                  </a:schemeClr>
                </a:solidFill>
                <a:latin typeface="Abadi" panose="020B0604020104020204" pitchFamily="34" charset="0"/>
              </a:rPr>
              <a:t> makes inferences and predictions about a population based on a sample of data taken from the population in question.</a:t>
            </a:r>
            <a:endParaRPr lang="en-US" dirty="0">
              <a:solidFill>
                <a:schemeClr val="bg2">
                  <a:lumMod val="10000"/>
                </a:schemeClr>
              </a:solidFill>
              <a:latin typeface="Abadi" panose="020B0604020104020204" pitchFamily="34" charset="0"/>
            </a:endParaRPr>
          </a:p>
        </p:txBody>
      </p:sp>
      <p:sp>
        <p:nvSpPr>
          <p:cNvPr id="15" name="Rectangle: Rounded Corners 14"/>
          <p:cNvSpPr/>
          <p:nvPr/>
        </p:nvSpPr>
        <p:spPr>
          <a:xfrm>
            <a:off x="6169365" y="2944545"/>
            <a:ext cx="1803400" cy="390080"/>
          </a:xfrm>
          <a:prstGeom prst="roundRect">
            <a:avLst/>
          </a:prstGeom>
          <a:solidFill>
            <a:schemeClr val="tx2">
              <a:lumMod val="50000"/>
            </a:schemeClr>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badi" panose="020B0604020104020204" pitchFamily="34" charset="0"/>
              </a:rPr>
              <a:t>Large</a:t>
            </a:r>
            <a:endParaRPr lang="en-IN" dirty="0">
              <a:latin typeface="Abadi" panose="020B0604020104020204" pitchFamily="34" charset="0"/>
            </a:endParaRPr>
          </a:p>
        </p:txBody>
      </p:sp>
      <p:sp>
        <p:nvSpPr>
          <p:cNvPr id="16" name="Rectangle: Rounded Corners 15"/>
          <p:cNvSpPr/>
          <p:nvPr/>
        </p:nvSpPr>
        <p:spPr>
          <a:xfrm>
            <a:off x="6169365" y="3770103"/>
            <a:ext cx="1803400" cy="390080"/>
          </a:xfrm>
          <a:prstGeom prst="roundRect">
            <a:avLst/>
          </a:prstGeom>
          <a:solidFill>
            <a:schemeClr val="tx2">
              <a:lumMod val="50000"/>
            </a:schemeClr>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badi" panose="020B0604020104020204" pitchFamily="34" charset="0"/>
              </a:rPr>
              <a:t>Medium</a:t>
            </a:r>
            <a:endParaRPr lang="en-IN" dirty="0">
              <a:latin typeface="Abadi" panose="020B0604020104020204" pitchFamily="34" charset="0"/>
            </a:endParaRPr>
          </a:p>
        </p:txBody>
      </p:sp>
      <p:sp>
        <p:nvSpPr>
          <p:cNvPr id="17" name="Rectangle: Rounded Corners 16"/>
          <p:cNvSpPr/>
          <p:nvPr/>
        </p:nvSpPr>
        <p:spPr>
          <a:xfrm>
            <a:off x="6169365" y="4611865"/>
            <a:ext cx="1803400" cy="390080"/>
          </a:xfrm>
          <a:prstGeom prst="roundRect">
            <a:avLst/>
          </a:prstGeom>
          <a:solidFill>
            <a:schemeClr val="tx2">
              <a:lumMod val="50000"/>
            </a:schemeClr>
          </a:solidFill>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badi" panose="020B0604020104020204" pitchFamily="34" charset="0"/>
              </a:rPr>
              <a:t>Small</a:t>
            </a:r>
            <a:endParaRPr lang="en-IN" dirty="0">
              <a:latin typeface="Abadi" panose="020B0604020104020204" pitchFamily="34" charset="0"/>
            </a:endParaRPr>
          </a:p>
        </p:txBody>
      </p:sp>
      <p:pic>
        <p:nvPicPr>
          <p:cNvPr id="18" name="Picture 17"/>
          <p:cNvPicPr>
            <a:picLocks noChangeAspect="1"/>
          </p:cNvPicPr>
          <p:nvPr/>
        </p:nvPicPr>
        <p:blipFill>
          <a:blip r:embed="rId2">
            <a:clrChange>
              <a:clrFrom>
                <a:srgbClr val="FFFFFF"/>
              </a:clrFrom>
              <a:clrTo>
                <a:srgbClr val="FFFFFF">
                  <a:alpha val="0"/>
                </a:srgbClr>
              </a:clrTo>
            </a:clrChange>
          </a:blip>
          <a:stretch>
            <a:fillRect/>
          </a:stretch>
        </p:blipFill>
        <p:spPr>
          <a:xfrm>
            <a:off x="8431436" y="3100305"/>
            <a:ext cx="3088932" cy="1794400"/>
          </a:xfrm>
          <a:prstGeom prst="rect">
            <a:avLst/>
          </a:prstGeom>
        </p:spPr>
      </p:pic>
      <p:sp>
        <p:nvSpPr>
          <p:cNvPr id="19" name="Rectangle 18"/>
          <p:cNvSpPr/>
          <p:nvPr/>
        </p:nvSpPr>
        <p:spPr>
          <a:xfrm>
            <a:off x="4321523" y="5478450"/>
            <a:ext cx="7302484" cy="830997"/>
          </a:xfrm>
          <a:prstGeom prst="rect">
            <a:avLst/>
          </a:prstGeom>
        </p:spPr>
        <p:txBody>
          <a:bodyPr wrap="square">
            <a:spAutoFit/>
          </a:bodyPr>
          <a:lstStyle/>
          <a:p>
            <a:pPr algn="ctr"/>
            <a:r>
              <a:rPr lang="en-US" sz="1600" dirty="0">
                <a:solidFill>
                  <a:schemeClr val="bg2">
                    <a:lumMod val="10000"/>
                  </a:schemeClr>
                </a:solidFill>
                <a:latin typeface="Abadi" panose="020B0604020104020204" pitchFamily="34" charset="0"/>
              </a:rPr>
              <a:t>Inferential statistics, generalizes a large dataset and applies probability to draw a conclusion. It allows us to infer data parameters based on a statistical model using a sample data.</a:t>
            </a:r>
            <a:endParaRPr lang="en-US" sz="1600" dirty="0">
              <a:solidFill>
                <a:schemeClr val="bg2">
                  <a:lumMod val="10000"/>
                </a:schemeClr>
              </a:solidFill>
              <a:latin typeface="Abadi" panose="020B0604020104020204" pitchFamily="34" charset="0"/>
            </a:endParaRPr>
          </a:p>
        </p:txBody>
      </p:sp>
      <p:sp>
        <p:nvSpPr>
          <p:cNvPr id="20" name="Rectangle 19"/>
          <p:cNvSpPr/>
          <p:nvPr/>
        </p:nvSpPr>
        <p:spPr bwMode="auto">
          <a:xfrm>
            <a:off x="4216631" y="2278373"/>
            <a:ext cx="7413734" cy="3180236"/>
          </a:xfrm>
          <a:prstGeom prst="rect">
            <a:avLst/>
          </a:prstGeom>
          <a:noFill/>
          <a:ln w="57150" cap="flat" cmpd="sng" algn="ctr">
            <a:solidFill>
              <a:schemeClr val="bg2">
                <a:lumMod val="50000"/>
              </a:schemeClr>
            </a:solidFill>
            <a:prstDash val="dash"/>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565" y="3180442"/>
            <a:ext cx="1553898" cy="1553898"/>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5" presetClass="emph" presetSubtype="0" nodeType="afterEffect">
                                  <p:stCondLst>
                                    <p:cond delay="0"/>
                                  </p:stCondLst>
                                  <p:iterate type="lt">
                                    <p:tmAbs val="25"/>
                                  </p:iterate>
                                  <p:childTnLst>
                                    <p:set>
                                      <p:cBhvr override="childStyle">
                                        <p:cTn id="12" dur="indefinite"/>
                                        <p:tgtEl>
                                          <p:spTgt spid="14">
                                            <p:txEl>
                                              <p:pRg st="0" end="0"/>
                                            </p:txEl>
                                          </p:spTgt>
                                        </p:tgtEl>
                                        <p:attrNameLst>
                                          <p:attrName>style.fontWeight</p:attrName>
                                        </p:attrNameLst>
                                      </p:cBhvr>
                                      <p:to>
                                        <p:strVal val="bold"/>
                                      </p:to>
                                    </p:set>
                                  </p:childTnLst>
                                </p:cTn>
                              </p:par>
                            </p:childTnLst>
                          </p:cTn>
                        </p:par>
                        <p:par>
                          <p:cTn id="13" fill="hold">
                            <p:stCondLst>
                              <p:cond delay="4475"/>
                            </p:stCondLst>
                            <p:childTnLst>
                              <p:par>
                                <p:cTn id="14" presetID="42"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par>
                          <p:cTn id="19" fill="hold">
                            <p:stCondLst>
                              <p:cond delay="5475"/>
                            </p:stCondLst>
                            <p:childTnLst>
                              <p:par>
                                <p:cTn id="20" presetID="15" presetClass="emph" presetSubtype="0" nodeType="afterEffect">
                                  <p:stCondLst>
                                    <p:cond delay="0"/>
                                  </p:stCondLst>
                                  <p:iterate type="lt">
                                    <p:tmAbs val="25"/>
                                  </p:iterate>
                                  <p:childTnLst>
                                    <p:set>
                                      <p:cBhvr override="childStyle">
                                        <p:cTn id="21" dur="indefinite"/>
                                        <p:tgtEl>
                                          <p:spTgt spid="19">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2" name="TextBox 11"/>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Descriptive Statistics</a:t>
            </a:r>
            <a:endParaRPr lang="en-US" sz="6000" b="1" dirty="0">
              <a:solidFill>
                <a:schemeClr val="bg1"/>
              </a:solidFill>
              <a:latin typeface="HP Simplified" panose="020B0604020204020204" pitchFamily="34" charset="0"/>
            </a:endParaRPr>
          </a:p>
        </p:txBody>
      </p:sp>
      <p:sp>
        <p:nvSpPr>
          <p:cNvPr id="23" name="Rectangle 22"/>
          <p:cNvSpPr/>
          <p:nvPr/>
        </p:nvSpPr>
        <p:spPr>
          <a:xfrm>
            <a:off x="284558" y="2193757"/>
            <a:ext cx="11622884" cy="707886"/>
          </a:xfrm>
          <a:prstGeom prst="rect">
            <a:avLst/>
          </a:prstGeom>
        </p:spPr>
        <p:txBody>
          <a:bodyPr wrap="square">
            <a:spAutoFit/>
          </a:bodyPr>
          <a:lstStyle/>
          <a:p>
            <a:pPr algn="ctr"/>
            <a:r>
              <a:rPr lang="en-US" sz="2000" dirty="0">
                <a:solidFill>
                  <a:schemeClr val="bg2">
                    <a:lumMod val="10000"/>
                  </a:schemeClr>
                </a:solidFill>
                <a:latin typeface="Abadi" panose="020B0604020104020204" pitchFamily="34" charset="0"/>
              </a:rPr>
              <a:t>Descriptive statistics is a method used to describe and understand the features of a specific data set by giving short summaries about the sample and measures of the data.</a:t>
            </a:r>
            <a:endParaRPr lang="en-US" sz="2000" dirty="0">
              <a:solidFill>
                <a:schemeClr val="bg2">
                  <a:lumMod val="10000"/>
                </a:schemeClr>
              </a:solidFill>
              <a:latin typeface="Abadi" panose="020B0604020104020204" pitchFamily="34" charset="0"/>
            </a:endParaRPr>
          </a:p>
        </p:txBody>
      </p:sp>
      <p:sp>
        <p:nvSpPr>
          <p:cNvPr id="24" name="Rectangle 23"/>
          <p:cNvSpPr/>
          <p:nvPr/>
        </p:nvSpPr>
        <p:spPr>
          <a:xfrm>
            <a:off x="3585383" y="3657117"/>
            <a:ext cx="4981842" cy="1631216"/>
          </a:xfrm>
          <a:prstGeom prst="rect">
            <a:avLst/>
          </a:prstGeom>
        </p:spPr>
        <p:txBody>
          <a:bodyPr wrap="square">
            <a:spAutoFit/>
          </a:bodyPr>
          <a:lstStyle/>
          <a:p>
            <a:r>
              <a:rPr lang="en-US" sz="2000" dirty="0">
                <a:solidFill>
                  <a:schemeClr val="bg2">
                    <a:lumMod val="10000"/>
                  </a:schemeClr>
                </a:solidFill>
                <a:latin typeface="Abadi" panose="020B0604020104020204" pitchFamily="34" charset="0"/>
              </a:rPr>
              <a:t>Descriptive statistics is broken down into two categories: </a:t>
            </a:r>
            <a:endParaRPr lang="en-US" sz="20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2000" dirty="0">
                <a:solidFill>
                  <a:schemeClr val="bg2">
                    <a:lumMod val="10000"/>
                  </a:schemeClr>
                </a:solidFill>
                <a:latin typeface="Abadi" panose="020B0604020104020204" pitchFamily="34" charset="0"/>
              </a:rPr>
              <a:t>Measures of central tendency </a:t>
            </a:r>
            <a:endParaRPr lang="en-US" sz="2000" dirty="0">
              <a:solidFill>
                <a:schemeClr val="bg2">
                  <a:lumMod val="10000"/>
                </a:schemeClr>
              </a:solidFill>
              <a:latin typeface="Abadi" panose="020B0604020104020204" pitchFamily="34" charset="0"/>
            </a:endParaRPr>
          </a:p>
          <a:p>
            <a:endParaRPr lang="en-US" sz="20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2000" dirty="0">
                <a:solidFill>
                  <a:schemeClr val="bg2">
                    <a:lumMod val="10000"/>
                  </a:schemeClr>
                </a:solidFill>
                <a:latin typeface="Abadi" panose="020B0604020104020204" pitchFamily="34" charset="0"/>
              </a:rPr>
              <a:t>Measures of variability (spread)</a:t>
            </a:r>
            <a:endParaRPr lang="en-US" sz="2000" dirty="0">
              <a:solidFill>
                <a:schemeClr val="bg2">
                  <a:lumMod val="10000"/>
                </a:schemeClr>
              </a:solidFill>
              <a:latin typeface="Abadi" panose="020B0604020104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8" name="Rectangle 7"/>
          <p:cNvSpPr/>
          <p:nvPr/>
        </p:nvSpPr>
        <p:spPr>
          <a:xfrm>
            <a:off x="284558" y="2193757"/>
            <a:ext cx="11622884"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Descriptive statistics is a method used to describe and understand the features of a specific data set by giving short summaries about the sample and measures of the data.</a:t>
            </a:r>
            <a:endParaRPr lang="en-US" dirty="0">
              <a:solidFill>
                <a:schemeClr val="bg2">
                  <a:lumMod val="10000"/>
                </a:schemeClr>
              </a:solidFill>
              <a:latin typeface="Abadi" panose="020B0604020104020204" pitchFamily="34" charset="0"/>
            </a:endParaRPr>
          </a:p>
        </p:txBody>
      </p:sp>
      <p:sp>
        <p:nvSpPr>
          <p:cNvPr id="9" name="Rectangle 8"/>
          <p:cNvSpPr/>
          <p:nvPr/>
        </p:nvSpPr>
        <p:spPr>
          <a:xfrm>
            <a:off x="462356" y="3136613"/>
            <a:ext cx="11622884" cy="923330"/>
          </a:xfrm>
          <a:prstGeom prst="rect">
            <a:avLst/>
          </a:prstGeom>
        </p:spPr>
        <p:txBody>
          <a:bodyPr wrap="square">
            <a:spAutoFit/>
          </a:bodyPr>
          <a:lstStyle/>
          <a:p>
            <a:r>
              <a:rPr lang="en-US" dirty="0">
                <a:solidFill>
                  <a:schemeClr val="bg2">
                    <a:lumMod val="10000"/>
                  </a:schemeClr>
                </a:solidFill>
                <a:latin typeface="Abadi" panose="020B0604020104020204" pitchFamily="34" charset="0"/>
              </a:rPr>
              <a:t>Descriptive statistics are broken down into two categories: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b="1" dirty="0">
                <a:solidFill>
                  <a:schemeClr val="bg2">
                    <a:lumMod val="10000"/>
                  </a:schemeClr>
                </a:solidFill>
                <a:latin typeface="Abadi" panose="020B0604020104020204" pitchFamily="34" charset="0"/>
              </a:rPr>
              <a:t>Measures of Central tendency </a:t>
            </a:r>
            <a:endParaRPr lang="en-US" b="1"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Measures of Variability (spread)</a:t>
            </a:r>
            <a:endParaRPr lang="en-US" dirty="0">
              <a:solidFill>
                <a:schemeClr val="bg2">
                  <a:lumMod val="10000"/>
                </a:schemeClr>
              </a:solidFill>
              <a:latin typeface="Abadi" panose="020B0604020104020204" pitchFamily="34" charset="0"/>
            </a:endParaRPr>
          </a:p>
        </p:txBody>
      </p:sp>
      <p:sp>
        <p:nvSpPr>
          <p:cNvPr id="10" name="Rectangle 9"/>
          <p:cNvSpPr/>
          <p:nvPr/>
        </p:nvSpPr>
        <p:spPr bwMode="auto">
          <a:xfrm>
            <a:off x="4848420" y="4447209"/>
            <a:ext cx="2067680" cy="355600"/>
          </a:xfrm>
          <a:prstGeom prst="rect">
            <a:avLst/>
          </a:prstGeom>
          <a:solidFill>
            <a:srgbClr val="004263"/>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sp>
        <p:nvSpPr>
          <p:cNvPr id="14" name="Rectangle 13"/>
          <p:cNvSpPr/>
          <p:nvPr/>
        </p:nvSpPr>
        <p:spPr bwMode="auto">
          <a:xfrm>
            <a:off x="2653754" y="5437809"/>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sp>
        <p:nvSpPr>
          <p:cNvPr id="15" name="Rectangle 14"/>
          <p:cNvSpPr/>
          <p:nvPr/>
        </p:nvSpPr>
        <p:spPr bwMode="auto">
          <a:xfrm>
            <a:off x="7530554" y="5437809"/>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cxnSp>
        <p:nvCxnSpPr>
          <p:cNvPr id="16" name="Straight Connector 15"/>
          <p:cNvCxnSpPr/>
          <p:nvPr/>
        </p:nvCxnSpPr>
        <p:spPr bwMode="auto">
          <a:xfrm>
            <a:off x="5879554" y="4802809"/>
            <a:ext cx="0" cy="251791"/>
          </a:xfrm>
          <a:prstGeom prst="line">
            <a:avLst/>
          </a:prstGeom>
          <a:noFill/>
          <a:ln w="57150" cap="flat" cmpd="sng" algn="ctr">
            <a:solidFill>
              <a:schemeClr val="bg2">
                <a:lumMod val="10000"/>
              </a:schemeClr>
            </a:solidFill>
            <a:prstDash val="solid"/>
            <a:round/>
            <a:headEnd type="none" w="sm" len="sm"/>
            <a:tailEnd type="none" w="sm" len="sm"/>
          </a:ln>
          <a:effectLst/>
        </p:spPr>
      </p:cxnSp>
      <p:cxnSp>
        <p:nvCxnSpPr>
          <p:cNvPr id="17" name="Straight Connector 16"/>
          <p:cNvCxnSpPr/>
          <p:nvPr/>
        </p:nvCxnSpPr>
        <p:spPr bwMode="auto">
          <a:xfrm>
            <a:off x="3403600" y="5054600"/>
            <a:ext cx="4863554" cy="0"/>
          </a:xfrm>
          <a:prstGeom prst="line">
            <a:avLst/>
          </a:prstGeom>
          <a:noFill/>
          <a:ln w="57150" cap="flat" cmpd="sng" algn="ctr">
            <a:solidFill>
              <a:schemeClr val="bg2">
                <a:lumMod val="10000"/>
              </a:schemeClr>
            </a:solidFill>
            <a:prstDash val="solid"/>
            <a:round/>
            <a:headEnd type="none" w="sm" len="sm"/>
            <a:tailEnd type="none" w="sm" len="sm"/>
          </a:ln>
          <a:effectLst/>
        </p:spPr>
      </p:cxnSp>
      <p:cxnSp>
        <p:nvCxnSpPr>
          <p:cNvPr id="18" name="Straight Arrow Connector 17"/>
          <p:cNvCxnSpPr/>
          <p:nvPr/>
        </p:nvCxnSpPr>
        <p:spPr bwMode="auto">
          <a:xfrm>
            <a:off x="8267154" y="5054600"/>
            <a:ext cx="0" cy="383209"/>
          </a:xfrm>
          <a:prstGeom prst="straightConnector1">
            <a:avLst/>
          </a:prstGeom>
          <a:noFill/>
          <a:ln w="57150" cap="flat" cmpd="sng" algn="ctr">
            <a:solidFill>
              <a:schemeClr val="bg2">
                <a:lumMod val="10000"/>
              </a:schemeClr>
            </a:solidFill>
            <a:prstDash val="solid"/>
            <a:round/>
            <a:headEnd type="none" w="sm" len="sm"/>
            <a:tailEnd type="triangle"/>
          </a:ln>
          <a:effectLst/>
        </p:spPr>
      </p:cxnSp>
      <p:cxnSp>
        <p:nvCxnSpPr>
          <p:cNvPr id="19" name="Straight Arrow Connector 18"/>
          <p:cNvCxnSpPr/>
          <p:nvPr/>
        </p:nvCxnSpPr>
        <p:spPr bwMode="auto">
          <a:xfrm>
            <a:off x="3403600" y="5054600"/>
            <a:ext cx="0" cy="383209"/>
          </a:xfrm>
          <a:prstGeom prst="straightConnector1">
            <a:avLst/>
          </a:prstGeom>
          <a:noFill/>
          <a:ln w="57150" cap="flat" cmpd="sng" algn="ctr">
            <a:solidFill>
              <a:schemeClr val="bg2">
                <a:lumMod val="10000"/>
              </a:schemeClr>
            </a:solidFill>
            <a:prstDash val="solid"/>
            <a:round/>
            <a:headEnd type="none" w="sm" len="sm"/>
            <a:tailEnd type="triangle"/>
          </a:ln>
          <a:effectLst/>
        </p:spPr>
      </p:cxnSp>
      <p:sp>
        <p:nvSpPr>
          <p:cNvPr id="20" name="TextBox 19"/>
          <p:cNvSpPr txBox="1"/>
          <p:nvPr/>
        </p:nvSpPr>
        <p:spPr>
          <a:xfrm>
            <a:off x="4751705" y="4426585"/>
            <a:ext cx="3044825" cy="275590"/>
          </a:xfrm>
          <a:prstGeom prst="rect">
            <a:avLst/>
          </a:prstGeom>
          <a:noFill/>
        </p:spPr>
        <p:txBody>
          <a:bodyPr wrap="square" rtlCol="0">
            <a:spAutoFit/>
          </a:bodyPr>
          <a:lstStyle/>
          <a:p>
            <a:pPr algn="l"/>
            <a:r>
              <a:rPr lang="en-IN" sz="1000" dirty="0">
                <a:solidFill>
                  <a:schemeClr val="bg1"/>
                </a:solidFill>
                <a:latin typeface="Abadi" panose="020B0604020104020204" pitchFamily="34" charset="0"/>
              </a:rPr>
              <a:t>M</a:t>
            </a:r>
            <a:r>
              <a:rPr lang="en-IN" sz="1200" dirty="0">
                <a:solidFill>
                  <a:schemeClr val="bg1"/>
                </a:solidFill>
                <a:latin typeface="Abadi" panose="020B0604020104020204" pitchFamily="34" charset="0"/>
              </a:rPr>
              <a:t>easures of Centre </a:t>
            </a:r>
            <a:endParaRPr lang="en-IN" sz="1200" dirty="0">
              <a:solidFill>
                <a:schemeClr val="bg1"/>
              </a:solidFill>
              <a:latin typeface="Abadi" panose="020B0604020104020204" pitchFamily="34" charset="0"/>
            </a:endParaRPr>
          </a:p>
        </p:txBody>
      </p:sp>
      <p:sp>
        <p:nvSpPr>
          <p:cNvPr id="22" name="TextBox 21"/>
          <p:cNvSpPr txBox="1"/>
          <p:nvPr/>
        </p:nvSpPr>
        <p:spPr>
          <a:xfrm>
            <a:off x="2861018" y="5403249"/>
            <a:ext cx="1109472" cy="369332"/>
          </a:xfrm>
          <a:prstGeom prst="rect">
            <a:avLst/>
          </a:prstGeom>
          <a:noFill/>
        </p:spPr>
        <p:txBody>
          <a:bodyPr wrap="square" rtlCol="0">
            <a:spAutoFit/>
          </a:bodyPr>
          <a:lstStyle/>
          <a:p>
            <a:pPr algn="ctr"/>
            <a:r>
              <a:rPr lang="en-IN" dirty="0">
                <a:solidFill>
                  <a:schemeClr val="bg1"/>
                </a:solidFill>
                <a:latin typeface="Abadi" panose="020B0604020104020204" pitchFamily="34" charset="0"/>
              </a:rPr>
              <a:t>Mean</a:t>
            </a:r>
            <a:endParaRPr lang="en-IN" dirty="0">
              <a:solidFill>
                <a:schemeClr val="bg1"/>
              </a:solidFill>
              <a:latin typeface="Abadi" panose="020B0604020104020204" pitchFamily="34" charset="0"/>
            </a:endParaRPr>
          </a:p>
        </p:txBody>
      </p:sp>
      <p:sp>
        <p:nvSpPr>
          <p:cNvPr id="25" name="TextBox 24"/>
          <p:cNvSpPr txBox="1"/>
          <p:nvPr/>
        </p:nvSpPr>
        <p:spPr>
          <a:xfrm>
            <a:off x="7495256" y="5400544"/>
            <a:ext cx="1635498" cy="369332"/>
          </a:xfrm>
          <a:prstGeom prst="rect">
            <a:avLst/>
          </a:prstGeom>
          <a:noFill/>
        </p:spPr>
        <p:txBody>
          <a:bodyPr wrap="square" rtlCol="0">
            <a:spAutoFit/>
          </a:bodyPr>
          <a:lstStyle/>
          <a:p>
            <a:pPr algn="ctr"/>
            <a:r>
              <a:rPr lang="en-IN" dirty="0">
                <a:solidFill>
                  <a:schemeClr val="bg1"/>
                </a:solidFill>
                <a:latin typeface="Abadi" panose="020B0604020104020204" pitchFamily="34" charset="0"/>
              </a:rPr>
              <a:t>Mode</a:t>
            </a:r>
            <a:endParaRPr lang="en-IN" dirty="0">
              <a:solidFill>
                <a:schemeClr val="bg1"/>
              </a:solidFill>
              <a:latin typeface="Abadi" panose="020B0604020104020204" pitchFamily="34" charset="0"/>
            </a:endParaRPr>
          </a:p>
        </p:txBody>
      </p:sp>
      <p:cxnSp>
        <p:nvCxnSpPr>
          <p:cNvPr id="26" name="Straight Arrow Connector 25"/>
          <p:cNvCxnSpPr/>
          <p:nvPr/>
        </p:nvCxnSpPr>
        <p:spPr bwMode="auto">
          <a:xfrm>
            <a:off x="5879554" y="5054600"/>
            <a:ext cx="0" cy="383209"/>
          </a:xfrm>
          <a:prstGeom prst="straightConnector1">
            <a:avLst/>
          </a:prstGeom>
          <a:noFill/>
          <a:ln w="57150" cap="flat" cmpd="sng" algn="ctr">
            <a:solidFill>
              <a:schemeClr val="bg2">
                <a:lumMod val="10000"/>
              </a:schemeClr>
            </a:solidFill>
            <a:prstDash val="solid"/>
            <a:round/>
            <a:headEnd type="none" w="sm" len="sm"/>
            <a:tailEnd type="triangle"/>
          </a:ln>
          <a:effectLst/>
        </p:spPr>
      </p:cxnSp>
      <p:sp>
        <p:nvSpPr>
          <p:cNvPr id="27" name="Rectangle 26"/>
          <p:cNvSpPr/>
          <p:nvPr/>
        </p:nvSpPr>
        <p:spPr bwMode="auto">
          <a:xfrm>
            <a:off x="5130800" y="5437809"/>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sp>
        <p:nvSpPr>
          <p:cNvPr id="28" name="TextBox 27"/>
          <p:cNvSpPr txBox="1"/>
          <p:nvPr/>
        </p:nvSpPr>
        <p:spPr>
          <a:xfrm>
            <a:off x="5338064" y="5403249"/>
            <a:ext cx="1109472" cy="369332"/>
          </a:xfrm>
          <a:prstGeom prst="rect">
            <a:avLst/>
          </a:prstGeom>
          <a:noFill/>
        </p:spPr>
        <p:txBody>
          <a:bodyPr wrap="square" rtlCol="0">
            <a:spAutoFit/>
          </a:bodyPr>
          <a:lstStyle/>
          <a:p>
            <a:pPr algn="ctr"/>
            <a:r>
              <a:rPr lang="en-IN" dirty="0">
                <a:solidFill>
                  <a:schemeClr val="bg1"/>
                </a:solidFill>
                <a:latin typeface="Abadi" panose="020B0604020104020204" pitchFamily="34" charset="0"/>
              </a:rPr>
              <a:t>Median</a:t>
            </a:r>
            <a:endParaRPr lang="en-IN" dirty="0">
              <a:solidFill>
                <a:schemeClr val="bg1"/>
              </a:solidFill>
              <a:latin typeface="Abadi" panose="020B0604020104020204" pitchFamily="34" charset="0"/>
            </a:endParaRPr>
          </a:p>
        </p:txBody>
      </p:sp>
      <p:sp>
        <p:nvSpPr>
          <p:cNvPr id="23" name="TextBox 2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Descriptive Statistics</a:t>
            </a:r>
            <a:endParaRPr lang="en-US" sz="6000" b="1" dirty="0">
              <a:solidFill>
                <a:schemeClr val="bg1"/>
              </a:solidFill>
              <a:latin typeface="HP Simplified" panose="020B0604020204020204" pitchFamily="34" charset="0"/>
            </a:endParaRP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3" name="Rectangle 22"/>
          <p:cNvSpPr/>
          <p:nvPr/>
        </p:nvSpPr>
        <p:spPr>
          <a:xfrm>
            <a:off x="284558" y="2193757"/>
            <a:ext cx="11622884"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Descriptive statistics is a method used to describe and understand the features of a specific data set by giving short summaries about the sample and measures of the data.</a:t>
            </a:r>
            <a:endParaRPr lang="en-US" dirty="0">
              <a:solidFill>
                <a:schemeClr val="bg2">
                  <a:lumMod val="10000"/>
                </a:schemeClr>
              </a:solidFill>
              <a:latin typeface="Abadi" panose="020B0604020104020204" pitchFamily="34" charset="0"/>
            </a:endParaRPr>
          </a:p>
        </p:txBody>
      </p:sp>
      <p:sp>
        <p:nvSpPr>
          <p:cNvPr id="24" name="Rectangle 23"/>
          <p:cNvSpPr/>
          <p:nvPr/>
        </p:nvSpPr>
        <p:spPr>
          <a:xfrm>
            <a:off x="462356" y="3136613"/>
            <a:ext cx="5633644" cy="1200329"/>
          </a:xfrm>
          <a:prstGeom prst="rect">
            <a:avLst/>
          </a:prstGeom>
        </p:spPr>
        <p:txBody>
          <a:bodyPr wrap="square">
            <a:spAutoFit/>
          </a:bodyPr>
          <a:lstStyle/>
          <a:p>
            <a:r>
              <a:rPr lang="en-US" dirty="0">
                <a:solidFill>
                  <a:schemeClr val="bg2">
                    <a:lumMod val="10000"/>
                  </a:schemeClr>
                </a:solidFill>
                <a:latin typeface="Abadi" panose="020B0604020104020204" pitchFamily="34" charset="0"/>
              </a:rPr>
              <a:t>Descriptive statistics are broken down into two categories: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Measures of Central tendency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b="1" dirty="0">
                <a:solidFill>
                  <a:schemeClr val="bg2">
                    <a:lumMod val="10000"/>
                  </a:schemeClr>
                </a:solidFill>
                <a:latin typeface="Abadi" panose="020B0604020104020204" pitchFamily="34" charset="0"/>
              </a:rPr>
              <a:t>Measures of Variability (spread)</a:t>
            </a:r>
            <a:endParaRPr lang="en-US" b="1" dirty="0">
              <a:solidFill>
                <a:schemeClr val="bg2">
                  <a:lumMod val="10000"/>
                </a:schemeClr>
              </a:solidFill>
              <a:latin typeface="Abadi" panose="020B0604020104020204" pitchFamily="34" charset="0"/>
            </a:endParaRPr>
          </a:p>
        </p:txBody>
      </p:sp>
      <p:sp>
        <p:nvSpPr>
          <p:cNvPr id="29" name="Rectangle 28"/>
          <p:cNvSpPr/>
          <p:nvPr/>
        </p:nvSpPr>
        <p:spPr bwMode="auto">
          <a:xfrm>
            <a:off x="4848420" y="4447209"/>
            <a:ext cx="2067680" cy="355600"/>
          </a:xfrm>
          <a:prstGeom prst="rect">
            <a:avLst/>
          </a:prstGeom>
          <a:solidFill>
            <a:srgbClr val="004263"/>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sp>
        <p:nvSpPr>
          <p:cNvPr id="30" name="Rectangle 29"/>
          <p:cNvSpPr/>
          <p:nvPr/>
        </p:nvSpPr>
        <p:spPr bwMode="auto">
          <a:xfrm>
            <a:off x="1422400" y="5437809"/>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sp>
        <p:nvSpPr>
          <p:cNvPr id="31" name="Rectangle 30"/>
          <p:cNvSpPr/>
          <p:nvPr/>
        </p:nvSpPr>
        <p:spPr bwMode="auto">
          <a:xfrm>
            <a:off x="8557566" y="5437809"/>
            <a:ext cx="1909468"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cxnSp>
        <p:nvCxnSpPr>
          <p:cNvPr id="32" name="Straight Connector 31"/>
          <p:cNvCxnSpPr/>
          <p:nvPr/>
        </p:nvCxnSpPr>
        <p:spPr bwMode="auto">
          <a:xfrm>
            <a:off x="5879554" y="4802809"/>
            <a:ext cx="0" cy="251791"/>
          </a:xfrm>
          <a:prstGeom prst="line">
            <a:avLst/>
          </a:prstGeom>
          <a:noFill/>
          <a:ln w="57150" cap="flat" cmpd="sng" algn="ctr">
            <a:solidFill>
              <a:schemeClr val="bg2">
                <a:lumMod val="10000"/>
              </a:schemeClr>
            </a:solidFill>
            <a:prstDash val="solid"/>
            <a:round/>
            <a:headEnd type="none" w="sm" len="sm"/>
            <a:tailEnd type="none" w="sm" len="sm"/>
          </a:ln>
          <a:effectLst/>
        </p:spPr>
      </p:cxnSp>
      <p:cxnSp>
        <p:nvCxnSpPr>
          <p:cNvPr id="33" name="Straight Connector 32"/>
          <p:cNvCxnSpPr/>
          <p:nvPr/>
        </p:nvCxnSpPr>
        <p:spPr bwMode="auto">
          <a:xfrm>
            <a:off x="2178587" y="5054600"/>
            <a:ext cx="7313581" cy="0"/>
          </a:xfrm>
          <a:prstGeom prst="line">
            <a:avLst/>
          </a:prstGeom>
          <a:noFill/>
          <a:ln w="57150" cap="flat" cmpd="sng" algn="ctr">
            <a:solidFill>
              <a:schemeClr val="bg2">
                <a:lumMod val="10000"/>
              </a:schemeClr>
            </a:solidFill>
            <a:prstDash val="solid"/>
            <a:round/>
            <a:headEnd type="none" w="sm" len="sm"/>
            <a:tailEnd type="none" w="sm" len="sm"/>
          </a:ln>
          <a:effectLst/>
        </p:spPr>
      </p:cxnSp>
      <p:cxnSp>
        <p:nvCxnSpPr>
          <p:cNvPr id="34" name="Straight Arrow Connector 33"/>
          <p:cNvCxnSpPr/>
          <p:nvPr/>
        </p:nvCxnSpPr>
        <p:spPr bwMode="auto">
          <a:xfrm>
            <a:off x="9474200" y="5054600"/>
            <a:ext cx="0" cy="383209"/>
          </a:xfrm>
          <a:prstGeom prst="straightConnector1">
            <a:avLst/>
          </a:prstGeom>
          <a:noFill/>
          <a:ln w="57150" cap="flat" cmpd="sng" algn="ctr">
            <a:solidFill>
              <a:schemeClr val="bg2">
                <a:lumMod val="10000"/>
              </a:schemeClr>
            </a:solidFill>
            <a:prstDash val="solid"/>
            <a:round/>
            <a:headEnd type="none" w="sm" len="sm"/>
            <a:tailEnd type="triangle"/>
          </a:ln>
          <a:effectLst/>
        </p:spPr>
      </p:cxnSp>
      <p:cxnSp>
        <p:nvCxnSpPr>
          <p:cNvPr id="35" name="Straight Arrow Connector 34"/>
          <p:cNvCxnSpPr/>
          <p:nvPr/>
        </p:nvCxnSpPr>
        <p:spPr bwMode="auto">
          <a:xfrm>
            <a:off x="2172246" y="5054600"/>
            <a:ext cx="0" cy="383209"/>
          </a:xfrm>
          <a:prstGeom prst="straightConnector1">
            <a:avLst/>
          </a:prstGeom>
          <a:noFill/>
          <a:ln w="57150" cap="flat" cmpd="sng" algn="ctr">
            <a:solidFill>
              <a:schemeClr val="bg2">
                <a:lumMod val="10000"/>
              </a:schemeClr>
            </a:solidFill>
            <a:prstDash val="solid"/>
            <a:round/>
            <a:headEnd type="none" w="sm" len="sm"/>
            <a:tailEnd type="triangle"/>
          </a:ln>
          <a:effectLst/>
        </p:spPr>
      </p:cxnSp>
      <p:sp>
        <p:nvSpPr>
          <p:cNvPr id="36" name="TextBox 35"/>
          <p:cNvSpPr txBox="1"/>
          <p:nvPr/>
        </p:nvSpPr>
        <p:spPr>
          <a:xfrm>
            <a:off x="4780280" y="4434205"/>
            <a:ext cx="3776980" cy="306705"/>
          </a:xfrm>
          <a:prstGeom prst="rect">
            <a:avLst/>
          </a:prstGeom>
          <a:noFill/>
        </p:spPr>
        <p:txBody>
          <a:bodyPr wrap="square" rtlCol="0">
            <a:spAutoFit/>
          </a:bodyPr>
          <a:lstStyle/>
          <a:p>
            <a:pPr algn="l"/>
            <a:r>
              <a:rPr lang="en-IN" sz="1400" dirty="0">
                <a:solidFill>
                  <a:schemeClr val="bg1"/>
                </a:solidFill>
                <a:latin typeface="Abadi" panose="020B0604020104020204" pitchFamily="34" charset="0"/>
              </a:rPr>
              <a:t>Measures of Spread </a:t>
            </a:r>
            <a:endParaRPr lang="en-IN" sz="1400" dirty="0">
              <a:solidFill>
                <a:schemeClr val="bg1"/>
              </a:solidFill>
              <a:latin typeface="Abadi" panose="020B0604020104020204" pitchFamily="34" charset="0"/>
            </a:endParaRPr>
          </a:p>
        </p:txBody>
      </p:sp>
      <p:sp>
        <p:nvSpPr>
          <p:cNvPr id="37" name="TextBox 36"/>
          <p:cNvSpPr txBox="1"/>
          <p:nvPr/>
        </p:nvSpPr>
        <p:spPr>
          <a:xfrm>
            <a:off x="1629664" y="5403249"/>
            <a:ext cx="1109472" cy="369332"/>
          </a:xfrm>
          <a:prstGeom prst="rect">
            <a:avLst/>
          </a:prstGeom>
          <a:noFill/>
        </p:spPr>
        <p:txBody>
          <a:bodyPr wrap="square" rtlCol="0">
            <a:spAutoFit/>
          </a:bodyPr>
          <a:lstStyle/>
          <a:p>
            <a:pPr algn="ctr"/>
            <a:r>
              <a:rPr lang="en-IN" dirty="0">
                <a:solidFill>
                  <a:schemeClr val="bg1"/>
                </a:solidFill>
                <a:latin typeface="Abadi" panose="020B0604020104020204" pitchFamily="34" charset="0"/>
              </a:rPr>
              <a:t>Range</a:t>
            </a:r>
            <a:endParaRPr lang="en-IN" dirty="0">
              <a:solidFill>
                <a:schemeClr val="bg1"/>
              </a:solidFill>
              <a:latin typeface="Abadi" panose="020B0604020104020204" pitchFamily="34" charset="0"/>
            </a:endParaRPr>
          </a:p>
        </p:txBody>
      </p:sp>
      <p:sp>
        <p:nvSpPr>
          <p:cNvPr id="38" name="TextBox 37"/>
          <p:cNvSpPr txBox="1"/>
          <p:nvPr/>
        </p:nvSpPr>
        <p:spPr>
          <a:xfrm>
            <a:off x="8492007" y="5400544"/>
            <a:ext cx="2056088" cy="369332"/>
          </a:xfrm>
          <a:prstGeom prst="rect">
            <a:avLst/>
          </a:prstGeom>
          <a:noFill/>
        </p:spPr>
        <p:txBody>
          <a:bodyPr wrap="square" rtlCol="0">
            <a:spAutoFit/>
          </a:bodyPr>
          <a:lstStyle/>
          <a:p>
            <a:pPr algn="ctr"/>
            <a:r>
              <a:rPr lang="en-IN" dirty="0">
                <a:solidFill>
                  <a:schemeClr val="bg1"/>
                </a:solidFill>
                <a:latin typeface="Abadi" panose="020B0604020104020204" pitchFamily="34" charset="0"/>
              </a:rPr>
              <a:t>Standard Deviation</a:t>
            </a:r>
            <a:endParaRPr lang="en-IN" dirty="0">
              <a:solidFill>
                <a:schemeClr val="bg1"/>
              </a:solidFill>
              <a:latin typeface="Abadi" panose="020B0604020104020204" pitchFamily="34" charset="0"/>
            </a:endParaRPr>
          </a:p>
        </p:txBody>
      </p:sp>
      <p:cxnSp>
        <p:nvCxnSpPr>
          <p:cNvPr id="39" name="Straight Arrow Connector 38"/>
          <p:cNvCxnSpPr/>
          <p:nvPr/>
        </p:nvCxnSpPr>
        <p:spPr bwMode="auto">
          <a:xfrm>
            <a:off x="4533354" y="5054600"/>
            <a:ext cx="0" cy="383209"/>
          </a:xfrm>
          <a:prstGeom prst="straightConnector1">
            <a:avLst/>
          </a:prstGeom>
          <a:noFill/>
          <a:ln w="57150" cap="flat" cmpd="sng" algn="ctr">
            <a:solidFill>
              <a:schemeClr val="bg2">
                <a:lumMod val="10000"/>
              </a:schemeClr>
            </a:solidFill>
            <a:prstDash val="solid"/>
            <a:round/>
            <a:headEnd type="none" w="sm" len="sm"/>
            <a:tailEnd type="triangle"/>
          </a:ln>
          <a:effectLst/>
        </p:spPr>
      </p:cxnSp>
      <p:sp>
        <p:nvSpPr>
          <p:cNvPr id="40" name="Rectangle 39"/>
          <p:cNvSpPr/>
          <p:nvPr/>
        </p:nvSpPr>
        <p:spPr bwMode="auto">
          <a:xfrm>
            <a:off x="3515122" y="5437809"/>
            <a:ext cx="2088356"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sp>
        <p:nvSpPr>
          <p:cNvPr id="41" name="TextBox 40"/>
          <p:cNvSpPr txBox="1"/>
          <p:nvPr/>
        </p:nvSpPr>
        <p:spPr>
          <a:xfrm>
            <a:off x="3458776" y="5414679"/>
            <a:ext cx="2226448" cy="645160"/>
          </a:xfrm>
          <a:prstGeom prst="rect">
            <a:avLst/>
          </a:prstGeom>
          <a:noFill/>
        </p:spPr>
        <p:txBody>
          <a:bodyPr wrap="square" rtlCol="0">
            <a:spAutoFit/>
          </a:bodyPr>
          <a:lstStyle/>
          <a:p>
            <a:pPr algn="ctr"/>
            <a:r>
              <a:rPr lang="en-IN" dirty="0">
                <a:solidFill>
                  <a:schemeClr val="bg1"/>
                </a:solidFill>
                <a:latin typeface="Abadi" panose="020B0604020104020204" pitchFamily="34" charset="0"/>
              </a:rPr>
              <a:t>Inter Quartile Range</a:t>
            </a:r>
            <a:endParaRPr lang="en-IN" dirty="0">
              <a:solidFill>
                <a:schemeClr val="bg1"/>
              </a:solidFill>
              <a:latin typeface="Abadi" panose="020B0604020104020204" pitchFamily="34" charset="0"/>
            </a:endParaRPr>
          </a:p>
        </p:txBody>
      </p:sp>
      <p:cxnSp>
        <p:nvCxnSpPr>
          <p:cNvPr id="42" name="Straight Arrow Connector 41"/>
          <p:cNvCxnSpPr/>
          <p:nvPr/>
        </p:nvCxnSpPr>
        <p:spPr bwMode="auto">
          <a:xfrm>
            <a:off x="7088616" y="5051895"/>
            <a:ext cx="0" cy="383209"/>
          </a:xfrm>
          <a:prstGeom prst="straightConnector1">
            <a:avLst/>
          </a:prstGeom>
          <a:noFill/>
          <a:ln w="57150" cap="flat" cmpd="sng" algn="ctr">
            <a:solidFill>
              <a:schemeClr val="bg2">
                <a:lumMod val="10000"/>
              </a:schemeClr>
            </a:solidFill>
            <a:prstDash val="solid"/>
            <a:round/>
            <a:headEnd type="none" w="sm" len="sm"/>
            <a:tailEnd type="triangle"/>
          </a:ln>
          <a:effectLst/>
        </p:spPr>
      </p:cxnSp>
      <p:sp>
        <p:nvSpPr>
          <p:cNvPr id="43" name="Rectangle 42"/>
          <p:cNvSpPr/>
          <p:nvPr/>
        </p:nvSpPr>
        <p:spPr bwMode="auto">
          <a:xfrm>
            <a:off x="6339862" y="5435104"/>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sp>
        <p:nvSpPr>
          <p:cNvPr id="44" name="TextBox 43"/>
          <p:cNvSpPr txBox="1"/>
          <p:nvPr/>
        </p:nvSpPr>
        <p:spPr>
          <a:xfrm>
            <a:off x="6547127" y="5400544"/>
            <a:ext cx="1109472" cy="369332"/>
          </a:xfrm>
          <a:prstGeom prst="rect">
            <a:avLst/>
          </a:prstGeom>
          <a:noFill/>
        </p:spPr>
        <p:txBody>
          <a:bodyPr wrap="square" rtlCol="0">
            <a:spAutoFit/>
          </a:bodyPr>
          <a:lstStyle/>
          <a:p>
            <a:pPr algn="ctr"/>
            <a:r>
              <a:rPr lang="en-IN" dirty="0">
                <a:solidFill>
                  <a:schemeClr val="bg1"/>
                </a:solidFill>
                <a:latin typeface="Abadi" panose="020B0604020104020204" pitchFamily="34" charset="0"/>
              </a:rPr>
              <a:t>Variance</a:t>
            </a:r>
            <a:endParaRPr lang="en-IN" dirty="0">
              <a:solidFill>
                <a:schemeClr val="bg1"/>
              </a:solidFill>
              <a:latin typeface="Abadi" panose="020B0604020104020204" pitchFamily="34" charset="0"/>
            </a:endParaRPr>
          </a:p>
        </p:txBody>
      </p:sp>
      <p:sp>
        <p:nvSpPr>
          <p:cNvPr id="25" name="TextBox 24"/>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Descriptive Statistics</a:t>
            </a:r>
            <a:endParaRPr lang="en-US" sz="6000" b="1" dirty="0">
              <a:solidFill>
                <a:schemeClr val="bg1"/>
              </a:solidFill>
              <a:latin typeface="HP Simplified" panose="020B0604020204020204" pitchFamily="34" charset="0"/>
            </a:endParaRP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3408069"/>
            <a:ext cx="12192000" cy="1976731"/>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artisticGlowEdges trans="1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 name="Rectangle 4"/>
          <p:cNvSpPr/>
          <p:nvPr/>
        </p:nvSpPr>
        <p:spPr>
          <a:xfrm>
            <a:off x="1842229" y="4089400"/>
            <a:ext cx="8507585" cy="1323439"/>
          </a:xfrm>
          <a:prstGeom prst="rect">
            <a:avLst/>
          </a:prstGeom>
        </p:spPr>
        <p:txBody>
          <a:bodyPr wrap="none">
            <a:spAutoFit/>
          </a:bodyPr>
          <a:lstStyle/>
          <a:p>
            <a:pPr algn="ctr"/>
            <a:r>
              <a:rPr lang="en-US" sz="8000" b="1" dirty="0">
                <a:solidFill>
                  <a:schemeClr val="bg1"/>
                </a:solidFill>
                <a:latin typeface="HP Simplified" panose="020B0604020204020204" pitchFamily="34" charset="0"/>
              </a:rPr>
              <a:t>Measures of Center</a:t>
            </a:r>
            <a:endPar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sp>
        <p:nvSpPr>
          <p:cNvPr id="6" name="Oval 5"/>
          <p:cNvSpPr/>
          <p:nvPr/>
        </p:nvSpPr>
        <p:spPr bwMode="auto">
          <a:xfrm>
            <a:off x="4367463" y="526966"/>
            <a:ext cx="3438358" cy="3384634"/>
          </a:xfrm>
          <a:prstGeom prst="ellipse">
            <a:avLst/>
          </a:prstGeom>
          <a:noFill/>
          <a:ln w="28575" cap="flat" cmpd="sng" algn="ctr">
            <a:solidFill>
              <a:srgbClr val="004C76"/>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23800" dirty="0">
                <a:solidFill>
                  <a:srgbClr val="004C76"/>
                </a:solidFill>
                <a:latin typeface="Showcard Gothic" panose="04020904020102020604" pitchFamily="82" charset="0"/>
                <a:cs typeface="Shonar Bangla" panose="020B0502040204020203" pitchFamily="18" charset="0"/>
              </a:rPr>
              <a:t>5</a:t>
            </a:r>
            <a:endParaRPr lang="en-IN" sz="23800" dirty="0">
              <a:solidFill>
                <a:srgbClr val="004C76"/>
              </a:solidFill>
              <a:latin typeface="Showcard Gothic" panose="04020904020102020604" pitchFamily="82" charset="0"/>
              <a:cs typeface="Shonar Bangla" panose="020B05020402040202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5" name="Rectangle 24"/>
          <p:cNvSpPr/>
          <p:nvPr/>
        </p:nvSpPr>
        <p:spPr>
          <a:xfrm>
            <a:off x="584200" y="5480841"/>
            <a:ext cx="10998200" cy="400110"/>
          </a:xfrm>
          <a:prstGeom prst="rect">
            <a:avLst/>
          </a:prstGeom>
        </p:spPr>
        <p:txBody>
          <a:bodyPr wrap="square">
            <a:spAutoFit/>
          </a:bodyPr>
          <a:lstStyle/>
          <a:p>
            <a:pPr algn="ctr"/>
            <a:r>
              <a:rPr lang="en-US" sz="2000" dirty="0">
                <a:solidFill>
                  <a:schemeClr val="bg2">
                    <a:lumMod val="10000"/>
                  </a:schemeClr>
                </a:solidFill>
                <a:latin typeface="Abadi" panose="020B0604020104020204" pitchFamily="34" charset="0"/>
              </a:rPr>
              <a:t> Measure of average of all the values in a sample is called Mean.</a:t>
            </a:r>
            <a:endParaRPr lang="en-US" sz="2000" dirty="0">
              <a:solidFill>
                <a:schemeClr val="bg2">
                  <a:lumMod val="10000"/>
                </a:schemeClr>
              </a:solidFill>
              <a:latin typeface="Abadi" panose="020B0604020104020204" pitchFamily="34" charset="0"/>
            </a:endParaRPr>
          </a:p>
        </p:txBody>
      </p:sp>
      <p:sp>
        <p:nvSpPr>
          <p:cNvPr id="26" name="Rectangle 25"/>
          <p:cNvSpPr/>
          <p:nvPr/>
        </p:nvSpPr>
        <p:spPr>
          <a:xfrm>
            <a:off x="584200" y="5196662"/>
            <a:ext cx="10998200" cy="400110"/>
          </a:xfrm>
          <a:prstGeom prst="rect">
            <a:avLst/>
          </a:prstGeom>
        </p:spPr>
        <p:txBody>
          <a:bodyPr wrap="square">
            <a:spAutoFit/>
          </a:bodyPr>
          <a:lstStyle/>
          <a:p>
            <a:pPr algn="ctr"/>
            <a:r>
              <a:rPr lang="en-IN" sz="2000" b="1" dirty="0">
                <a:solidFill>
                  <a:schemeClr val="bg2">
                    <a:lumMod val="10000"/>
                  </a:schemeClr>
                </a:solidFill>
                <a:latin typeface="Abadi" panose="020B0604020104020204" pitchFamily="34" charset="0"/>
              </a:rPr>
              <a:t>Mean </a:t>
            </a:r>
            <a:endParaRPr lang="en-IN" sz="2000" b="1" dirty="0">
              <a:solidFill>
                <a:schemeClr val="bg2">
                  <a:lumMod val="10000"/>
                </a:schemeClr>
              </a:solidFill>
              <a:latin typeface="Abadi" panose="020B0604020104020204" pitchFamily="34" charset="0"/>
            </a:endParaRPr>
          </a:p>
        </p:txBody>
      </p:sp>
      <p:sp>
        <p:nvSpPr>
          <p:cNvPr id="27" name="Rectangle: Rounded Corners 26"/>
          <p:cNvSpPr/>
          <p:nvPr/>
        </p:nvSpPr>
        <p:spPr bwMode="auto">
          <a:xfrm>
            <a:off x="609600" y="1820233"/>
            <a:ext cx="10998200" cy="3352800"/>
          </a:xfrm>
          <a:prstGeom prst="roundRect">
            <a:avLst/>
          </a:prstGeom>
          <a:solidFill>
            <a:schemeClr val="bg1">
              <a:lumMod val="9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graphicFrame>
        <p:nvGraphicFramePr>
          <p:cNvPr id="28" name="Table 27"/>
          <p:cNvGraphicFramePr>
            <a:graphicFrameLocks noGrp="1"/>
          </p:cNvGraphicFramePr>
          <p:nvPr/>
        </p:nvGraphicFramePr>
        <p:xfrm>
          <a:off x="6105387" y="2017233"/>
          <a:ext cx="5118666" cy="2956269"/>
        </p:xfrm>
        <a:graphic>
          <a:graphicData uri="http://schemas.openxmlformats.org/drawingml/2006/table">
            <a:tbl>
              <a:tblPr/>
              <a:tblGrid>
                <a:gridCol w="1338351"/>
                <a:gridCol w="785994"/>
                <a:gridCol w="676434"/>
                <a:gridCol w="772629"/>
                <a:gridCol w="772629"/>
                <a:gridCol w="772629"/>
              </a:tblGrid>
              <a:tr h="292035">
                <a:tc>
                  <a:txBody>
                    <a:bodyPr/>
                    <a:lstStyle/>
                    <a:p>
                      <a:pPr algn="ctr" fontAlgn="b"/>
                      <a:r>
                        <a:rPr lang="en-IN" sz="1800" b="0" i="0" u="none" strike="noStrike" dirty="0">
                          <a:solidFill>
                            <a:schemeClr val="bg1"/>
                          </a:solidFill>
                          <a:effectLst/>
                          <a:latin typeface="Bahnschrift" panose="020B0502040204020203" pitchFamily="34" charset="0"/>
                        </a:rPr>
                        <a:t>Cars</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IN" sz="1800" b="0" i="0" u="none" strike="noStrike" dirty="0">
                          <a:solidFill>
                            <a:schemeClr val="bg1"/>
                          </a:solidFill>
                          <a:effectLst/>
                          <a:latin typeface="Bahnschrift" panose="020B0502040204020203" pitchFamily="34" charset="0"/>
                        </a:rPr>
                        <a:t>mpg</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en-IN" sz="1800" b="0" i="0" u="none" strike="noStrike" dirty="0">
                          <a:solidFill>
                            <a:schemeClr val="bg1"/>
                          </a:solidFill>
                          <a:effectLst/>
                          <a:latin typeface="Bahnschrift" panose="020B0502040204020203" pitchFamily="34" charset="0"/>
                        </a:rPr>
                        <a:t>cyl</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800" b="0" i="0" u="none" strike="noStrike" dirty="0">
                          <a:solidFill>
                            <a:schemeClr val="bg1"/>
                          </a:solidFill>
                          <a:effectLst/>
                          <a:latin typeface="Bahnschrift" panose="020B0502040204020203" pitchFamily="34" charset="0"/>
                        </a:rPr>
                        <a:t>disp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en-IN" sz="1800" b="0" i="0" u="none" strike="noStrike" dirty="0">
                          <a:solidFill>
                            <a:schemeClr val="bg1"/>
                          </a:solidFill>
                          <a:effectLst/>
                          <a:latin typeface="Bahnschrift" panose="020B0502040204020203" pitchFamily="34" charset="0"/>
                        </a:rPr>
                        <a:t>hp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IN" sz="1800" b="0" i="0" u="none" strike="noStrike" dirty="0">
                          <a:solidFill>
                            <a:schemeClr val="bg1"/>
                          </a:solidFill>
                          <a:effectLst/>
                          <a:latin typeface="Bahnschrift" panose="020B0502040204020203" pitchFamily="34" charset="0"/>
                        </a:rPr>
                        <a:t>drat</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r>
              <a:tr h="292035">
                <a:tc>
                  <a:txBody>
                    <a:bodyPr/>
                    <a:lstStyle/>
                    <a:p>
                      <a:pPr algn="ctr" fontAlgn="b"/>
                      <a:r>
                        <a:rPr lang="en-IN" sz="1800" b="0" i="0" u="none" strike="noStrike" dirty="0">
                          <a:solidFill>
                            <a:schemeClr val="tx1"/>
                          </a:solidFill>
                          <a:effectLst/>
                          <a:latin typeface="Bahnschrift" panose="020B0502040204020203" pitchFamily="34" charset="0"/>
                        </a:rPr>
                        <a:t>MazdaRX4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66355">
                <a:tc>
                  <a:txBody>
                    <a:bodyPr/>
                    <a:lstStyle/>
                    <a:p>
                      <a:pPr algn="ctr" fontAlgn="b"/>
                      <a:r>
                        <a:rPr lang="en-IN" sz="1800" b="0" i="0" u="none" strike="noStrike" dirty="0">
                          <a:solidFill>
                            <a:schemeClr val="tx1"/>
                          </a:solidFill>
                          <a:effectLst/>
                          <a:latin typeface="Bahnschrift" panose="020B0502040204020203" pitchFamily="34" charset="0"/>
                        </a:rPr>
                        <a:t>MazdaRX4_WAG</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Datsun_710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22.8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3.85</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Alto</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WagonR</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150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Toyata_ 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Honda_12</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Ford_11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5" name="Rectangle 44"/>
          <p:cNvSpPr/>
          <p:nvPr/>
        </p:nvSpPr>
        <p:spPr>
          <a:xfrm>
            <a:off x="1168400" y="2418218"/>
            <a:ext cx="4419600" cy="2308324"/>
          </a:xfrm>
          <a:prstGeom prst="rect">
            <a:avLst/>
          </a:prstGeom>
        </p:spPr>
        <p:txBody>
          <a:bodyPr wrap="square">
            <a:spAutoFit/>
          </a:bodyPr>
          <a:lstStyle/>
          <a:p>
            <a:r>
              <a:rPr lang="en-US" dirty="0">
                <a:solidFill>
                  <a:schemeClr val="bg2">
                    <a:lumMod val="10000"/>
                  </a:schemeClr>
                </a:solidFill>
                <a:latin typeface="Abadi" panose="020B0604020104020204" pitchFamily="34" charset="0"/>
              </a:rPr>
              <a:t>Here is a sample dataset of cars containing the variables: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Cars,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Mileage per Gallon(mpg)</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Cylinder Type (</a:t>
            </a:r>
            <a:r>
              <a:rPr lang="en-US" dirty="0" err="1">
                <a:solidFill>
                  <a:schemeClr val="bg2">
                    <a:lumMod val="10000"/>
                  </a:schemeClr>
                </a:solidFill>
                <a:latin typeface="Abadi" panose="020B0604020104020204" pitchFamily="34" charset="0"/>
              </a:rPr>
              <a:t>cyl</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Displacement (</a:t>
            </a:r>
            <a:r>
              <a:rPr lang="en-US" dirty="0" err="1">
                <a:solidFill>
                  <a:schemeClr val="bg2">
                    <a:lumMod val="10000"/>
                  </a:schemeClr>
                </a:solidFill>
                <a:latin typeface="Abadi" panose="020B0604020104020204" pitchFamily="34" charset="0"/>
              </a:rPr>
              <a:t>disp</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Horse Power(hp)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Real Axle Ratio(drat)</a:t>
            </a:r>
            <a:endParaRPr lang="en-US" dirty="0">
              <a:solidFill>
                <a:schemeClr val="bg2">
                  <a:lumMod val="10000"/>
                </a:schemeClr>
              </a:solidFill>
              <a:latin typeface="Abadi" panose="020B0604020104020204" pitchFamily="34" charset="0"/>
            </a:endParaRPr>
          </a:p>
        </p:txBody>
      </p:sp>
      <p:sp>
        <p:nvSpPr>
          <p:cNvPr id="10" name="TextBox 9"/>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Center</a:t>
            </a:r>
            <a:endParaRPr lang="en-US" sz="6000" b="1" dirty="0">
              <a:solidFill>
                <a:schemeClr val="bg1"/>
              </a:solidFill>
              <a:latin typeface="HP Simplified" panose="020B0604020204020204"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0" y="0"/>
            <a:ext cx="12192000" cy="6858000"/>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dirty="0">
              <a:latin typeface="Arial" panose="020B0604020202020204" pitchFamily="34" charset="0"/>
            </a:endParaRPr>
          </a:p>
        </p:txBody>
      </p:sp>
      <p:pic>
        <p:nvPicPr>
          <p:cNvPr id="14" name="Picture 13" descr="Logo&#10;&#10;Description automatically generated"/>
          <p:cNvPicPr>
            <a:picLocks noChangeAspect="1"/>
          </p:cNvPicPr>
          <p:nvPr/>
        </p:nvPicPr>
        <p:blipFill>
          <a:blip r:embed="rId1">
            <a:biLevel thresh="25000"/>
            <a:extLst>
              <a:ext uri="{28A0092B-C50C-407E-A947-70E740481C1C}">
                <a14:useLocalDpi xmlns:a14="http://schemas.microsoft.com/office/drawing/2010/main" val="0"/>
              </a:ext>
            </a:extLst>
          </a:blip>
          <a:stretch>
            <a:fillRect/>
          </a:stretch>
        </p:blipFill>
        <p:spPr>
          <a:xfrm>
            <a:off x="254000" y="254000"/>
            <a:ext cx="1431255" cy="298178"/>
          </a:xfrm>
          <a:prstGeom prst="rect">
            <a:avLst/>
          </a:prstGeom>
        </p:spPr>
      </p:pic>
      <p:sp>
        <p:nvSpPr>
          <p:cNvPr id="15" name="Rectangle 14"/>
          <p:cNvSpPr/>
          <p:nvPr/>
        </p:nvSpPr>
        <p:spPr bwMode="auto">
          <a:xfrm>
            <a:off x="0" y="6324600"/>
            <a:ext cx="12192000" cy="533399"/>
          </a:xfrm>
          <a:prstGeom prst="rect">
            <a:avLst/>
          </a:prstGeom>
          <a:solidFill>
            <a:schemeClr val="accent6">
              <a:lumMod val="50000"/>
            </a:schemeClr>
          </a:solidFill>
          <a:ln w="28575" cap="flat" cmpd="sng" algn="ctr">
            <a:noFill/>
            <a:prstDash val="solid"/>
            <a:round/>
            <a:headEnd type="none" w="sm" len="sm"/>
            <a:tailEnd type="none" w="sm" len="sm"/>
          </a:ln>
          <a:effectLst>
            <a:outerShdw blurRad="50800" dist="38100" dir="16200000"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defRPr/>
            </a:pPr>
            <a:endParaRPr lang="en-IN" sz="600">
              <a:solidFill>
                <a:srgbClr val="5F5F5F"/>
              </a:solidFill>
              <a:latin typeface="Arial" panose="020B0604020202020204" pitchFamily="34" charset="0"/>
              <a:cs typeface="Arial" panose="020B0604020202020204" pitchFamily="34" charset="0"/>
            </a:endParaRPr>
          </a:p>
        </p:txBody>
      </p:sp>
      <p:sp>
        <p:nvSpPr>
          <p:cNvPr id="17" name="TextBox 16"/>
          <p:cNvSpPr txBox="1"/>
          <p:nvPr/>
        </p:nvSpPr>
        <p:spPr>
          <a:xfrm>
            <a:off x="93327" y="6463059"/>
            <a:ext cx="1752600" cy="318100"/>
          </a:xfrm>
          <a:prstGeom prst="rect">
            <a:avLst/>
          </a:prstGeom>
          <a:noFill/>
        </p:spPr>
        <p:txBody>
          <a:bodyPr wrap="square" rtlCol="0">
            <a:spAutoFit/>
          </a:bodyPr>
          <a:lstStyle/>
          <a:p>
            <a:pPr algn="ctr" defTabSz="304800" fontAlgn="base">
              <a:spcBef>
                <a:spcPct val="0"/>
              </a:spcBef>
              <a:spcAft>
                <a:spcPct val="0"/>
              </a:spcAft>
              <a:defRPr/>
            </a:pPr>
            <a:r>
              <a:rPr lang="en-IN" sz="1465" dirty="0">
                <a:solidFill>
                  <a:srgbClr val="FFFFFF"/>
                </a:solidFill>
                <a:latin typeface="Gill Sans" panose="020B0502020104020203"/>
                <a:cs typeface="Arial" panose="020B0604020202020204" pitchFamily="34" charset="0"/>
              </a:rPr>
              <a:t>sales@edureka.co</a:t>
            </a:r>
            <a:endParaRPr lang="en-IN" sz="1465" dirty="0">
              <a:solidFill>
                <a:srgbClr val="FFFFFF"/>
              </a:solidFill>
              <a:latin typeface="Gill Sans" panose="020B0502020104020203"/>
              <a:cs typeface="Arial" panose="020B0604020202020204" pitchFamily="34" charset="0"/>
            </a:endParaRPr>
          </a:p>
        </p:txBody>
      </p:sp>
      <p:sp>
        <p:nvSpPr>
          <p:cNvPr id="19" name="TextBox 18"/>
          <p:cNvSpPr txBox="1"/>
          <p:nvPr/>
        </p:nvSpPr>
        <p:spPr>
          <a:xfrm>
            <a:off x="10472012" y="6334819"/>
            <a:ext cx="1752600" cy="318100"/>
          </a:xfrm>
          <a:prstGeom prst="rect">
            <a:avLst/>
          </a:prstGeom>
          <a:noFill/>
        </p:spPr>
        <p:txBody>
          <a:bodyPr wrap="square" rtlCol="0">
            <a:spAutoFit/>
          </a:bodyPr>
          <a:lstStyle/>
          <a:p>
            <a:pPr defTabSz="304800" fontAlgn="base">
              <a:spcBef>
                <a:spcPct val="0"/>
              </a:spcBef>
              <a:spcAft>
                <a:spcPct val="0"/>
              </a:spcAft>
              <a:defRPr/>
            </a:pPr>
            <a:r>
              <a:rPr lang="en-IN" sz="1465" dirty="0">
                <a:solidFill>
                  <a:srgbClr val="FFFFFF"/>
                </a:solidFill>
                <a:latin typeface="Gill Sans" panose="020B0502020104020203"/>
                <a:cs typeface="Arial" panose="020B0604020202020204" pitchFamily="34" charset="0"/>
              </a:rPr>
              <a:t>IN:9606058406</a:t>
            </a:r>
            <a:endParaRPr lang="en-IN" sz="1465" dirty="0">
              <a:solidFill>
                <a:srgbClr val="FFFFFF"/>
              </a:solidFill>
              <a:latin typeface="Gill Sans" panose="020B0502020104020203"/>
              <a:cs typeface="Arial" panose="020B0604020202020204" pitchFamily="34" charset="0"/>
            </a:endParaRPr>
          </a:p>
        </p:txBody>
      </p:sp>
      <p:sp>
        <p:nvSpPr>
          <p:cNvPr id="20" name="TextBox 19"/>
          <p:cNvSpPr txBox="1"/>
          <p:nvPr/>
        </p:nvSpPr>
        <p:spPr>
          <a:xfrm>
            <a:off x="10474321" y="6553200"/>
            <a:ext cx="1752600" cy="318100"/>
          </a:xfrm>
          <a:prstGeom prst="rect">
            <a:avLst/>
          </a:prstGeom>
          <a:noFill/>
        </p:spPr>
        <p:txBody>
          <a:bodyPr wrap="square" rtlCol="0">
            <a:spAutoFit/>
          </a:bodyPr>
          <a:lstStyle/>
          <a:p>
            <a:pPr defTabSz="304800" fontAlgn="base">
              <a:spcBef>
                <a:spcPct val="0"/>
              </a:spcBef>
              <a:spcAft>
                <a:spcPct val="0"/>
              </a:spcAft>
              <a:defRPr/>
            </a:pPr>
            <a:r>
              <a:rPr lang="en-IN" sz="1465" dirty="0">
                <a:solidFill>
                  <a:srgbClr val="FFFFFF"/>
                </a:solidFill>
                <a:latin typeface="Gill Sans" panose="020B0502020104020203"/>
                <a:cs typeface="Arial" panose="020B0604020202020204" pitchFamily="34" charset="0"/>
              </a:rPr>
              <a:t>US:18338555775</a:t>
            </a:r>
            <a:endParaRPr lang="en-IN" sz="1465" dirty="0">
              <a:solidFill>
                <a:srgbClr val="FFFFFF"/>
              </a:solidFill>
              <a:latin typeface="Gill Sans" panose="020B0502020104020203"/>
              <a:cs typeface="Arial" panose="020B0604020202020204" pitchFamily="34" charset="0"/>
            </a:endParaRPr>
          </a:p>
        </p:txBody>
      </p:sp>
      <p:sp>
        <p:nvSpPr>
          <p:cNvPr id="21" name="TextBox 20"/>
          <p:cNvSpPr txBox="1"/>
          <p:nvPr/>
        </p:nvSpPr>
        <p:spPr>
          <a:xfrm>
            <a:off x="5139078" y="6463059"/>
            <a:ext cx="1752600" cy="318100"/>
          </a:xfrm>
          <a:prstGeom prst="rect">
            <a:avLst/>
          </a:prstGeom>
          <a:noFill/>
        </p:spPr>
        <p:txBody>
          <a:bodyPr wrap="square" rtlCol="0">
            <a:spAutoFit/>
          </a:bodyPr>
          <a:lstStyle/>
          <a:p>
            <a:pPr algn="ctr" defTabSz="304800" fontAlgn="base">
              <a:spcBef>
                <a:spcPct val="0"/>
              </a:spcBef>
              <a:spcAft>
                <a:spcPct val="0"/>
              </a:spcAft>
              <a:defRPr/>
            </a:pPr>
            <a:r>
              <a:rPr lang="en-IN" sz="1465" dirty="0">
                <a:solidFill>
                  <a:srgbClr val="FFFFFF"/>
                </a:solidFill>
                <a:latin typeface="Gill Sans" panose="020B0502020104020203"/>
                <a:cs typeface="Arial" panose="020B0604020202020204" pitchFamily="34" charset="0"/>
              </a:rPr>
              <a:t>www.edureka.co</a:t>
            </a:r>
            <a:endParaRPr lang="en-IN" sz="1465" dirty="0">
              <a:solidFill>
                <a:srgbClr val="FFFFFF"/>
              </a:solidFill>
              <a:latin typeface="Gill Sans" panose="020B0502020104020203"/>
              <a:cs typeface="Arial" panose="020B0604020202020204" pitchFamily="34" charset="0"/>
            </a:endParaRPr>
          </a:p>
        </p:txBody>
      </p:sp>
      <p:sp>
        <p:nvSpPr>
          <p:cNvPr id="22" name="Rectangle 21"/>
          <p:cNvSpPr/>
          <p:nvPr/>
        </p:nvSpPr>
        <p:spPr bwMode="auto">
          <a:xfrm>
            <a:off x="0" y="6235762"/>
            <a:ext cx="12192000" cy="88838"/>
          </a:xfrm>
          <a:prstGeom prst="rect">
            <a:avLst/>
          </a:prstGeom>
          <a:solidFill>
            <a:schemeClr val="accent3"/>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defRPr/>
            </a:pPr>
            <a:endParaRPr lang="en-IN" sz="600">
              <a:solidFill>
                <a:srgbClr val="5F5F5F"/>
              </a:solidFill>
              <a:latin typeface="Arial" panose="020B0604020202020204" pitchFamily="34" charset="0"/>
              <a:cs typeface="Arial" panose="020B0604020202020204" pitchFamily="34" charset="0"/>
            </a:endParaRPr>
          </a:p>
        </p:txBody>
      </p:sp>
      <p:grpSp>
        <p:nvGrpSpPr>
          <p:cNvPr id="23" name="Group 22"/>
          <p:cNvGrpSpPr/>
          <p:nvPr/>
        </p:nvGrpSpPr>
        <p:grpSpPr>
          <a:xfrm>
            <a:off x="-635000" y="990600"/>
            <a:ext cx="7401339" cy="1092200"/>
            <a:chOff x="4800600" y="5060846"/>
            <a:chExt cx="22204017" cy="3276600"/>
          </a:xfrm>
        </p:grpSpPr>
        <p:pic>
          <p:nvPicPr>
            <p:cNvPr id="24" name="Picture 2" descr="Image result for meetup logo"/>
            <p:cNvPicPr>
              <a:picLocks noChangeAspect="1" noChangeArrowheads="1"/>
            </p:cNvPicPr>
            <p:nvPr/>
          </p:nvPicPr>
          <p:blipFill rotWithShape="1">
            <a:blip r:embed="rId2">
              <a:extLst>
                <a:ext uri="{28A0092B-C50C-407E-A947-70E740481C1C}">
                  <a14:useLocalDpi xmlns:a14="http://schemas.microsoft.com/office/drawing/2010/main" val="0"/>
                </a:ext>
              </a:extLst>
            </a:blip>
            <a:srcRect t="30193" b="30991"/>
            <a:stretch>
              <a:fillRect/>
            </a:stretch>
          </p:blipFill>
          <p:spPr bwMode="auto">
            <a:xfrm>
              <a:off x="12506663" y="5060846"/>
              <a:ext cx="8441410" cy="32766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800600" y="5746646"/>
              <a:ext cx="6735417" cy="1631025"/>
            </a:xfrm>
            <a:prstGeom prst="rect">
              <a:avLst/>
            </a:prstGeom>
            <a:noFill/>
          </p:spPr>
          <p:txBody>
            <a:bodyPr wrap="square">
              <a:spAutoFit/>
            </a:bodyPr>
            <a:lstStyle/>
            <a:p>
              <a:pPr algn="r" defTabSz="304800" fontAlgn="base">
                <a:spcBef>
                  <a:spcPct val="0"/>
                </a:spcBef>
                <a:spcAft>
                  <a:spcPct val="0"/>
                </a:spcAft>
                <a:defRPr/>
              </a:pPr>
              <a:r>
                <a:rPr lang="en-US" sz="2935" b="1" dirty="0">
                  <a:solidFill>
                    <a:srgbClr val="FFFFFF"/>
                  </a:solidFill>
                  <a:effectLst>
                    <a:outerShdw blurRad="38100" dist="38100" dir="2700000" algn="tl">
                      <a:srgbClr val="000000">
                        <a:alpha val="43137"/>
                      </a:srgbClr>
                    </a:outerShdw>
                  </a:effectLst>
                  <a:latin typeface="Agency FB" panose="020B0503020202020204" pitchFamily="34" charset="0"/>
                  <a:ea typeface="Adobe Gothic Std B" panose="020B0800000000000000" pitchFamily="34" charset="-128"/>
                  <a:cs typeface="Aharoni" panose="02010803020104030203" pitchFamily="2" charset="-79"/>
                </a:rPr>
                <a:t>Join O</a:t>
              </a:r>
              <a:r>
                <a:rPr lang="en-US" sz="2935" b="1" dirty="0" err="1">
                  <a:solidFill>
                    <a:srgbClr val="FFFFFF"/>
                  </a:solidFill>
                  <a:effectLst>
                    <a:outerShdw blurRad="38100" dist="38100" dir="2700000" algn="tl">
                      <a:srgbClr val="000000">
                        <a:alpha val="43137"/>
                      </a:srgbClr>
                    </a:outerShdw>
                  </a:effectLst>
                  <a:latin typeface="Agency FB" panose="020B0503020202020204" pitchFamily="34" charset="0"/>
                  <a:ea typeface="Adobe Gothic Std B" panose="020B0800000000000000" pitchFamily="34" charset="-128"/>
                  <a:cs typeface="Aharoni" panose="02010803020104030203" pitchFamily="2" charset="-79"/>
                </a:rPr>
                <a:t>ur</a:t>
              </a:r>
              <a:r>
                <a:rPr lang="en-US" sz="2935" b="1" dirty="0">
                  <a:solidFill>
                    <a:srgbClr val="FFFFFF"/>
                  </a:solidFill>
                  <a:effectLst>
                    <a:outerShdw blurRad="38100" dist="38100" dir="2700000" algn="tl">
                      <a:srgbClr val="000000">
                        <a:alpha val="43137"/>
                      </a:srgbClr>
                    </a:outerShdw>
                  </a:effectLst>
                  <a:latin typeface="Agency FB" panose="020B0503020202020204" pitchFamily="34" charset="0"/>
                  <a:ea typeface="Adobe Gothic Std B" panose="020B0800000000000000" pitchFamily="34" charset="-128"/>
                  <a:cs typeface="Aharoni" panose="02010803020104030203" pitchFamily="2" charset="-79"/>
                </a:rPr>
                <a:t> </a:t>
              </a:r>
              <a:endParaRPr lang="en-IN" sz="2935" dirty="0">
                <a:solidFill>
                  <a:srgbClr val="FFFFFF"/>
                </a:solidFill>
                <a:latin typeface="Agency FB" panose="020B0503020202020204" pitchFamily="34" charset="0"/>
                <a:ea typeface="Adobe Gothic Std B" panose="020B0800000000000000" pitchFamily="34" charset="-128"/>
                <a:cs typeface="Aharoni" panose="02010803020104030203" pitchFamily="2" charset="-79"/>
              </a:endParaRPr>
            </a:p>
          </p:txBody>
        </p:sp>
        <p:sp>
          <p:nvSpPr>
            <p:cNvPr id="26" name="TextBox 25"/>
            <p:cNvSpPr txBox="1"/>
            <p:nvPr/>
          </p:nvSpPr>
          <p:spPr>
            <a:xfrm>
              <a:off x="20269200" y="5746646"/>
              <a:ext cx="6735417" cy="1631025"/>
            </a:xfrm>
            <a:prstGeom prst="rect">
              <a:avLst/>
            </a:prstGeom>
            <a:noFill/>
          </p:spPr>
          <p:txBody>
            <a:bodyPr wrap="square">
              <a:spAutoFit/>
            </a:bodyPr>
            <a:lstStyle/>
            <a:p>
              <a:pPr algn="ctr" defTabSz="304800" fontAlgn="base">
                <a:spcBef>
                  <a:spcPct val="0"/>
                </a:spcBef>
                <a:spcAft>
                  <a:spcPct val="0"/>
                </a:spcAft>
                <a:defRPr/>
              </a:pPr>
              <a:r>
                <a:rPr lang="en-US" sz="2935" b="1" dirty="0">
                  <a:solidFill>
                    <a:srgbClr val="FFFFFF"/>
                  </a:solidFill>
                  <a:effectLst>
                    <a:outerShdw blurRad="38100" dist="38100" dir="2700000" algn="tl">
                      <a:srgbClr val="000000">
                        <a:alpha val="43137"/>
                      </a:srgbClr>
                    </a:outerShdw>
                  </a:effectLst>
                  <a:latin typeface="Agency FB" panose="020B0503020202020204" pitchFamily="34" charset="0"/>
                  <a:ea typeface="Adobe Gothic Std B" panose="020B0800000000000000" pitchFamily="34" charset="-128"/>
                  <a:cs typeface="Aharoni" panose="02010803020104030203" pitchFamily="2" charset="-79"/>
                </a:rPr>
                <a:t>Community</a:t>
              </a:r>
              <a:endParaRPr lang="en-IN" sz="3835" dirty="0">
                <a:solidFill>
                  <a:srgbClr val="FFFFFF"/>
                </a:solidFill>
                <a:latin typeface="Agency FB" panose="020B0503020202020204" pitchFamily="34" charset="0"/>
                <a:ea typeface="Adobe Gothic Std B" panose="020B0800000000000000" pitchFamily="34" charset="-128"/>
                <a:cs typeface="Aharoni" panose="02010803020104030203" pitchFamily="2" charset="-79"/>
              </a:endParaRPr>
            </a:p>
          </p:txBody>
        </p:sp>
      </p:grpSp>
      <p:grpSp>
        <p:nvGrpSpPr>
          <p:cNvPr id="27" name="Group 26"/>
          <p:cNvGrpSpPr/>
          <p:nvPr/>
        </p:nvGrpSpPr>
        <p:grpSpPr>
          <a:xfrm>
            <a:off x="609600" y="5121745"/>
            <a:ext cx="4155422" cy="584775"/>
            <a:chOff x="7761196" y="14415452"/>
            <a:chExt cx="12431803" cy="2825355"/>
          </a:xfrm>
        </p:grpSpPr>
        <p:sp>
          <p:nvSpPr>
            <p:cNvPr id="28" name="Flowchart: Alternate Process 27"/>
            <p:cNvSpPr/>
            <p:nvPr/>
          </p:nvSpPr>
          <p:spPr bwMode="auto">
            <a:xfrm>
              <a:off x="7761196" y="14827359"/>
              <a:ext cx="12431803" cy="2013214"/>
            </a:xfrm>
            <a:prstGeom prst="flowChartAlternateProcess">
              <a:avLst/>
            </a:prstGeom>
            <a:solidFill>
              <a:schemeClr val="bg1">
                <a:alpha val="80000"/>
              </a:schemeClr>
            </a:solidFill>
            <a:ln w="76200" cap="flat" cmpd="sng" algn="ctr">
              <a:solidFill>
                <a:srgbClr val="F36980"/>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defRPr/>
              </a:pPr>
              <a:endParaRPr lang="en-IN" b="1" dirty="0">
                <a:solidFill>
                  <a:srgbClr val="252F3E"/>
                </a:solidFill>
                <a:latin typeface="Gill Sans" panose="020B0502020104020203"/>
                <a:cs typeface="Arial" panose="020B0604020202020204" pitchFamily="34" charset="0"/>
              </a:endParaRPr>
            </a:p>
          </p:txBody>
        </p:sp>
        <p:sp>
          <p:nvSpPr>
            <p:cNvPr id="29" name="TextBox 28"/>
            <p:cNvSpPr txBox="1"/>
            <p:nvPr/>
          </p:nvSpPr>
          <p:spPr>
            <a:xfrm>
              <a:off x="7761196" y="15066805"/>
              <a:ext cx="3261412" cy="1635732"/>
            </a:xfrm>
            <a:prstGeom prst="rect">
              <a:avLst/>
            </a:prstGeom>
            <a:noFill/>
          </p:spPr>
          <p:txBody>
            <a:bodyPr wrap="square" rtlCol="0" anchor="ctr">
              <a:spAutoFit/>
            </a:bodyPr>
            <a:lstStyle/>
            <a:p>
              <a:pPr algn="ctr" defTabSz="304800" fontAlgn="base">
                <a:spcBef>
                  <a:spcPct val="0"/>
                </a:spcBef>
                <a:spcAft>
                  <a:spcPct val="0"/>
                </a:spcAft>
                <a:defRPr/>
              </a:pPr>
              <a:r>
                <a:rPr lang="en-US" sz="1600" b="1" dirty="0">
                  <a:solidFill>
                    <a:srgbClr val="252F3E"/>
                  </a:solidFill>
                  <a:latin typeface="Gill Sans" panose="020B0502020104020203"/>
                  <a:cs typeface="Arial" panose="020B0604020202020204" pitchFamily="34" charset="0"/>
                </a:rPr>
                <a:t>Join here:</a:t>
              </a:r>
              <a:endParaRPr lang="en-US" sz="1600" b="1" dirty="0">
                <a:solidFill>
                  <a:srgbClr val="252F3E"/>
                </a:solidFill>
                <a:latin typeface="Gill Sans" panose="020B0502020104020203"/>
                <a:cs typeface="Arial" panose="020B0604020202020204" pitchFamily="34" charset="0"/>
              </a:endParaRPr>
            </a:p>
          </p:txBody>
        </p:sp>
        <p:pic>
          <p:nvPicPr>
            <p:cNvPr id="30" name="Picture 2" descr="Image result for pointing finger emo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7580" y="14936522"/>
              <a:ext cx="1665528" cy="166552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2597388" y="14415452"/>
              <a:ext cx="7315201" cy="2825355"/>
            </a:xfrm>
            <a:prstGeom prst="rect">
              <a:avLst/>
            </a:prstGeom>
            <a:noFill/>
          </p:spPr>
          <p:txBody>
            <a:bodyPr wrap="square" rtlCol="0" anchor="ctr">
              <a:spAutoFit/>
            </a:bodyPr>
            <a:lstStyle/>
            <a:p>
              <a:pPr defTabSz="304800" fontAlgn="base">
                <a:spcBef>
                  <a:spcPct val="0"/>
                </a:spcBef>
                <a:spcAft>
                  <a:spcPct val="0"/>
                </a:spcAft>
                <a:defRPr/>
              </a:pPr>
              <a:r>
                <a:rPr lang="en-US" sz="1600" b="1" dirty="0">
                  <a:solidFill>
                    <a:srgbClr val="252F3E"/>
                  </a:solidFill>
                  <a:latin typeface="Gill Sans" panose="020B0502020104020203"/>
                  <a:cs typeface="Arial" panose="020B0604020202020204" pitchFamily="34" charset="0"/>
                </a:rPr>
                <a:t>www.meetup.com/edureka</a:t>
              </a:r>
              <a:endParaRPr lang="en-US" sz="1600" b="1" dirty="0">
                <a:solidFill>
                  <a:srgbClr val="252F3E"/>
                </a:solidFill>
                <a:latin typeface="Gill Sans" panose="020B0502020104020203"/>
                <a:cs typeface="Arial" panose="020B0604020202020204" pitchFamily="34" charset="0"/>
              </a:endParaRPr>
            </a:p>
          </p:txBody>
        </p:sp>
      </p:grpSp>
      <p:grpSp>
        <p:nvGrpSpPr>
          <p:cNvPr id="32" name="Group 31"/>
          <p:cNvGrpSpPr/>
          <p:nvPr/>
        </p:nvGrpSpPr>
        <p:grpSpPr>
          <a:xfrm>
            <a:off x="381000" y="2514600"/>
            <a:ext cx="5448782" cy="2345985"/>
            <a:chOff x="8515289" y="8876588"/>
            <a:chExt cx="19779080" cy="7037955"/>
          </a:xfrm>
        </p:grpSpPr>
        <p:pic>
          <p:nvPicPr>
            <p:cNvPr id="33" name="Picture 32"/>
            <p:cNvPicPr>
              <a:picLocks noChangeAspect="1"/>
            </p:cNvPicPr>
            <p:nvPr/>
          </p:nvPicPr>
          <p:blipFill>
            <a:blip r:embed="rId4"/>
            <a:stretch>
              <a:fillRect/>
            </a:stretch>
          </p:blipFill>
          <p:spPr>
            <a:xfrm>
              <a:off x="8515289" y="8876588"/>
              <a:ext cx="19779080" cy="7037955"/>
            </a:xfrm>
            <a:prstGeom prst="rect">
              <a:avLst/>
            </a:prstGeom>
            <a:ln w="76200">
              <a:solidFill>
                <a:schemeClr val="accent1"/>
              </a:solidFill>
            </a:ln>
            <a:effectLst>
              <a:outerShdw blurRad="50800" dist="38100" dir="2700000" algn="tl" rotWithShape="0">
                <a:prstClr val="black">
                  <a:alpha val="40000"/>
                </a:prstClr>
              </a:outerShdw>
            </a:effectLst>
          </p:spPr>
        </p:pic>
        <p:sp>
          <p:nvSpPr>
            <p:cNvPr id="34" name="Rectangle 33"/>
            <p:cNvSpPr/>
            <p:nvPr/>
          </p:nvSpPr>
          <p:spPr bwMode="auto">
            <a:xfrm>
              <a:off x="21336000" y="11049000"/>
              <a:ext cx="5562600" cy="1219200"/>
            </a:xfrm>
            <a:prstGeom prst="rect">
              <a:avLst/>
            </a:prstGeom>
            <a:solidFill>
              <a:schemeClr val="bg1"/>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a:latin typeface="Arial" panose="020B0604020202020204" pitchFamily="34" charset="0"/>
              </a:endParaRPr>
            </a:p>
          </p:txBody>
        </p:sp>
      </p:grpSp>
      <p:pic>
        <p:nvPicPr>
          <p:cNvPr id="35" name="Picture 34"/>
          <p:cNvPicPr>
            <a:picLocks noChangeAspect="1"/>
          </p:cNvPicPr>
          <p:nvPr/>
        </p:nvPicPr>
        <p:blipFill rotWithShape="1">
          <a:blip r:embed="rId5"/>
          <a:srcRect r="1441"/>
          <a:stretch>
            <a:fillRect/>
          </a:stretch>
        </p:blipFill>
        <p:spPr>
          <a:xfrm>
            <a:off x="6654800" y="2540000"/>
            <a:ext cx="5149492" cy="2358835"/>
          </a:xfrm>
          <a:prstGeom prst="rect">
            <a:avLst/>
          </a:prstGeom>
          <a:ln w="76200">
            <a:solidFill>
              <a:schemeClr val="accent6">
                <a:lumMod val="50000"/>
              </a:schemeClr>
            </a:solidFill>
          </a:ln>
          <a:effectLst>
            <a:outerShdw blurRad="50800" dist="38100" dir="2700000" algn="tl" rotWithShape="0">
              <a:prstClr val="black">
                <a:alpha val="40000"/>
              </a:prstClr>
            </a:outerShdw>
          </a:effectLst>
        </p:spPr>
      </p:pic>
      <p:grpSp>
        <p:nvGrpSpPr>
          <p:cNvPr id="36" name="Group 35"/>
          <p:cNvGrpSpPr/>
          <p:nvPr/>
        </p:nvGrpSpPr>
        <p:grpSpPr>
          <a:xfrm>
            <a:off x="7035800" y="5121745"/>
            <a:ext cx="4521200" cy="584775"/>
            <a:chOff x="6629400" y="14415452"/>
            <a:chExt cx="13563600" cy="2825355"/>
          </a:xfrm>
        </p:grpSpPr>
        <p:sp>
          <p:nvSpPr>
            <p:cNvPr id="37" name="Flowchart: Alternate Process 36"/>
            <p:cNvSpPr/>
            <p:nvPr/>
          </p:nvSpPr>
          <p:spPr bwMode="auto">
            <a:xfrm>
              <a:off x="6629400" y="14827359"/>
              <a:ext cx="13563600" cy="2013214"/>
            </a:xfrm>
            <a:prstGeom prst="flowChartAlternateProcess">
              <a:avLst/>
            </a:prstGeom>
            <a:solidFill>
              <a:schemeClr val="bg1">
                <a:alpha val="80000"/>
              </a:schemeClr>
            </a:solidFill>
            <a:ln w="76200" cap="flat" cmpd="sng" algn="ctr">
              <a:solidFill>
                <a:srgbClr val="F36980"/>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defRPr/>
              </a:pPr>
              <a:endParaRPr lang="en-IN" b="1" dirty="0">
                <a:solidFill>
                  <a:srgbClr val="252F3E"/>
                </a:solidFill>
                <a:latin typeface="Gill Sans" panose="020B0502020104020203"/>
                <a:cs typeface="Arial" panose="020B0604020202020204" pitchFamily="34" charset="0"/>
              </a:endParaRPr>
            </a:p>
          </p:txBody>
        </p:sp>
        <p:sp>
          <p:nvSpPr>
            <p:cNvPr id="38" name="TextBox 37"/>
            <p:cNvSpPr txBox="1"/>
            <p:nvPr/>
          </p:nvSpPr>
          <p:spPr>
            <a:xfrm>
              <a:off x="6818265" y="15010266"/>
              <a:ext cx="4425087" cy="1635732"/>
            </a:xfrm>
            <a:prstGeom prst="rect">
              <a:avLst/>
            </a:prstGeom>
            <a:noFill/>
          </p:spPr>
          <p:txBody>
            <a:bodyPr wrap="square" rtlCol="0" anchor="ctr">
              <a:spAutoFit/>
            </a:bodyPr>
            <a:lstStyle/>
            <a:p>
              <a:pPr algn="ctr" defTabSz="304800" fontAlgn="base">
                <a:spcBef>
                  <a:spcPct val="0"/>
                </a:spcBef>
                <a:spcAft>
                  <a:spcPct val="0"/>
                </a:spcAft>
                <a:defRPr/>
              </a:pPr>
              <a:r>
                <a:rPr lang="en-US" sz="1600" b="1" dirty="0">
                  <a:solidFill>
                    <a:srgbClr val="252F3E"/>
                  </a:solidFill>
                  <a:latin typeface="Gill Sans" panose="020B0502020104020203"/>
                  <a:cs typeface="Arial" panose="020B0604020202020204" pitchFamily="34" charset="0"/>
                </a:rPr>
                <a:t>Register here:</a:t>
              </a:r>
              <a:endParaRPr lang="en-US" sz="1600" b="1" dirty="0">
                <a:solidFill>
                  <a:srgbClr val="252F3E"/>
                </a:solidFill>
                <a:latin typeface="Gill Sans" panose="020B0502020104020203"/>
                <a:cs typeface="Arial" panose="020B0604020202020204" pitchFamily="34" charset="0"/>
              </a:endParaRPr>
            </a:p>
          </p:txBody>
        </p:sp>
        <p:pic>
          <p:nvPicPr>
            <p:cNvPr id="39" name="Picture 2" descr="Image result for pointing finger emo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7580" y="14936522"/>
              <a:ext cx="1665528" cy="1665528"/>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2597387" y="14415452"/>
              <a:ext cx="7315200" cy="2825355"/>
            </a:xfrm>
            <a:prstGeom prst="rect">
              <a:avLst/>
            </a:prstGeom>
            <a:noFill/>
          </p:spPr>
          <p:txBody>
            <a:bodyPr wrap="square" rtlCol="0" anchor="ctr">
              <a:spAutoFit/>
            </a:bodyPr>
            <a:lstStyle/>
            <a:p>
              <a:pPr defTabSz="304800" fontAlgn="base">
                <a:spcBef>
                  <a:spcPct val="0"/>
                </a:spcBef>
                <a:spcAft>
                  <a:spcPct val="0"/>
                </a:spcAft>
                <a:defRPr/>
              </a:pPr>
              <a:r>
                <a:rPr lang="en-US" sz="1600" b="1" dirty="0">
                  <a:solidFill>
                    <a:srgbClr val="252F3E"/>
                  </a:solidFill>
                  <a:latin typeface="Gill Sans" panose="020B0502020104020203"/>
                  <a:cs typeface="Arial" panose="020B0604020202020204" pitchFamily="34" charset="0"/>
                </a:rPr>
                <a:t>www.edureka.co/webinars</a:t>
              </a:r>
              <a:endParaRPr lang="en-US" sz="1600" b="1" dirty="0">
                <a:solidFill>
                  <a:srgbClr val="252F3E"/>
                </a:solidFill>
                <a:latin typeface="Gill Sans" panose="020B0502020104020203"/>
                <a:cs typeface="Arial" panose="020B0604020202020204" pitchFamily="34" charset="0"/>
              </a:endParaRPr>
            </a:p>
          </p:txBody>
        </p:sp>
      </p:grpSp>
      <p:sp>
        <p:nvSpPr>
          <p:cNvPr id="41" name="TextBox 40"/>
          <p:cNvSpPr txBox="1"/>
          <p:nvPr/>
        </p:nvSpPr>
        <p:spPr>
          <a:xfrm>
            <a:off x="7007786" y="1270000"/>
            <a:ext cx="5184214" cy="584775"/>
          </a:xfrm>
          <a:prstGeom prst="rect">
            <a:avLst/>
          </a:prstGeom>
          <a:noFill/>
        </p:spPr>
        <p:txBody>
          <a:bodyPr wrap="square">
            <a:spAutoFit/>
          </a:bodyPr>
          <a:lstStyle/>
          <a:p>
            <a:pPr defTabSz="304800" fontAlgn="base">
              <a:spcBef>
                <a:spcPct val="0"/>
              </a:spcBef>
              <a:spcAft>
                <a:spcPct val="0"/>
              </a:spcAft>
              <a:defRPr/>
            </a:pPr>
            <a:r>
              <a:rPr lang="en-US" sz="3200" b="1" u="sng" dirty="0">
                <a:solidFill>
                  <a:srgbClr val="FFFFFF"/>
                </a:solidFill>
                <a:effectLst>
                  <a:outerShdw blurRad="38100" dist="38100" dir="2700000" algn="tl">
                    <a:srgbClr val="000000">
                      <a:alpha val="43137"/>
                    </a:srgbClr>
                  </a:outerShdw>
                </a:effectLst>
                <a:latin typeface="Aharoni" panose="02010803020104030203" pitchFamily="2" charset="-79"/>
                <a:ea typeface="Adobe Gothic Std B" panose="020B0800000000000000" pitchFamily="34" charset="-128"/>
                <a:cs typeface="Aharoni" panose="02010803020104030203" pitchFamily="2" charset="-79"/>
              </a:rPr>
              <a:t>EDUREKA MASTERCLASS</a:t>
            </a:r>
            <a:endParaRPr lang="en-IN" sz="3200" u="sng" dirty="0">
              <a:solidFill>
                <a:srgbClr val="FFFFFF"/>
              </a:solidFill>
              <a:effectLst>
                <a:outerShdw blurRad="38100" dist="38100" dir="2700000" algn="tl">
                  <a:srgbClr val="000000">
                    <a:alpha val="43137"/>
                  </a:srgbClr>
                </a:outerShdw>
              </a:effectLst>
              <a:latin typeface="Aharoni" panose="02010803020104030203" pitchFamily="2" charset="-79"/>
              <a:ea typeface="Adobe Gothic Std B" panose="020B0800000000000000" pitchFamily="34" charset="-128"/>
              <a:cs typeface="Aharoni" panose="02010803020104030203" pitchFamily="2" charset="-79"/>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anim calcmode="lin" valueType="num">
                                      <p:cBhvr>
                                        <p:cTn id="20" dur="500" fill="hold"/>
                                        <p:tgtEl>
                                          <p:spTgt spid="41"/>
                                        </p:tgtEl>
                                        <p:attrNameLst>
                                          <p:attrName>ppt_x</p:attrName>
                                        </p:attrNameLst>
                                      </p:cBhvr>
                                      <p:tavLst>
                                        <p:tav tm="0">
                                          <p:val>
                                            <p:strVal val="#ppt_x"/>
                                          </p:val>
                                        </p:tav>
                                        <p:tav tm="100000">
                                          <p:val>
                                            <p:strVal val="#ppt_x"/>
                                          </p:val>
                                        </p:tav>
                                      </p:tavLst>
                                    </p:anim>
                                    <p:anim calcmode="lin" valueType="num">
                                      <p:cBhvr>
                                        <p:cTn id="21" dur="500" fill="hold"/>
                                        <p:tgtEl>
                                          <p:spTgt spid="4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anim calcmode="lin" valueType="num">
                                      <p:cBhvr>
                                        <p:cTn id="25" dur="500" fill="hold"/>
                                        <p:tgtEl>
                                          <p:spTgt spid="35"/>
                                        </p:tgtEl>
                                        <p:attrNameLst>
                                          <p:attrName>ppt_x</p:attrName>
                                        </p:attrNameLst>
                                      </p:cBhvr>
                                      <p:tavLst>
                                        <p:tav tm="0">
                                          <p:val>
                                            <p:strVal val="#ppt_x"/>
                                          </p:val>
                                        </p:tav>
                                        <p:tav tm="100000">
                                          <p:val>
                                            <p:strVal val="#ppt_x"/>
                                          </p:val>
                                        </p:tav>
                                      </p:tavLst>
                                    </p:anim>
                                    <p:anim calcmode="lin" valueType="num">
                                      <p:cBhvr>
                                        <p:cTn id="26" dur="500" fill="hold"/>
                                        <p:tgtEl>
                                          <p:spTgt spid="3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anim calcmode="lin" valueType="num">
                                      <p:cBhvr>
                                        <p:cTn id="30" dur="500" fill="hold"/>
                                        <p:tgtEl>
                                          <p:spTgt spid="36"/>
                                        </p:tgtEl>
                                        <p:attrNameLst>
                                          <p:attrName>ppt_x</p:attrName>
                                        </p:attrNameLst>
                                      </p:cBhvr>
                                      <p:tavLst>
                                        <p:tav tm="0">
                                          <p:val>
                                            <p:strVal val="#ppt_x"/>
                                          </p:val>
                                        </p:tav>
                                        <p:tav tm="100000">
                                          <p:val>
                                            <p:strVal val="#ppt_x"/>
                                          </p:val>
                                        </p:tav>
                                      </p:tavLst>
                                    </p:anim>
                                    <p:anim calcmode="lin" valueType="num">
                                      <p:cBhvr>
                                        <p:cTn id="31"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7" name="Rectangle: Rounded Corners 26"/>
          <p:cNvSpPr/>
          <p:nvPr/>
        </p:nvSpPr>
        <p:spPr bwMode="auto">
          <a:xfrm>
            <a:off x="609600" y="1820233"/>
            <a:ext cx="10998200" cy="3352800"/>
          </a:xfrm>
          <a:prstGeom prst="roundRect">
            <a:avLst/>
          </a:prstGeom>
          <a:solidFill>
            <a:schemeClr val="bg1">
              <a:lumMod val="9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graphicFrame>
        <p:nvGraphicFramePr>
          <p:cNvPr id="28" name="Table 27"/>
          <p:cNvGraphicFramePr>
            <a:graphicFrameLocks noGrp="1"/>
          </p:cNvGraphicFramePr>
          <p:nvPr/>
        </p:nvGraphicFramePr>
        <p:xfrm>
          <a:off x="6105387" y="2017233"/>
          <a:ext cx="5118666" cy="2956269"/>
        </p:xfrm>
        <a:graphic>
          <a:graphicData uri="http://schemas.openxmlformats.org/drawingml/2006/table">
            <a:tbl>
              <a:tblPr/>
              <a:tblGrid>
                <a:gridCol w="1338351"/>
                <a:gridCol w="785994"/>
                <a:gridCol w="676434"/>
                <a:gridCol w="772629"/>
                <a:gridCol w="772629"/>
                <a:gridCol w="772629"/>
              </a:tblGrid>
              <a:tr h="292035">
                <a:tc>
                  <a:txBody>
                    <a:bodyPr/>
                    <a:lstStyle/>
                    <a:p>
                      <a:pPr algn="ctr" fontAlgn="b"/>
                      <a:r>
                        <a:rPr lang="en-IN" sz="1800" b="0" i="0" u="none" strike="noStrike" dirty="0">
                          <a:solidFill>
                            <a:schemeClr val="bg1"/>
                          </a:solidFill>
                          <a:effectLst/>
                          <a:latin typeface="Bahnschrift" panose="020B0502040204020203" pitchFamily="34" charset="0"/>
                        </a:rPr>
                        <a:t>Cars</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IN" sz="1800" b="0" i="0" u="none" strike="noStrike" dirty="0">
                          <a:solidFill>
                            <a:schemeClr val="bg1"/>
                          </a:solidFill>
                          <a:effectLst/>
                          <a:latin typeface="Bahnschrift" panose="020B0502040204020203" pitchFamily="34" charset="0"/>
                        </a:rPr>
                        <a:t>mpg</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en-IN" sz="1800" b="0" i="0" u="none" strike="noStrike" dirty="0">
                          <a:solidFill>
                            <a:schemeClr val="bg1"/>
                          </a:solidFill>
                          <a:effectLst/>
                          <a:latin typeface="Bahnschrift" panose="020B0502040204020203" pitchFamily="34" charset="0"/>
                        </a:rPr>
                        <a:t>cyl</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800" b="0" i="0" u="none" strike="noStrike" dirty="0">
                          <a:solidFill>
                            <a:schemeClr val="bg1"/>
                          </a:solidFill>
                          <a:effectLst/>
                          <a:latin typeface="Bahnschrift" panose="020B0502040204020203" pitchFamily="34" charset="0"/>
                        </a:rPr>
                        <a:t>disp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en-IN" sz="1800" b="0" i="0" u="none" strike="noStrike" dirty="0">
                          <a:solidFill>
                            <a:schemeClr val="bg1"/>
                          </a:solidFill>
                          <a:effectLst/>
                          <a:latin typeface="Bahnschrift" panose="020B0502040204020203" pitchFamily="34" charset="0"/>
                        </a:rPr>
                        <a:t>hp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IN" sz="1800" b="0" i="0" u="none" strike="noStrike" dirty="0">
                          <a:solidFill>
                            <a:schemeClr val="bg1"/>
                          </a:solidFill>
                          <a:effectLst/>
                          <a:latin typeface="Bahnschrift" panose="020B0502040204020203" pitchFamily="34" charset="0"/>
                        </a:rPr>
                        <a:t>drat</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r>
              <a:tr h="292035">
                <a:tc>
                  <a:txBody>
                    <a:bodyPr/>
                    <a:lstStyle/>
                    <a:p>
                      <a:pPr algn="ctr" fontAlgn="b"/>
                      <a:r>
                        <a:rPr lang="en-IN" sz="1800" b="0" i="0" u="none" strike="noStrike" dirty="0">
                          <a:solidFill>
                            <a:schemeClr val="tx1"/>
                          </a:solidFill>
                          <a:effectLst/>
                          <a:latin typeface="Bahnschrift" panose="020B0502040204020203" pitchFamily="34" charset="0"/>
                        </a:rPr>
                        <a:t>MazdaRX4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66355">
                <a:tc>
                  <a:txBody>
                    <a:bodyPr/>
                    <a:lstStyle/>
                    <a:p>
                      <a:pPr algn="ctr" fontAlgn="b"/>
                      <a:r>
                        <a:rPr lang="en-IN" sz="1800" b="0" i="0" u="none" strike="noStrike" dirty="0">
                          <a:solidFill>
                            <a:schemeClr val="tx1"/>
                          </a:solidFill>
                          <a:effectLst/>
                          <a:latin typeface="Bahnschrift" panose="020B0502040204020203" pitchFamily="34" charset="0"/>
                        </a:rPr>
                        <a:t>MazdaRX4_WAG</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Datsun_710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22.8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3.85</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Alto</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WagonR</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150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Toyata_ 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Honda_12</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Ford_11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5" name="Rectangle 44"/>
          <p:cNvSpPr/>
          <p:nvPr/>
        </p:nvSpPr>
        <p:spPr>
          <a:xfrm>
            <a:off x="1168400" y="2418218"/>
            <a:ext cx="4419600" cy="2308324"/>
          </a:xfrm>
          <a:prstGeom prst="rect">
            <a:avLst/>
          </a:prstGeom>
        </p:spPr>
        <p:txBody>
          <a:bodyPr wrap="square">
            <a:spAutoFit/>
          </a:bodyPr>
          <a:lstStyle/>
          <a:p>
            <a:r>
              <a:rPr lang="en-US" dirty="0">
                <a:solidFill>
                  <a:schemeClr val="bg2">
                    <a:lumMod val="10000"/>
                  </a:schemeClr>
                </a:solidFill>
                <a:latin typeface="Abadi" panose="020B0604020104020204" pitchFamily="34" charset="0"/>
              </a:rPr>
              <a:t>Here is a sample dataset of cars containing the variables: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Cars,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Mileage per Gallon(mpg)</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Cylinder Type (</a:t>
            </a:r>
            <a:r>
              <a:rPr lang="en-US" dirty="0" err="1">
                <a:solidFill>
                  <a:schemeClr val="bg2">
                    <a:lumMod val="10000"/>
                  </a:schemeClr>
                </a:solidFill>
                <a:latin typeface="Abadi" panose="020B0604020104020204" pitchFamily="34" charset="0"/>
              </a:rPr>
              <a:t>cyl</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Displacement (</a:t>
            </a:r>
            <a:r>
              <a:rPr lang="en-US" dirty="0" err="1">
                <a:solidFill>
                  <a:schemeClr val="bg2">
                    <a:lumMod val="10000"/>
                  </a:schemeClr>
                </a:solidFill>
                <a:latin typeface="Abadi" panose="020B0604020104020204" pitchFamily="34" charset="0"/>
              </a:rPr>
              <a:t>disp</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Horse Power(hp)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Real Axle Ratio(drat)</a:t>
            </a:r>
            <a:endParaRPr lang="en-US" dirty="0">
              <a:solidFill>
                <a:schemeClr val="bg2">
                  <a:lumMod val="10000"/>
                </a:schemeClr>
              </a:solidFill>
              <a:latin typeface="Abadi" panose="020B0604020104020204" pitchFamily="34" charset="0"/>
            </a:endParaRPr>
          </a:p>
        </p:txBody>
      </p:sp>
      <mc:AlternateContent xmlns:mc="http://schemas.openxmlformats.org/markup-compatibility/2006">
        <mc:Choice xmlns:a14="http://schemas.microsoft.com/office/drawing/2010/main" Requires="a14">
          <p:sp>
            <p:nvSpPr>
              <p:cNvPr id="16" name="TextBox 15"/>
              <p:cNvSpPr txBox="1"/>
              <p:nvPr/>
            </p:nvSpPr>
            <p:spPr>
              <a:xfrm>
                <a:off x="2979925" y="5341489"/>
                <a:ext cx="3759200" cy="423706"/>
              </a:xfrm>
              <a:prstGeom prst="rect">
                <a:avLst/>
              </a:prstGeom>
              <a:noFill/>
            </p:spPr>
            <p:txBody>
              <a:bodyPr wrap="square" lIns="0" tIns="0" rIns="0" bIns="0" rtlCol="0">
                <a:spAutoFit/>
              </a:bodyPr>
              <a:lstStyle/>
              <a:p>
                <a14:m>
                  <m:oMathPara xmlns:m="http://schemas.openxmlformats.org/officeDocument/2006/math">
                    <m:oMathParaPr>
                      <m:jc m:val="center"/>
                    </m:oMathParaPr>
                    <m:oMath xmlns:m="http://schemas.openxmlformats.org/officeDocument/2006/math">
                      <m:f>
                        <m:fPr>
                          <m:ctrlPr>
                            <a:rPr lang="en-IN" sz="1465" i="1">
                              <a:solidFill>
                                <a:schemeClr val="bg2">
                                  <a:lumMod val="50000"/>
                                </a:schemeClr>
                              </a:solidFill>
                              <a:latin typeface="Cambria Math" panose="02040503050406030204" pitchFamily="18" charset="0"/>
                            </a:rPr>
                          </m:ctrlPr>
                        </m:fPr>
                        <m:num>
                          <m:r>
                            <a:rPr lang="en-IN" sz="1465" i="1">
                              <a:solidFill>
                                <a:schemeClr val="bg2">
                                  <a:lumMod val="50000"/>
                                </a:schemeClr>
                              </a:solidFill>
                              <a:latin typeface="Cambria Math" panose="02040503050406030204" pitchFamily="18" charset="0"/>
                            </a:rPr>
                            <m:t>110</m:t>
                          </m:r>
                          <m:r>
                            <a:rPr lang="en-IN" sz="1465" i="1">
                              <a:solidFill>
                                <a:schemeClr val="bg2">
                                  <a:lumMod val="50000"/>
                                </a:schemeClr>
                              </a:solidFill>
                              <a:latin typeface="Cambria Math" panose="02040503050406030204" pitchFamily="18" charset="0"/>
                            </a:rPr>
                            <m:t>+</m:t>
                          </m:r>
                          <m:r>
                            <a:rPr lang="en-IN" sz="1465" i="1">
                              <a:solidFill>
                                <a:schemeClr val="bg2">
                                  <a:lumMod val="50000"/>
                                </a:schemeClr>
                              </a:solidFill>
                              <a:latin typeface="Cambria Math" panose="02040503050406030204" pitchFamily="18" charset="0"/>
                            </a:rPr>
                            <m:t>110</m:t>
                          </m:r>
                          <m:r>
                            <a:rPr lang="en-IN" sz="1465" i="1">
                              <a:solidFill>
                                <a:schemeClr val="bg2">
                                  <a:lumMod val="50000"/>
                                </a:schemeClr>
                              </a:solidFill>
                              <a:latin typeface="Cambria Math" panose="02040503050406030204" pitchFamily="18" charset="0"/>
                            </a:rPr>
                            <m:t>+</m:t>
                          </m:r>
                          <m:r>
                            <a:rPr lang="en-IN" sz="1465" i="1">
                              <a:solidFill>
                                <a:schemeClr val="bg2">
                                  <a:lumMod val="50000"/>
                                </a:schemeClr>
                              </a:solidFill>
                              <a:latin typeface="Cambria Math" panose="02040503050406030204" pitchFamily="18" charset="0"/>
                            </a:rPr>
                            <m:t>93</m:t>
                          </m:r>
                          <m:r>
                            <a:rPr lang="en-IN" sz="1465" i="1">
                              <a:solidFill>
                                <a:schemeClr val="bg2">
                                  <a:lumMod val="50000"/>
                                </a:schemeClr>
                              </a:solidFill>
                              <a:latin typeface="Cambria Math" panose="02040503050406030204" pitchFamily="18" charset="0"/>
                            </a:rPr>
                            <m:t>+</m:t>
                          </m:r>
                          <m:r>
                            <a:rPr lang="en-IN" sz="1465" i="1">
                              <a:solidFill>
                                <a:schemeClr val="bg2">
                                  <a:lumMod val="50000"/>
                                </a:schemeClr>
                              </a:solidFill>
                              <a:latin typeface="Cambria Math" panose="02040503050406030204" pitchFamily="18" charset="0"/>
                            </a:rPr>
                            <m:t>96</m:t>
                          </m:r>
                          <m:r>
                            <a:rPr lang="en-IN" sz="1465" i="1">
                              <a:solidFill>
                                <a:schemeClr val="bg2">
                                  <a:lumMod val="50000"/>
                                </a:schemeClr>
                              </a:solidFill>
                              <a:latin typeface="Cambria Math" panose="02040503050406030204" pitchFamily="18" charset="0"/>
                            </a:rPr>
                            <m:t>+</m:t>
                          </m:r>
                          <m:r>
                            <a:rPr lang="en-IN" sz="1465" i="1">
                              <a:solidFill>
                                <a:schemeClr val="bg2">
                                  <a:lumMod val="50000"/>
                                </a:schemeClr>
                              </a:solidFill>
                              <a:latin typeface="Cambria Math" panose="02040503050406030204" pitchFamily="18" charset="0"/>
                            </a:rPr>
                            <m:t>90</m:t>
                          </m:r>
                          <m:r>
                            <a:rPr lang="en-IN" sz="1465" i="1">
                              <a:solidFill>
                                <a:schemeClr val="bg2">
                                  <a:lumMod val="50000"/>
                                </a:schemeClr>
                              </a:solidFill>
                              <a:latin typeface="Cambria Math" panose="02040503050406030204" pitchFamily="18" charset="0"/>
                            </a:rPr>
                            <m:t>+</m:t>
                          </m:r>
                          <m:r>
                            <a:rPr lang="en-IN" sz="1465" i="1">
                              <a:solidFill>
                                <a:schemeClr val="bg2">
                                  <a:lumMod val="50000"/>
                                </a:schemeClr>
                              </a:solidFill>
                              <a:latin typeface="Cambria Math" panose="02040503050406030204" pitchFamily="18" charset="0"/>
                            </a:rPr>
                            <m:t>110</m:t>
                          </m:r>
                          <m:r>
                            <a:rPr lang="en-IN" sz="1465" i="1">
                              <a:solidFill>
                                <a:schemeClr val="bg2">
                                  <a:lumMod val="50000"/>
                                </a:schemeClr>
                              </a:solidFill>
                              <a:latin typeface="Cambria Math" panose="02040503050406030204" pitchFamily="18" charset="0"/>
                            </a:rPr>
                            <m:t>+</m:t>
                          </m:r>
                          <m:r>
                            <a:rPr lang="en-IN" sz="1465" i="1">
                              <a:solidFill>
                                <a:schemeClr val="bg2">
                                  <a:lumMod val="50000"/>
                                </a:schemeClr>
                              </a:solidFill>
                              <a:latin typeface="Cambria Math" panose="02040503050406030204" pitchFamily="18" charset="0"/>
                            </a:rPr>
                            <m:t>110</m:t>
                          </m:r>
                          <m:r>
                            <a:rPr lang="en-IN" sz="1465" i="1">
                              <a:solidFill>
                                <a:schemeClr val="bg2">
                                  <a:lumMod val="50000"/>
                                </a:schemeClr>
                              </a:solidFill>
                              <a:latin typeface="Cambria Math" panose="02040503050406030204" pitchFamily="18" charset="0"/>
                            </a:rPr>
                            <m:t>+</m:t>
                          </m:r>
                          <m:r>
                            <a:rPr lang="en-IN" sz="1465" i="1">
                              <a:solidFill>
                                <a:schemeClr val="bg2">
                                  <a:lumMod val="50000"/>
                                </a:schemeClr>
                              </a:solidFill>
                              <a:latin typeface="Cambria Math" panose="02040503050406030204" pitchFamily="18" charset="0"/>
                            </a:rPr>
                            <m:t>110</m:t>
                          </m:r>
                        </m:num>
                        <m:den>
                          <m:r>
                            <a:rPr lang="en-IN" sz="1465" i="1">
                              <a:solidFill>
                                <a:schemeClr val="bg2">
                                  <a:lumMod val="50000"/>
                                </a:schemeClr>
                              </a:solidFill>
                              <a:latin typeface="Cambria Math" panose="02040503050406030204" pitchFamily="18" charset="0"/>
                            </a:rPr>
                            <m:t>8</m:t>
                          </m:r>
                        </m:den>
                      </m:f>
                    </m:oMath>
                  </m:oMathPara>
                </a14:m>
                <a:endParaRPr lang="en-IN" sz="1465" dirty="0">
                  <a:latin typeface="Agency FB" panose="020B0503020202020204" pitchFamily="34"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2979925" y="5341489"/>
                <a:ext cx="3759200" cy="423706"/>
              </a:xfrm>
              <a:prstGeom prst="rect">
                <a:avLst/>
              </a:prstGeom>
              <a:blipFill rotWithShape="1">
                <a:blip r:embed="rId2"/>
                <a:stretch>
                  <a:fillRect l="-13" t="-119" r="13" b="7"/>
                </a:stretch>
              </a:blipFill>
            </p:spPr>
            <p:txBody>
              <a:bodyPr/>
              <a:lstStyle/>
              <a:p>
                <a:r>
                  <a:rPr lang="en-US" altLang="en-US">
                    <a:noFill/>
                  </a:rPr>
                  <a:t> </a:t>
                </a:r>
              </a:p>
            </p:txBody>
          </p:sp>
        </mc:Fallback>
      </mc:AlternateContent>
      <p:sp>
        <p:nvSpPr>
          <p:cNvPr id="17" name="TextBox 16"/>
          <p:cNvSpPr txBox="1"/>
          <p:nvPr/>
        </p:nvSpPr>
        <p:spPr>
          <a:xfrm>
            <a:off x="6750670" y="5415003"/>
            <a:ext cx="3026011" cy="338554"/>
          </a:xfrm>
          <a:prstGeom prst="rect">
            <a:avLst/>
          </a:prstGeom>
          <a:noFill/>
        </p:spPr>
        <p:txBody>
          <a:bodyPr wrap="square" rtlCol="0">
            <a:spAutoFit/>
          </a:bodyPr>
          <a:lstStyle/>
          <a:p>
            <a:r>
              <a:rPr lang="en-IN" sz="1600" dirty="0">
                <a:solidFill>
                  <a:schemeClr val="bg2">
                    <a:lumMod val="50000"/>
                  </a:schemeClr>
                </a:solidFill>
                <a:latin typeface="Agency FB" panose="020B0503020202020204" pitchFamily="34" charset="0"/>
              </a:rPr>
              <a:t>= </a:t>
            </a:r>
            <a:r>
              <a:rPr lang="en-IN" sz="1600" b="1" dirty="0">
                <a:solidFill>
                  <a:schemeClr val="bg2">
                    <a:lumMod val="50000"/>
                  </a:schemeClr>
                </a:solidFill>
                <a:latin typeface="Agency FB" panose="020B0503020202020204" pitchFamily="34" charset="0"/>
              </a:rPr>
              <a:t>103.625</a:t>
            </a:r>
            <a:endParaRPr lang="en-IN" sz="1600" b="1" dirty="0">
              <a:solidFill>
                <a:schemeClr val="bg2">
                  <a:lumMod val="50000"/>
                </a:schemeClr>
              </a:solidFill>
              <a:latin typeface="Agency FB" panose="020B0503020202020204" pitchFamily="34" charset="0"/>
            </a:endParaRPr>
          </a:p>
        </p:txBody>
      </p:sp>
      <p:sp>
        <p:nvSpPr>
          <p:cNvPr id="10" name="TextBox 9"/>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Center</a:t>
            </a:r>
            <a:endParaRPr lang="en-US" sz="6000" b="1" dirty="0">
              <a:solidFill>
                <a:schemeClr val="bg1"/>
              </a:solidFill>
              <a:latin typeface="HP Simplified" panose="020B0604020204020204"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7" name="Rectangle: Rounded Corners 26"/>
          <p:cNvSpPr/>
          <p:nvPr/>
        </p:nvSpPr>
        <p:spPr bwMode="auto">
          <a:xfrm>
            <a:off x="609600" y="1820233"/>
            <a:ext cx="10998200" cy="3352800"/>
          </a:xfrm>
          <a:prstGeom prst="roundRect">
            <a:avLst/>
          </a:prstGeom>
          <a:solidFill>
            <a:schemeClr val="bg1">
              <a:lumMod val="9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graphicFrame>
        <p:nvGraphicFramePr>
          <p:cNvPr id="28" name="Table 27"/>
          <p:cNvGraphicFramePr>
            <a:graphicFrameLocks noGrp="1"/>
          </p:cNvGraphicFramePr>
          <p:nvPr/>
        </p:nvGraphicFramePr>
        <p:xfrm>
          <a:off x="6105387" y="2017233"/>
          <a:ext cx="5118666" cy="2956269"/>
        </p:xfrm>
        <a:graphic>
          <a:graphicData uri="http://schemas.openxmlformats.org/drawingml/2006/table">
            <a:tbl>
              <a:tblPr/>
              <a:tblGrid>
                <a:gridCol w="1338351"/>
                <a:gridCol w="785994"/>
                <a:gridCol w="676434"/>
                <a:gridCol w="772629"/>
                <a:gridCol w="772629"/>
                <a:gridCol w="772629"/>
              </a:tblGrid>
              <a:tr h="292035">
                <a:tc>
                  <a:txBody>
                    <a:bodyPr/>
                    <a:lstStyle/>
                    <a:p>
                      <a:pPr algn="ctr" fontAlgn="b"/>
                      <a:r>
                        <a:rPr lang="en-IN" sz="1800" b="0" i="0" u="none" strike="noStrike" dirty="0">
                          <a:solidFill>
                            <a:schemeClr val="bg1"/>
                          </a:solidFill>
                          <a:effectLst/>
                          <a:latin typeface="Bahnschrift" panose="020B0502040204020203" pitchFamily="34" charset="0"/>
                        </a:rPr>
                        <a:t>Cars</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IN" sz="1800" b="0" i="0" u="none" strike="noStrike" dirty="0">
                          <a:solidFill>
                            <a:schemeClr val="bg1"/>
                          </a:solidFill>
                          <a:effectLst/>
                          <a:latin typeface="Bahnschrift" panose="020B0502040204020203" pitchFamily="34" charset="0"/>
                        </a:rPr>
                        <a:t>mpg</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en-IN" sz="1800" b="0" i="0" u="none" strike="noStrike" dirty="0">
                          <a:solidFill>
                            <a:schemeClr val="bg1"/>
                          </a:solidFill>
                          <a:effectLst/>
                          <a:latin typeface="Bahnschrift" panose="020B0502040204020203" pitchFamily="34" charset="0"/>
                        </a:rPr>
                        <a:t>cyl</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800" b="0" i="0" u="none" strike="noStrike" dirty="0">
                          <a:solidFill>
                            <a:schemeClr val="bg1"/>
                          </a:solidFill>
                          <a:effectLst/>
                          <a:latin typeface="Bahnschrift" panose="020B0502040204020203" pitchFamily="34" charset="0"/>
                        </a:rPr>
                        <a:t>disp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en-IN" sz="1800" b="0" i="0" u="none" strike="noStrike" dirty="0">
                          <a:solidFill>
                            <a:schemeClr val="bg1"/>
                          </a:solidFill>
                          <a:effectLst/>
                          <a:latin typeface="Bahnschrift" panose="020B0502040204020203" pitchFamily="34" charset="0"/>
                        </a:rPr>
                        <a:t>hp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IN" sz="1800" b="0" i="0" u="none" strike="noStrike" dirty="0">
                          <a:solidFill>
                            <a:schemeClr val="bg1"/>
                          </a:solidFill>
                          <a:effectLst/>
                          <a:latin typeface="Bahnschrift" panose="020B0502040204020203" pitchFamily="34" charset="0"/>
                        </a:rPr>
                        <a:t>drat</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r>
              <a:tr h="292035">
                <a:tc>
                  <a:txBody>
                    <a:bodyPr/>
                    <a:lstStyle/>
                    <a:p>
                      <a:pPr algn="ctr" fontAlgn="b"/>
                      <a:r>
                        <a:rPr lang="en-IN" sz="1800" b="0" i="0" u="none" strike="noStrike" dirty="0">
                          <a:solidFill>
                            <a:schemeClr val="tx1"/>
                          </a:solidFill>
                          <a:effectLst/>
                          <a:latin typeface="Bahnschrift" panose="020B0502040204020203" pitchFamily="34" charset="0"/>
                        </a:rPr>
                        <a:t>MazdaRX4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66355">
                <a:tc>
                  <a:txBody>
                    <a:bodyPr/>
                    <a:lstStyle/>
                    <a:p>
                      <a:pPr algn="ctr" fontAlgn="b"/>
                      <a:r>
                        <a:rPr lang="en-IN" sz="1800" b="0" i="0" u="none" strike="noStrike" dirty="0">
                          <a:solidFill>
                            <a:schemeClr val="tx1"/>
                          </a:solidFill>
                          <a:effectLst/>
                          <a:latin typeface="Bahnschrift" panose="020B0502040204020203" pitchFamily="34" charset="0"/>
                        </a:rPr>
                        <a:t>MazdaRX4_WAG</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Datsun_710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22.8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3.85</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Alto</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WagonR</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150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Toyata_ 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Honda_12</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Ford_11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5" name="Rectangle 44"/>
          <p:cNvSpPr/>
          <p:nvPr/>
        </p:nvSpPr>
        <p:spPr>
          <a:xfrm>
            <a:off x="1168400" y="2418218"/>
            <a:ext cx="4419600" cy="2308324"/>
          </a:xfrm>
          <a:prstGeom prst="rect">
            <a:avLst/>
          </a:prstGeom>
        </p:spPr>
        <p:txBody>
          <a:bodyPr wrap="square">
            <a:spAutoFit/>
          </a:bodyPr>
          <a:lstStyle/>
          <a:p>
            <a:r>
              <a:rPr lang="en-US" dirty="0">
                <a:solidFill>
                  <a:schemeClr val="bg2">
                    <a:lumMod val="10000"/>
                  </a:schemeClr>
                </a:solidFill>
                <a:latin typeface="Abadi" panose="020B0604020104020204" pitchFamily="34" charset="0"/>
              </a:rPr>
              <a:t>Here is a sample dataset of cars containing the variables: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Cars,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Mileage per Gallon(mpg)</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Cylinder Type (</a:t>
            </a:r>
            <a:r>
              <a:rPr lang="en-US" dirty="0" err="1">
                <a:solidFill>
                  <a:schemeClr val="bg2">
                    <a:lumMod val="10000"/>
                  </a:schemeClr>
                </a:solidFill>
                <a:latin typeface="Abadi" panose="020B0604020104020204" pitchFamily="34" charset="0"/>
              </a:rPr>
              <a:t>cyl</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Displacement (</a:t>
            </a:r>
            <a:r>
              <a:rPr lang="en-US" dirty="0" err="1">
                <a:solidFill>
                  <a:schemeClr val="bg2">
                    <a:lumMod val="10000"/>
                  </a:schemeClr>
                </a:solidFill>
                <a:latin typeface="Abadi" panose="020B0604020104020204" pitchFamily="34" charset="0"/>
              </a:rPr>
              <a:t>disp</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Horse Power(hp)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Real Axle Ratio(drat)</a:t>
            </a:r>
            <a:endParaRPr lang="en-US" dirty="0">
              <a:solidFill>
                <a:schemeClr val="bg2">
                  <a:lumMod val="10000"/>
                </a:schemeClr>
              </a:solidFill>
              <a:latin typeface="Abadi" panose="020B0604020104020204" pitchFamily="34" charset="0"/>
            </a:endParaRPr>
          </a:p>
        </p:txBody>
      </p:sp>
      <p:sp>
        <p:nvSpPr>
          <p:cNvPr id="14" name="Rectangle 13"/>
          <p:cNvSpPr/>
          <p:nvPr/>
        </p:nvSpPr>
        <p:spPr>
          <a:xfrm>
            <a:off x="584200" y="5536993"/>
            <a:ext cx="10998200" cy="400110"/>
          </a:xfrm>
          <a:prstGeom prst="rect">
            <a:avLst/>
          </a:prstGeom>
        </p:spPr>
        <p:txBody>
          <a:bodyPr wrap="square">
            <a:spAutoFit/>
          </a:bodyPr>
          <a:lstStyle/>
          <a:p>
            <a:pPr algn="ctr"/>
            <a:r>
              <a:rPr lang="en-US" sz="2000" dirty="0">
                <a:solidFill>
                  <a:schemeClr val="bg2">
                    <a:lumMod val="10000"/>
                  </a:schemeClr>
                </a:solidFill>
                <a:latin typeface="Abadi" panose="020B0604020104020204" pitchFamily="34" charset="0"/>
              </a:rPr>
              <a:t> Measure of the central value of the sample set is called </a:t>
            </a:r>
            <a:r>
              <a:rPr lang="en-US" sz="2000" b="1" dirty="0">
                <a:solidFill>
                  <a:schemeClr val="bg2">
                    <a:lumMod val="10000"/>
                  </a:schemeClr>
                </a:solidFill>
                <a:latin typeface="Abadi" panose="020B0604020104020204" pitchFamily="34" charset="0"/>
              </a:rPr>
              <a:t>Median.</a:t>
            </a:r>
            <a:endParaRPr lang="en-US" sz="2000" b="1" dirty="0">
              <a:solidFill>
                <a:schemeClr val="bg2">
                  <a:lumMod val="10000"/>
                </a:schemeClr>
              </a:solidFill>
              <a:latin typeface="Abadi" panose="020B0604020104020204" pitchFamily="34" charset="0"/>
            </a:endParaRPr>
          </a:p>
        </p:txBody>
      </p:sp>
      <p:sp>
        <p:nvSpPr>
          <p:cNvPr id="15" name="Rectangle 14"/>
          <p:cNvSpPr/>
          <p:nvPr/>
        </p:nvSpPr>
        <p:spPr>
          <a:xfrm>
            <a:off x="584200" y="5196112"/>
            <a:ext cx="10998200" cy="400110"/>
          </a:xfrm>
          <a:prstGeom prst="rect">
            <a:avLst/>
          </a:prstGeom>
        </p:spPr>
        <p:txBody>
          <a:bodyPr wrap="square">
            <a:spAutoFit/>
          </a:bodyPr>
          <a:lstStyle/>
          <a:p>
            <a:pPr algn="ctr"/>
            <a:r>
              <a:rPr lang="en-IN" sz="2000" b="1" dirty="0">
                <a:solidFill>
                  <a:schemeClr val="bg2">
                    <a:lumMod val="10000"/>
                  </a:schemeClr>
                </a:solidFill>
                <a:latin typeface="Abadi" panose="020B0604020104020204" pitchFamily="34" charset="0"/>
              </a:rPr>
              <a:t>Median </a:t>
            </a:r>
            <a:endParaRPr lang="en-IN" sz="2000" b="1" dirty="0">
              <a:solidFill>
                <a:schemeClr val="bg2">
                  <a:lumMod val="10000"/>
                </a:schemeClr>
              </a:solidFill>
              <a:latin typeface="Abadi" panose="020B0604020104020204" pitchFamily="34" charset="0"/>
            </a:endParaRPr>
          </a:p>
        </p:txBody>
      </p:sp>
      <p:sp>
        <p:nvSpPr>
          <p:cNvPr id="10" name="TextBox 9"/>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Center</a:t>
            </a:r>
            <a:endParaRPr lang="en-US" sz="6000" b="1" dirty="0">
              <a:solidFill>
                <a:schemeClr val="bg1"/>
              </a:solidFill>
              <a:latin typeface="HP Simplified" panose="020B0604020204020204"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7" name="Rectangle: Rounded Corners 26"/>
          <p:cNvSpPr/>
          <p:nvPr/>
        </p:nvSpPr>
        <p:spPr bwMode="auto">
          <a:xfrm>
            <a:off x="609600" y="1820233"/>
            <a:ext cx="10998200" cy="3352800"/>
          </a:xfrm>
          <a:prstGeom prst="roundRect">
            <a:avLst/>
          </a:prstGeom>
          <a:solidFill>
            <a:schemeClr val="bg1">
              <a:lumMod val="9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graphicFrame>
        <p:nvGraphicFramePr>
          <p:cNvPr id="28" name="Table 27"/>
          <p:cNvGraphicFramePr>
            <a:graphicFrameLocks noGrp="1"/>
          </p:cNvGraphicFramePr>
          <p:nvPr/>
        </p:nvGraphicFramePr>
        <p:xfrm>
          <a:off x="6105387" y="2017233"/>
          <a:ext cx="5118666" cy="2956269"/>
        </p:xfrm>
        <a:graphic>
          <a:graphicData uri="http://schemas.openxmlformats.org/drawingml/2006/table">
            <a:tbl>
              <a:tblPr/>
              <a:tblGrid>
                <a:gridCol w="1338351"/>
                <a:gridCol w="785994"/>
                <a:gridCol w="676434"/>
                <a:gridCol w="772629"/>
                <a:gridCol w="772629"/>
                <a:gridCol w="772629"/>
              </a:tblGrid>
              <a:tr h="292035">
                <a:tc>
                  <a:txBody>
                    <a:bodyPr/>
                    <a:lstStyle/>
                    <a:p>
                      <a:pPr algn="ctr" fontAlgn="b"/>
                      <a:r>
                        <a:rPr lang="en-IN" sz="1800" b="0" i="0" u="none" strike="noStrike" dirty="0">
                          <a:solidFill>
                            <a:schemeClr val="bg1"/>
                          </a:solidFill>
                          <a:effectLst/>
                          <a:latin typeface="Bahnschrift" panose="020B0502040204020203" pitchFamily="34" charset="0"/>
                        </a:rPr>
                        <a:t>Cars</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IN" sz="1800" b="0" i="0" u="none" strike="noStrike" dirty="0">
                          <a:solidFill>
                            <a:schemeClr val="bg1"/>
                          </a:solidFill>
                          <a:effectLst/>
                          <a:latin typeface="Bahnschrift" panose="020B0502040204020203" pitchFamily="34" charset="0"/>
                        </a:rPr>
                        <a:t>mpg</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en-IN" sz="1800" b="0" i="0" u="none" strike="noStrike" dirty="0">
                          <a:solidFill>
                            <a:schemeClr val="bg1"/>
                          </a:solidFill>
                          <a:effectLst/>
                          <a:latin typeface="Bahnschrift" panose="020B0502040204020203" pitchFamily="34" charset="0"/>
                        </a:rPr>
                        <a:t>cyl</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800" b="0" i="0" u="none" strike="noStrike" dirty="0">
                          <a:solidFill>
                            <a:schemeClr val="bg1"/>
                          </a:solidFill>
                          <a:effectLst/>
                          <a:latin typeface="Bahnschrift" panose="020B0502040204020203" pitchFamily="34" charset="0"/>
                        </a:rPr>
                        <a:t>disp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en-IN" sz="1800" b="0" i="0" u="none" strike="noStrike" dirty="0">
                          <a:solidFill>
                            <a:schemeClr val="bg1"/>
                          </a:solidFill>
                          <a:effectLst/>
                          <a:latin typeface="Bahnschrift" panose="020B0502040204020203" pitchFamily="34" charset="0"/>
                        </a:rPr>
                        <a:t>hp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IN" sz="1800" b="0" i="0" u="none" strike="noStrike" dirty="0">
                          <a:solidFill>
                            <a:schemeClr val="bg1"/>
                          </a:solidFill>
                          <a:effectLst/>
                          <a:latin typeface="Bahnschrift" panose="020B0502040204020203" pitchFamily="34" charset="0"/>
                        </a:rPr>
                        <a:t>drat</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r>
              <a:tr h="292035">
                <a:tc>
                  <a:txBody>
                    <a:bodyPr/>
                    <a:lstStyle/>
                    <a:p>
                      <a:pPr algn="ctr" fontAlgn="b"/>
                      <a:r>
                        <a:rPr lang="en-IN" sz="1800" b="0" i="0" u="none" strike="noStrike" dirty="0">
                          <a:solidFill>
                            <a:schemeClr val="tx1"/>
                          </a:solidFill>
                          <a:effectLst/>
                          <a:latin typeface="Bahnschrift" panose="020B0502040204020203" pitchFamily="34" charset="0"/>
                        </a:rPr>
                        <a:t>MazdaRX4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66355">
                <a:tc>
                  <a:txBody>
                    <a:bodyPr/>
                    <a:lstStyle/>
                    <a:p>
                      <a:pPr algn="ctr" fontAlgn="b"/>
                      <a:r>
                        <a:rPr lang="en-IN" sz="1800" b="0" i="0" u="none" strike="noStrike" dirty="0">
                          <a:solidFill>
                            <a:schemeClr val="tx1"/>
                          </a:solidFill>
                          <a:effectLst/>
                          <a:latin typeface="Bahnschrift" panose="020B0502040204020203" pitchFamily="34" charset="0"/>
                        </a:rPr>
                        <a:t>MazdaRX4_WAG</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Datsun_710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22.8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3.85</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Alto</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WagonR</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150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Toyata_ 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Honda_12</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Ford_11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5" name="Rectangle 44"/>
          <p:cNvSpPr/>
          <p:nvPr/>
        </p:nvSpPr>
        <p:spPr>
          <a:xfrm>
            <a:off x="1168400" y="2418218"/>
            <a:ext cx="4419600" cy="2308324"/>
          </a:xfrm>
          <a:prstGeom prst="rect">
            <a:avLst/>
          </a:prstGeom>
        </p:spPr>
        <p:txBody>
          <a:bodyPr wrap="square">
            <a:spAutoFit/>
          </a:bodyPr>
          <a:lstStyle/>
          <a:p>
            <a:r>
              <a:rPr lang="en-US" dirty="0">
                <a:solidFill>
                  <a:schemeClr val="bg2">
                    <a:lumMod val="10000"/>
                  </a:schemeClr>
                </a:solidFill>
                <a:latin typeface="Abadi" panose="020B0604020104020204" pitchFamily="34" charset="0"/>
              </a:rPr>
              <a:t>Here is a sample dataset of cars containing the variables: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Cars,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Mileage per Gallon(mpg)</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Cylinder Type (</a:t>
            </a:r>
            <a:r>
              <a:rPr lang="en-US" dirty="0" err="1">
                <a:solidFill>
                  <a:schemeClr val="bg2">
                    <a:lumMod val="10000"/>
                  </a:schemeClr>
                </a:solidFill>
                <a:latin typeface="Abadi" panose="020B0604020104020204" pitchFamily="34" charset="0"/>
              </a:rPr>
              <a:t>cyl</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Displacement (</a:t>
            </a:r>
            <a:r>
              <a:rPr lang="en-US" dirty="0" err="1">
                <a:solidFill>
                  <a:schemeClr val="bg2">
                    <a:lumMod val="10000"/>
                  </a:schemeClr>
                </a:solidFill>
                <a:latin typeface="Abadi" panose="020B0604020104020204" pitchFamily="34" charset="0"/>
              </a:rPr>
              <a:t>disp</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Horse Power(hp)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Real Axle Ratio(drat)</a:t>
            </a:r>
            <a:endParaRPr lang="en-US" dirty="0">
              <a:solidFill>
                <a:schemeClr val="bg2">
                  <a:lumMod val="10000"/>
                </a:schemeClr>
              </a:solidFill>
              <a:latin typeface="Abadi" panose="020B0604020104020204" pitchFamily="34" charset="0"/>
            </a:endParaRPr>
          </a:p>
        </p:txBody>
      </p:sp>
      <p:sp>
        <p:nvSpPr>
          <p:cNvPr id="16" name="Rectangle 15"/>
          <p:cNvSpPr/>
          <p:nvPr/>
        </p:nvSpPr>
        <p:spPr>
          <a:xfrm>
            <a:off x="584200" y="5345931"/>
            <a:ext cx="10998200" cy="923330"/>
          </a:xfrm>
          <a:prstGeom prst="rect">
            <a:avLst/>
          </a:prstGeom>
        </p:spPr>
        <p:txBody>
          <a:bodyPr wrap="square">
            <a:spAutoFit/>
          </a:bodyPr>
          <a:lstStyle/>
          <a:p>
            <a:r>
              <a:rPr lang="en-US" dirty="0">
                <a:solidFill>
                  <a:schemeClr val="bg2">
                    <a:lumMod val="10000"/>
                  </a:schemeClr>
                </a:solidFill>
                <a:latin typeface="Abadi" panose="020B0604020104020204" pitchFamily="34" charset="0"/>
              </a:rPr>
              <a:t>To find out the center value of mpg among the population of cars, arrange records in Ascending order, i.e., </a:t>
            </a:r>
            <a:r>
              <a:rPr lang="en-US" b="1" dirty="0">
                <a:solidFill>
                  <a:schemeClr val="bg2">
                    <a:lumMod val="10000"/>
                  </a:schemeClr>
                </a:solidFill>
                <a:latin typeface="Abadi" panose="020B0604020104020204" pitchFamily="34" charset="0"/>
              </a:rPr>
              <a:t>21, 21, 21.3, 22.8, 23, 23, 23, 23</a:t>
            </a:r>
            <a:endParaRPr lang="en-US" b="1" dirty="0">
              <a:solidFill>
                <a:schemeClr val="bg2">
                  <a:lumMod val="10000"/>
                </a:schemeClr>
              </a:solidFill>
              <a:latin typeface="Abadi" panose="020B0604020104020204" pitchFamily="34" charset="0"/>
            </a:endParaRPr>
          </a:p>
          <a:p>
            <a:r>
              <a:rPr lang="en-US" dirty="0">
                <a:solidFill>
                  <a:schemeClr val="bg2">
                    <a:lumMod val="10000"/>
                  </a:schemeClr>
                </a:solidFill>
                <a:latin typeface="Abadi" panose="020B0604020104020204" pitchFamily="34" charset="0"/>
              </a:rPr>
              <a:t>In case of even entries, take average of the two middle values, i.e. (22.8+23  )/2 = 22.9</a:t>
            </a:r>
            <a:endParaRPr lang="en-US" dirty="0">
              <a:solidFill>
                <a:schemeClr val="bg2">
                  <a:lumMod val="10000"/>
                </a:schemeClr>
              </a:solidFill>
              <a:latin typeface="Abadi" panose="020B0604020104020204" pitchFamily="34" charset="0"/>
            </a:endParaRPr>
          </a:p>
        </p:txBody>
      </p:sp>
      <p:sp>
        <p:nvSpPr>
          <p:cNvPr id="9" name="TextBox 8"/>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Center</a:t>
            </a:r>
            <a:endParaRPr lang="en-US" sz="6000" b="1" dirty="0">
              <a:solidFill>
                <a:schemeClr val="bg1"/>
              </a:solidFill>
              <a:latin typeface="HP Simplified" panose="020B0604020204020204"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7" name="Rectangle: Rounded Corners 26"/>
          <p:cNvSpPr/>
          <p:nvPr/>
        </p:nvSpPr>
        <p:spPr bwMode="auto">
          <a:xfrm>
            <a:off x="609600" y="1820233"/>
            <a:ext cx="10998200" cy="3352800"/>
          </a:xfrm>
          <a:prstGeom prst="roundRect">
            <a:avLst/>
          </a:prstGeom>
          <a:solidFill>
            <a:schemeClr val="bg1">
              <a:lumMod val="9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graphicFrame>
        <p:nvGraphicFramePr>
          <p:cNvPr id="28" name="Table 27"/>
          <p:cNvGraphicFramePr>
            <a:graphicFrameLocks noGrp="1"/>
          </p:cNvGraphicFramePr>
          <p:nvPr/>
        </p:nvGraphicFramePr>
        <p:xfrm>
          <a:off x="6105387" y="2017233"/>
          <a:ext cx="5118666" cy="2956269"/>
        </p:xfrm>
        <a:graphic>
          <a:graphicData uri="http://schemas.openxmlformats.org/drawingml/2006/table">
            <a:tbl>
              <a:tblPr/>
              <a:tblGrid>
                <a:gridCol w="1338351"/>
                <a:gridCol w="785994"/>
                <a:gridCol w="676434"/>
                <a:gridCol w="772629"/>
                <a:gridCol w="772629"/>
                <a:gridCol w="772629"/>
              </a:tblGrid>
              <a:tr h="292035">
                <a:tc>
                  <a:txBody>
                    <a:bodyPr/>
                    <a:lstStyle/>
                    <a:p>
                      <a:pPr algn="ctr" fontAlgn="b"/>
                      <a:r>
                        <a:rPr lang="en-IN" sz="1800" b="0" i="0" u="none" strike="noStrike" dirty="0">
                          <a:solidFill>
                            <a:schemeClr val="bg1"/>
                          </a:solidFill>
                          <a:effectLst/>
                          <a:latin typeface="Bahnschrift" panose="020B0502040204020203" pitchFamily="34" charset="0"/>
                        </a:rPr>
                        <a:t>Cars</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IN" sz="1800" b="0" i="0" u="none" strike="noStrike" dirty="0">
                          <a:solidFill>
                            <a:schemeClr val="bg1"/>
                          </a:solidFill>
                          <a:effectLst/>
                          <a:latin typeface="Bahnschrift" panose="020B0502040204020203" pitchFamily="34" charset="0"/>
                        </a:rPr>
                        <a:t>mpg</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en-IN" sz="1800" b="0" i="0" u="none" strike="noStrike" dirty="0">
                          <a:solidFill>
                            <a:schemeClr val="bg1"/>
                          </a:solidFill>
                          <a:effectLst/>
                          <a:latin typeface="Bahnschrift" panose="020B0502040204020203" pitchFamily="34" charset="0"/>
                        </a:rPr>
                        <a:t>cyl</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800" b="0" i="0" u="none" strike="noStrike" dirty="0">
                          <a:solidFill>
                            <a:schemeClr val="bg1"/>
                          </a:solidFill>
                          <a:effectLst/>
                          <a:latin typeface="Bahnschrift" panose="020B0502040204020203" pitchFamily="34" charset="0"/>
                        </a:rPr>
                        <a:t>disp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en-IN" sz="1800" b="0" i="0" u="none" strike="noStrike" dirty="0">
                          <a:solidFill>
                            <a:schemeClr val="bg1"/>
                          </a:solidFill>
                          <a:effectLst/>
                          <a:latin typeface="Bahnschrift" panose="020B0502040204020203" pitchFamily="34" charset="0"/>
                        </a:rPr>
                        <a:t>hp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IN" sz="1800" b="0" i="0" u="none" strike="noStrike" dirty="0">
                          <a:solidFill>
                            <a:schemeClr val="bg1"/>
                          </a:solidFill>
                          <a:effectLst/>
                          <a:latin typeface="Bahnschrift" panose="020B0502040204020203" pitchFamily="34" charset="0"/>
                        </a:rPr>
                        <a:t>drat</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r>
              <a:tr h="292035">
                <a:tc>
                  <a:txBody>
                    <a:bodyPr/>
                    <a:lstStyle/>
                    <a:p>
                      <a:pPr algn="ctr" fontAlgn="b"/>
                      <a:r>
                        <a:rPr lang="en-IN" sz="1800" b="0" i="0" u="none" strike="noStrike" dirty="0">
                          <a:solidFill>
                            <a:schemeClr val="tx1"/>
                          </a:solidFill>
                          <a:effectLst/>
                          <a:latin typeface="Bahnschrift" panose="020B0502040204020203" pitchFamily="34" charset="0"/>
                        </a:rPr>
                        <a:t>MazdaRX4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66355">
                <a:tc>
                  <a:txBody>
                    <a:bodyPr/>
                    <a:lstStyle/>
                    <a:p>
                      <a:pPr algn="ctr" fontAlgn="b"/>
                      <a:r>
                        <a:rPr lang="en-IN" sz="1800" b="0" i="0" u="none" strike="noStrike" dirty="0">
                          <a:solidFill>
                            <a:schemeClr val="tx1"/>
                          </a:solidFill>
                          <a:effectLst/>
                          <a:latin typeface="Bahnschrift" panose="020B0502040204020203" pitchFamily="34" charset="0"/>
                        </a:rPr>
                        <a:t>MazdaRX4_WAG</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Datsun_710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22.8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3.85</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Alto</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WagonR</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150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Toyata_ 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Honda_12</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Ford_11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5" name="Rectangle 44"/>
          <p:cNvSpPr/>
          <p:nvPr/>
        </p:nvSpPr>
        <p:spPr>
          <a:xfrm>
            <a:off x="1168400" y="2418218"/>
            <a:ext cx="4419600" cy="2308324"/>
          </a:xfrm>
          <a:prstGeom prst="rect">
            <a:avLst/>
          </a:prstGeom>
        </p:spPr>
        <p:txBody>
          <a:bodyPr wrap="square">
            <a:spAutoFit/>
          </a:bodyPr>
          <a:lstStyle/>
          <a:p>
            <a:r>
              <a:rPr lang="en-US" dirty="0">
                <a:solidFill>
                  <a:schemeClr val="bg2">
                    <a:lumMod val="10000"/>
                  </a:schemeClr>
                </a:solidFill>
                <a:latin typeface="Abadi" panose="020B0604020104020204" pitchFamily="34" charset="0"/>
              </a:rPr>
              <a:t>Here is a sample dataset of cars containing the variables: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Cars,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Mileage per Gallon(mpg)</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Cylinder Type (</a:t>
            </a:r>
            <a:r>
              <a:rPr lang="en-US" dirty="0" err="1">
                <a:solidFill>
                  <a:schemeClr val="bg2">
                    <a:lumMod val="10000"/>
                  </a:schemeClr>
                </a:solidFill>
                <a:latin typeface="Abadi" panose="020B0604020104020204" pitchFamily="34" charset="0"/>
              </a:rPr>
              <a:t>cyl</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Displacement (</a:t>
            </a:r>
            <a:r>
              <a:rPr lang="en-US" dirty="0" err="1">
                <a:solidFill>
                  <a:schemeClr val="bg2">
                    <a:lumMod val="10000"/>
                  </a:schemeClr>
                </a:solidFill>
                <a:latin typeface="Abadi" panose="020B0604020104020204" pitchFamily="34" charset="0"/>
              </a:rPr>
              <a:t>disp</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Horse Power(hp)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Real Axle Ratio(drat)</a:t>
            </a:r>
            <a:endParaRPr lang="en-US" dirty="0">
              <a:solidFill>
                <a:schemeClr val="bg2">
                  <a:lumMod val="10000"/>
                </a:schemeClr>
              </a:solidFill>
              <a:latin typeface="Abadi" panose="020B0604020104020204" pitchFamily="34" charset="0"/>
            </a:endParaRPr>
          </a:p>
        </p:txBody>
      </p:sp>
      <p:sp>
        <p:nvSpPr>
          <p:cNvPr id="10" name="Rectangle 9"/>
          <p:cNvSpPr/>
          <p:nvPr/>
        </p:nvSpPr>
        <p:spPr>
          <a:xfrm>
            <a:off x="584200" y="5598857"/>
            <a:ext cx="10998200" cy="400110"/>
          </a:xfrm>
          <a:prstGeom prst="rect">
            <a:avLst/>
          </a:prstGeom>
        </p:spPr>
        <p:txBody>
          <a:bodyPr wrap="square">
            <a:spAutoFit/>
          </a:bodyPr>
          <a:lstStyle/>
          <a:p>
            <a:pPr algn="ctr"/>
            <a:r>
              <a:rPr lang="en-US" sz="2000" dirty="0">
                <a:solidFill>
                  <a:schemeClr val="bg2">
                    <a:lumMod val="10000"/>
                  </a:schemeClr>
                </a:solidFill>
                <a:latin typeface="Abadi" panose="020B0604020104020204" pitchFamily="34" charset="0"/>
              </a:rPr>
              <a:t> The value most recurrent in the sample set is known as Mode.</a:t>
            </a:r>
            <a:endParaRPr lang="en-US" sz="2000" dirty="0">
              <a:solidFill>
                <a:schemeClr val="bg2">
                  <a:lumMod val="10000"/>
                </a:schemeClr>
              </a:solidFill>
              <a:latin typeface="Abadi" panose="020B0604020104020204" pitchFamily="34" charset="0"/>
            </a:endParaRPr>
          </a:p>
        </p:txBody>
      </p:sp>
      <p:sp>
        <p:nvSpPr>
          <p:cNvPr id="14" name="Rectangle 13"/>
          <p:cNvSpPr/>
          <p:nvPr/>
        </p:nvSpPr>
        <p:spPr>
          <a:xfrm>
            <a:off x="584200" y="5198016"/>
            <a:ext cx="10998200" cy="400110"/>
          </a:xfrm>
          <a:prstGeom prst="rect">
            <a:avLst/>
          </a:prstGeom>
        </p:spPr>
        <p:txBody>
          <a:bodyPr wrap="square">
            <a:spAutoFit/>
          </a:bodyPr>
          <a:lstStyle/>
          <a:p>
            <a:pPr algn="ctr"/>
            <a:r>
              <a:rPr lang="en-IN" sz="2000" b="1" dirty="0">
                <a:solidFill>
                  <a:schemeClr val="bg2">
                    <a:lumMod val="10000"/>
                  </a:schemeClr>
                </a:solidFill>
                <a:latin typeface="Abadi" panose="020B0604020104020204" pitchFamily="34" charset="0"/>
              </a:rPr>
              <a:t>Mode </a:t>
            </a:r>
            <a:endParaRPr lang="en-IN" sz="2000" b="1" dirty="0">
              <a:solidFill>
                <a:schemeClr val="bg2">
                  <a:lumMod val="10000"/>
                </a:schemeClr>
              </a:solidFill>
              <a:latin typeface="Abadi" panose="020B0604020104020204" pitchFamily="34" charset="0"/>
            </a:endParaRPr>
          </a:p>
        </p:txBody>
      </p:sp>
      <p:sp>
        <p:nvSpPr>
          <p:cNvPr id="13" name="TextBox 1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Center</a:t>
            </a:r>
            <a:endParaRPr lang="en-US" sz="6000" b="1" dirty="0">
              <a:solidFill>
                <a:schemeClr val="bg1"/>
              </a:solidFill>
              <a:latin typeface="HP Simplified" panose="020B0604020204020204"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7" name="Rectangle: Rounded Corners 26"/>
          <p:cNvSpPr/>
          <p:nvPr/>
        </p:nvSpPr>
        <p:spPr bwMode="auto">
          <a:xfrm>
            <a:off x="609600" y="1820233"/>
            <a:ext cx="10998200" cy="3352800"/>
          </a:xfrm>
          <a:prstGeom prst="roundRect">
            <a:avLst/>
          </a:prstGeom>
          <a:solidFill>
            <a:schemeClr val="bg1">
              <a:lumMod val="9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graphicFrame>
        <p:nvGraphicFramePr>
          <p:cNvPr id="28" name="Table 27"/>
          <p:cNvGraphicFramePr>
            <a:graphicFrameLocks noGrp="1"/>
          </p:cNvGraphicFramePr>
          <p:nvPr/>
        </p:nvGraphicFramePr>
        <p:xfrm>
          <a:off x="6105387" y="2017233"/>
          <a:ext cx="5118666" cy="2956269"/>
        </p:xfrm>
        <a:graphic>
          <a:graphicData uri="http://schemas.openxmlformats.org/drawingml/2006/table">
            <a:tbl>
              <a:tblPr/>
              <a:tblGrid>
                <a:gridCol w="1338351"/>
                <a:gridCol w="785994"/>
                <a:gridCol w="676434"/>
                <a:gridCol w="772629"/>
                <a:gridCol w="772629"/>
                <a:gridCol w="772629"/>
              </a:tblGrid>
              <a:tr h="292035">
                <a:tc>
                  <a:txBody>
                    <a:bodyPr/>
                    <a:lstStyle/>
                    <a:p>
                      <a:pPr algn="ctr" fontAlgn="b"/>
                      <a:r>
                        <a:rPr lang="en-IN" sz="1800" b="0" i="0" u="none" strike="noStrike" dirty="0">
                          <a:solidFill>
                            <a:schemeClr val="bg1"/>
                          </a:solidFill>
                          <a:effectLst/>
                          <a:latin typeface="Bahnschrift" panose="020B0502040204020203" pitchFamily="34" charset="0"/>
                        </a:rPr>
                        <a:t>Cars</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IN" sz="1800" b="0" i="0" u="none" strike="noStrike" dirty="0">
                          <a:solidFill>
                            <a:schemeClr val="bg1"/>
                          </a:solidFill>
                          <a:effectLst/>
                          <a:latin typeface="Bahnschrift" panose="020B0502040204020203" pitchFamily="34" charset="0"/>
                        </a:rPr>
                        <a:t>mpg</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b"/>
                      <a:r>
                        <a:rPr lang="en-IN" sz="1800" b="0" i="0" u="none" strike="noStrike" dirty="0">
                          <a:solidFill>
                            <a:schemeClr val="bg1"/>
                          </a:solidFill>
                          <a:effectLst/>
                          <a:latin typeface="Bahnschrift" panose="020B0502040204020203" pitchFamily="34" charset="0"/>
                        </a:rPr>
                        <a:t>cyl</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b"/>
                      <a:r>
                        <a:rPr lang="en-IN" sz="1800" b="0" i="0" u="none" strike="noStrike" dirty="0">
                          <a:solidFill>
                            <a:schemeClr val="bg1"/>
                          </a:solidFill>
                          <a:effectLst/>
                          <a:latin typeface="Bahnschrift" panose="020B0502040204020203" pitchFamily="34" charset="0"/>
                        </a:rPr>
                        <a:t>disp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ctr" fontAlgn="b"/>
                      <a:r>
                        <a:rPr lang="en-IN" sz="1800" b="0" i="0" u="none" strike="noStrike" dirty="0">
                          <a:solidFill>
                            <a:schemeClr val="bg1"/>
                          </a:solidFill>
                          <a:effectLst/>
                          <a:latin typeface="Bahnschrift" panose="020B0502040204020203" pitchFamily="34" charset="0"/>
                        </a:rPr>
                        <a:t>hp</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a:txBody>
                    <a:bodyPr/>
                    <a:lstStyle/>
                    <a:p>
                      <a:pPr algn="ctr" fontAlgn="b"/>
                      <a:r>
                        <a:rPr lang="en-IN" sz="1800" b="0" i="0" u="none" strike="noStrike" dirty="0">
                          <a:solidFill>
                            <a:schemeClr val="bg1"/>
                          </a:solidFill>
                          <a:effectLst/>
                          <a:latin typeface="Bahnschrift" panose="020B0502040204020203" pitchFamily="34" charset="0"/>
                        </a:rPr>
                        <a:t>drat</a:t>
                      </a:r>
                      <a:endParaRPr lang="en-IN" sz="1800" b="0" i="0" u="none" strike="noStrike" dirty="0">
                        <a:solidFill>
                          <a:schemeClr val="bg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r>
              <a:tr h="292035">
                <a:tc>
                  <a:txBody>
                    <a:bodyPr/>
                    <a:lstStyle/>
                    <a:p>
                      <a:pPr algn="ctr" fontAlgn="b"/>
                      <a:r>
                        <a:rPr lang="en-IN" sz="1800" b="0" i="0" u="none" strike="noStrike" dirty="0">
                          <a:solidFill>
                            <a:schemeClr val="tx1"/>
                          </a:solidFill>
                          <a:effectLst/>
                          <a:latin typeface="Bahnschrift" panose="020B0502040204020203" pitchFamily="34" charset="0"/>
                        </a:rPr>
                        <a:t>MazdaRX4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66355">
                <a:tc>
                  <a:txBody>
                    <a:bodyPr/>
                    <a:lstStyle/>
                    <a:p>
                      <a:pPr algn="ctr" fontAlgn="b"/>
                      <a:r>
                        <a:rPr lang="en-IN" sz="1800" b="0" i="0" u="none" strike="noStrike" dirty="0">
                          <a:solidFill>
                            <a:schemeClr val="tx1"/>
                          </a:solidFill>
                          <a:effectLst/>
                          <a:latin typeface="Bahnschrift" panose="020B0502040204020203" pitchFamily="34" charset="0"/>
                        </a:rPr>
                        <a:t>MazdaRX4_WAG</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Datsun_710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22.8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3.85</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Alto</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21.3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WagonR</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150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90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Toyata_ 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108</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Honda_12</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4</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974">
                <a:tc>
                  <a:txBody>
                    <a:bodyPr/>
                    <a:lstStyle/>
                    <a:p>
                      <a:pPr algn="ctr" fontAlgn="b"/>
                      <a:r>
                        <a:rPr lang="en-IN" sz="1800" b="0" i="0" u="none" strike="noStrike" dirty="0">
                          <a:solidFill>
                            <a:schemeClr val="tx1"/>
                          </a:solidFill>
                          <a:effectLst/>
                          <a:latin typeface="Bahnschrift" panose="020B0502040204020203" pitchFamily="34" charset="0"/>
                        </a:rPr>
                        <a:t>Ford_11</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23</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6</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160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110</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800" b="0" i="0" u="none" strike="noStrike" dirty="0">
                          <a:solidFill>
                            <a:schemeClr val="tx1"/>
                          </a:solidFill>
                          <a:effectLst/>
                          <a:latin typeface="Bahnschrift" panose="020B0502040204020203" pitchFamily="34" charset="0"/>
                        </a:rPr>
                        <a:t>3.9</a:t>
                      </a:r>
                      <a:endParaRPr lang="en-IN" sz="1800" b="0" i="0" u="none" strike="noStrike" dirty="0">
                        <a:solidFill>
                          <a:schemeClr val="tx1"/>
                        </a:solidFill>
                        <a:effectLst/>
                        <a:latin typeface="Bahnschrift" panose="020B0502040204020203" pitchFamily="34" charset="0"/>
                      </a:endParaRPr>
                    </a:p>
                  </a:txBody>
                  <a:tcPr marL="3054" marR="3054" marT="3054" marB="14661"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5" name="Rectangle 44"/>
          <p:cNvSpPr/>
          <p:nvPr/>
        </p:nvSpPr>
        <p:spPr>
          <a:xfrm>
            <a:off x="1168400" y="2418218"/>
            <a:ext cx="4419600" cy="2308324"/>
          </a:xfrm>
          <a:prstGeom prst="rect">
            <a:avLst/>
          </a:prstGeom>
        </p:spPr>
        <p:txBody>
          <a:bodyPr wrap="square">
            <a:spAutoFit/>
          </a:bodyPr>
          <a:lstStyle/>
          <a:p>
            <a:r>
              <a:rPr lang="en-US" dirty="0">
                <a:solidFill>
                  <a:schemeClr val="bg2">
                    <a:lumMod val="10000"/>
                  </a:schemeClr>
                </a:solidFill>
                <a:latin typeface="Abadi" panose="020B0604020104020204" pitchFamily="34" charset="0"/>
              </a:rPr>
              <a:t>Here is a sample dataset of cars containing the variables: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Cars,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Mileage per Gallon(mpg)</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Cylinder Type (</a:t>
            </a:r>
            <a:r>
              <a:rPr lang="en-US" dirty="0" err="1">
                <a:solidFill>
                  <a:schemeClr val="bg2">
                    <a:lumMod val="10000"/>
                  </a:schemeClr>
                </a:solidFill>
                <a:latin typeface="Abadi" panose="020B0604020104020204" pitchFamily="34" charset="0"/>
              </a:rPr>
              <a:t>cyl</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Displacement (</a:t>
            </a:r>
            <a:r>
              <a:rPr lang="en-US" dirty="0" err="1">
                <a:solidFill>
                  <a:schemeClr val="bg2">
                    <a:lumMod val="10000"/>
                  </a:schemeClr>
                </a:solidFill>
                <a:latin typeface="Abadi" panose="020B0604020104020204" pitchFamily="34" charset="0"/>
              </a:rPr>
              <a:t>disp</a:t>
            </a:r>
            <a:r>
              <a:rPr lang="en-US" dirty="0">
                <a:solidFill>
                  <a:schemeClr val="bg2">
                    <a:lumMod val="10000"/>
                  </a:schemeClr>
                </a:solidFill>
                <a:latin typeface="Abadi" panose="020B0604020104020204" pitchFamily="34" charset="0"/>
              </a:rPr>
              <a: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Horse Power(hp) </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Real Axle Ratio(drat)</a:t>
            </a:r>
            <a:endParaRPr lang="en-US" dirty="0">
              <a:solidFill>
                <a:schemeClr val="bg2">
                  <a:lumMod val="10000"/>
                </a:schemeClr>
              </a:solidFill>
              <a:latin typeface="Abadi" panose="020B0604020104020204" pitchFamily="34" charset="0"/>
            </a:endParaRPr>
          </a:p>
        </p:txBody>
      </p:sp>
      <p:sp>
        <p:nvSpPr>
          <p:cNvPr id="15" name="Rectangle 14"/>
          <p:cNvSpPr/>
          <p:nvPr/>
        </p:nvSpPr>
        <p:spPr>
          <a:xfrm>
            <a:off x="609600" y="5370033"/>
            <a:ext cx="10998200"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To find the most common type of cylinder among the population of cars, check the value which is repeated most number of times, i.e., cylinder type 6</a:t>
            </a:r>
            <a:endParaRPr lang="en-US" dirty="0">
              <a:solidFill>
                <a:schemeClr val="bg2">
                  <a:lumMod val="10000"/>
                </a:schemeClr>
              </a:solidFill>
              <a:latin typeface="Abadi" panose="020B0604020104020204" pitchFamily="34" charset="0"/>
            </a:endParaRPr>
          </a:p>
        </p:txBody>
      </p:sp>
      <p:sp>
        <p:nvSpPr>
          <p:cNvPr id="9" name="TextBox 8"/>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Center</a:t>
            </a:r>
            <a:endParaRPr lang="en-US" sz="6000" b="1" dirty="0">
              <a:solidFill>
                <a:schemeClr val="bg1"/>
              </a:solidFill>
              <a:latin typeface="HP Simplified" panose="020B0604020204020204" pitchFamily="34"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3408069"/>
            <a:ext cx="12192000" cy="1976731"/>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artisticGlowEdges trans="1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 name="Rectangle 4"/>
          <p:cNvSpPr/>
          <p:nvPr/>
        </p:nvSpPr>
        <p:spPr>
          <a:xfrm>
            <a:off x="1945847" y="4089400"/>
            <a:ext cx="8300350" cy="1323439"/>
          </a:xfrm>
          <a:prstGeom prst="rect">
            <a:avLst/>
          </a:prstGeom>
        </p:spPr>
        <p:txBody>
          <a:bodyPr wrap="none">
            <a:spAutoFit/>
          </a:bodyPr>
          <a:lstStyle/>
          <a:p>
            <a:pPr algn="ctr"/>
            <a:r>
              <a:rPr lang="en-US" sz="8000" b="1" dirty="0">
                <a:solidFill>
                  <a:schemeClr val="bg1"/>
                </a:solidFill>
                <a:latin typeface="HP Simplified" panose="020B0604020204020204" pitchFamily="34" charset="0"/>
              </a:rPr>
              <a:t>Measures of Speed</a:t>
            </a:r>
            <a:endPar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sp>
        <p:nvSpPr>
          <p:cNvPr id="6" name="Oval 5"/>
          <p:cNvSpPr/>
          <p:nvPr/>
        </p:nvSpPr>
        <p:spPr bwMode="auto">
          <a:xfrm>
            <a:off x="4367463" y="526966"/>
            <a:ext cx="3438358" cy="3384634"/>
          </a:xfrm>
          <a:prstGeom prst="ellipse">
            <a:avLst/>
          </a:prstGeom>
          <a:noFill/>
          <a:ln w="28575" cap="flat" cmpd="sng" algn="ctr">
            <a:solidFill>
              <a:srgbClr val="004C76"/>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23800" dirty="0">
                <a:solidFill>
                  <a:srgbClr val="004C76"/>
                </a:solidFill>
                <a:latin typeface="Showcard Gothic" panose="04020904020102020604" pitchFamily="82" charset="0"/>
                <a:cs typeface="Shonar Bangla" panose="020B0502040204020203" pitchFamily="18" charset="0"/>
              </a:rPr>
              <a:t>6</a:t>
            </a:r>
            <a:endParaRPr lang="en-IN" sz="23800" dirty="0">
              <a:solidFill>
                <a:srgbClr val="004C76"/>
              </a:solidFill>
              <a:latin typeface="Showcard Gothic" panose="04020904020102020604" pitchFamily="82" charset="0"/>
              <a:cs typeface="Shonar Bangla" panose="020B05020402040202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0" name="Rectangle 9"/>
          <p:cNvSpPr/>
          <p:nvPr/>
        </p:nvSpPr>
        <p:spPr>
          <a:xfrm>
            <a:off x="1050573" y="1865203"/>
            <a:ext cx="10314720" cy="1015663"/>
          </a:xfrm>
          <a:prstGeom prst="rect">
            <a:avLst/>
          </a:prstGeom>
        </p:spPr>
        <p:txBody>
          <a:bodyPr wrap="square">
            <a:spAutoFit/>
          </a:bodyPr>
          <a:lstStyle/>
          <a:p>
            <a:pPr algn="ctr"/>
            <a:r>
              <a:rPr lang="en-US" sz="2000" dirty="0">
                <a:solidFill>
                  <a:schemeClr val="bg2">
                    <a:lumMod val="10000"/>
                  </a:schemeClr>
                </a:solidFill>
                <a:latin typeface="Abadi" panose="020B0604020104020204" pitchFamily="34" charset="0"/>
              </a:rPr>
              <a:t>A measure of spread, sometimes also called a measure of dispersion, is used to describe the variability in a </a:t>
            </a:r>
            <a:endParaRPr lang="en-US" sz="2000" dirty="0">
              <a:solidFill>
                <a:schemeClr val="bg2">
                  <a:lumMod val="10000"/>
                </a:schemeClr>
              </a:solidFill>
              <a:latin typeface="Abadi" panose="020B0604020104020204" pitchFamily="34" charset="0"/>
            </a:endParaRPr>
          </a:p>
          <a:p>
            <a:pPr algn="ctr"/>
            <a:r>
              <a:rPr lang="en-US" sz="2000" dirty="0">
                <a:solidFill>
                  <a:schemeClr val="bg2">
                    <a:lumMod val="10000"/>
                  </a:schemeClr>
                </a:solidFill>
                <a:latin typeface="Abadi" panose="020B0604020104020204" pitchFamily="34" charset="0"/>
              </a:rPr>
              <a:t>sample or population.</a:t>
            </a:r>
            <a:endParaRPr lang="en-US" sz="2000" dirty="0">
              <a:solidFill>
                <a:schemeClr val="bg2">
                  <a:lumMod val="10000"/>
                </a:schemeClr>
              </a:solidFill>
              <a:latin typeface="Abadi" panose="020B0604020104020204" pitchFamily="34" charset="0"/>
            </a:endParaRPr>
          </a:p>
        </p:txBody>
      </p:sp>
      <p:sp>
        <p:nvSpPr>
          <p:cNvPr id="14" name="Rectangle 13"/>
          <p:cNvSpPr/>
          <p:nvPr/>
        </p:nvSpPr>
        <p:spPr bwMode="auto">
          <a:xfrm>
            <a:off x="1591207" y="2975875"/>
            <a:ext cx="1549400" cy="355600"/>
          </a:xfrm>
          <a:prstGeom prst="rect">
            <a:avLst/>
          </a:prstGeom>
          <a:solidFill>
            <a:srgbClr val="00B097"/>
          </a:solidFill>
          <a:ln w="28575" cap="flat" cmpd="sng" algn="ctr">
            <a:noFill/>
            <a:prstDash val="solid"/>
            <a:round/>
            <a:headEnd type="none" w="sm" len="sm"/>
            <a:tailEnd type="none" w="sm" len="sm"/>
          </a:ln>
          <a:effectLst>
            <a:outerShdw blurRad="63500" sx="102000" sy="102000" algn="ctr"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16" name="Rectangle 15"/>
          <p:cNvSpPr/>
          <p:nvPr/>
        </p:nvSpPr>
        <p:spPr bwMode="auto">
          <a:xfrm>
            <a:off x="8726373" y="2975875"/>
            <a:ext cx="1909468"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17" name="TextBox 16"/>
          <p:cNvSpPr txBox="1"/>
          <p:nvPr/>
        </p:nvSpPr>
        <p:spPr>
          <a:xfrm>
            <a:off x="1798471" y="2956305"/>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Range</a:t>
            </a:r>
            <a:endParaRPr lang="en-IN" sz="1600" dirty="0">
              <a:solidFill>
                <a:schemeClr val="bg1"/>
              </a:solidFill>
              <a:latin typeface="Abadi" panose="020B0604020104020204" pitchFamily="34" charset="0"/>
            </a:endParaRPr>
          </a:p>
        </p:txBody>
      </p:sp>
      <p:sp>
        <p:nvSpPr>
          <p:cNvPr id="18" name="TextBox 17"/>
          <p:cNvSpPr txBox="1"/>
          <p:nvPr/>
        </p:nvSpPr>
        <p:spPr>
          <a:xfrm>
            <a:off x="8660814" y="2953600"/>
            <a:ext cx="2056088"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Standard Deviation</a:t>
            </a:r>
            <a:endParaRPr lang="en-IN" sz="1600" dirty="0">
              <a:solidFill>
                <a:schemeClr val="bg1"/>
              </a:solidFill>
              <a:latin typeface="Abadi" panose="020B0604020104020204" pitchFamily="34" charset="0"/>
            </a:endParaRPr>
          </a:p>
        </p:txBody>
      </p:sp>
      <p:sp>
        <p:nvSpPr>
          <p:cNvPr id="19" name="Rectangle 18"/>
          <p:cNvSpPr/>
          <p:nvPr/>
        </p:nvSpPr>
        <p:spPr bwMode="auto">
          <a:xfrm>
            <a:off x="3683929" y="2975875"/>
            <a:ext cx="2088356"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20" name="TextBox 19"/>
          <p:cNvSpPr txBox="1"/>
          <p:nvPr/>
        </p:nvSpPr>
        <p:spPr>
          <a:xfrm>
            <a:off x="3749473" y="2956305"/>
            <a:ext cx="1975860"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Inter Quartile Range</a:t>
            </a:r>
            <a:endParaRPr lang="en-IN" sz="1600" dirty="0">
              <a:solidFill>
                <a:schemeClr val="bg1"/>
              </a:solidFill>
              <a:latin typeface="Abadi" panose="020B0604020104020204" pitchFamily="34" charset="0"/>
            </a:endParaRPr>
          </a:p>
        </p:txBody>
      </p:sp>
      <p:sp>
        <p:nvSpPr>
          <p:cNvPr id="22" name="Rectangle 21"/>
          <p:cNvSpPr/>
          <p:nvPr/>
        </p:nvSpPr>
        <p:spPr bwMode="auto">
          <a:xfrm>
            <a:off x="6508669" y="2973170"/>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23" name="TextBox 22"/>
          <p:cNvSpPr txBox="1"/>
          <p:nvPr/>
        </p:nvSpPr>
        <p:spPr>
          <a:xfrm>
            <a:off x="6773308" y="2953600"/>
            <a:ext cx="1034825"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Variance</a:t>
            </a:r>
            <a:endParaRPr lang="en-IN" sz="1600" dirty="0">
              <a:solidFill>
                <a:schemeClr val="bg1"/>
              </a:solidFill>
              <a:latin typeface="Abadi" panose="020B0604020104020204" pitchFamily="34" charset="0"/>
            </a:endParaRPr>
          </a:p>
        </p:txBody>
      </p:sp>
      <mc:AlternateContent xmlns:mc="http://schemas.openxmlformats.org/markup-compatibility/2006">
        <mc:Choice xmlns:a14="http://schemas.microsoft.com/office/drawing/2010/main" Requires="a14">
          <p:sp>
            <p:nvSpPr>
              <p:cNvPr id="24" name="Rectangle: Rounded Corners 23"/>
              <p:cNvSpPr/>
              <p:nvPr/>
            </p:nvSpPr>
            <p:spPr bwMode="auto">
              <a:xfrm>
                <a:off x="1555054" y="3880067"/>
                <a:ext cx="9081891" cy="1763084"/>
              </a:xfrm>
              <a:prstGeom prst="roundRect">
                <a:avLst/>
              </a:prstGeom>
              <a:noFill/>
              <a:ln w="57150" cap="flat" cmpd="sng" algn="ctr">
                <a:solidFill>
                  <a:srgbClr val="00B097"/>
                </a:solidFill>
                <a:prstDash val="dash"/>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r>
                  <a:rPr lang="en-US" sz="2000" dirty="0">
                    <a:solidFill>
                      <a:schemeClr val="bg2">
                        <a:lumMod val="10000"/>
                      </a:schemeClr>
                    </a:solidFill>
                    <a:latin typeface="Abadi" panose="020B0604020104020204" pitchFamily="34" charset="0"/>
                  </a:rPr>
                  <a:t> Range is the given measure of how spread apart the values in a dataset are.</a:t>
                </a:r>
                <a:endParaRPr lang="en-US" sz="2000" dirty="0">
                  <a:solidFill>
                    <a:schemeClr val="bg2">
                      <a:lumMod val="10000"/>
                    </a:schemeClr>
                  </a:solidFill>
                  <a:latin typeface="Abadi" panose="020B0604020104020204" pitchFamily="34" charset="0"/>
                </a:endParaRPr>
              </a:p>
              <a:p>
                <a:pPr algn="ctr" defTabSz="76200">
                  <a:spcBef>
                    <a:spcPct val="20000"/>
                  </a:spcBef>
                  <a:buClr>
                    <a:srgbClr val="FF0000"/>
                  </a:buClr>
                </a:pPr>
                <a:endParaRPr lang="en-US" sz="2000" dirty="0">
                  <a:solidFill>
                    <a:schemeClr val="bg2">
                      <a:lumMod val="10000"/>
                    </a:schemeClr>
                  </a:solidFill>
                  <a:latin typeface="Abadi" panose="020B0604020104020204" pitchFamily="34" charset="0"/>
                </a:endParaRPr>
              </a:p>
              <a:p>
                <a:pPr algn="ctr" defTabSz="76200">
                  <a:spcBef>
                    <a:spcPct val="20000"/>
                  </a:spcBef>
                  <a:buClr>
                    <a:srgbClr val="FF0000"/>
                  </a:buClr>
                </a:pPr>
                <a:r>
                  <a:rPr lang="en-IN" sz="2000" dirty="0">
                    <a:solidFill>
                      <a:schemeClr val="bg2">
                        <a:lumMod val="10000"/>
                      </a:schemeClr>
                    </a:solidFill>
                    <a:latin typeface="Abadi" panose="020B0604020104020204" pitchFamily="34" charset="0"/>
                  </a:rPr>
                  <a:t>Range = Max(</a:t>
                </a:r>
                <a14:m>
                  <m:oMath xmlns:m="http://schemas.openxmlformats.org/officeDocument/2006/math">
                    <m:sSub>
                      <m:sSubPr>
                        <m:ctrlPr>
                          <a:rPr lang="en-IN" sz="2000" i="1">
                            <a:solidFill>
                              <a:schemeClr val="bg2">
                                <a:lumMod val="10000"/>
                              </a:schemeClr>
                            </a:solidFill>
                            <a:latin typeface="Cambria Math" panose="02040503050406030204" pitchFamily="18" charset="0"/>
                          </a:rPr>
                        </m:ctrlPr>
                      </m:sSubPr>
                      <m:e>
                        <m:r>
                          <m:rPr>
                            <m:sty m:val="p"/>
                          </m:rPr>
                          <a:rPr lang="en-IN" sz="2000" i="0" smtClean="0">
                            <a:solidFill>
                              <a:schemeClr val="bg2">
                                <a:lumMod val="10000"/>
                              </a:schemeClr>
                            </a:solidFill>
                            <a:latin typeface="Cambria Math" panose="02040503050406030204" pitchFamily="18" charset="0"/>
                          </a:rPr>
                          <m:t>x</m:t>
                        </m:r>
                      </m:e>
                      <m:sub>
                        <m:r>
                          <m:rPr>
                            <m:sty m:val="p"/>
                          </m:rPr>
                          <a:rPr lang="en-IN" sz="2000" i="0" smtClean="0">
                            <a:solidFill>
                              <a:schemeClr val="bg2">
                                <a:lumMod val="10000"/>
                              </a:schemeClr>
                            </a:solidFill>
                            <a:latin typeface="Cambria Math" panose="02040503050406030204" pitchFamily="18" charset="0"/>
                          </a:rPr>
                          <m:t>i</m:t>
                        </m:r>
                      </m:sub>
                    </m:sSub>
                  </m:oMath>
                </a14:m>
                <a:r>
                  <a:rPr lang="en-IN" sz="2000" dirty="0">
                    <a:solidFill>
                      <a:schemeClr val="bg2">
                        <a:lumMod val="10000"/>
                      </a:schemeClr>
                    </a:solidFill>
                    <a:latin typeface="Abadi" panose="020B0604020104020204" pitchFamily="34" charset="0"/>
                  </a:rPr>
                  <a:t>) - Min(</a:t>
                </a:r>
                <a14:m>
                  <m:oMath xmlns:m="http://schemas.openxmlformats.org/officeDocument/2006/math">
                    <m:sSub>
                      <m:sSubPr>
                        <m:ctrlPr>
                          <a:rPr lang="en-IN" sz="2000" i="1">
                            <a:solidFill>
                              <a:schemeClr val="bg2">
                                <a:lumMod val="10000"/>
                              </a:schemeClr>
                            </a:solidFill>
                            <a:latin typeface="Cambria Math" panose="02040503050406030204" pitchFamily="18" charset="0"/>
                          </a:rPr>
                        </m:ctrlPr>
                      </m:sSubPr>
                      <m:e>
                        <m:r>
                          <m:rPr>
                            <m:sty m:val="p"/>
                          </m:rPr>
                          <a:rPr lang="en-IN" sz="2000" i="0" smtClean="0">
                            <a:solidFill>
                              <a:schemeClr val="bg2">
                                <a:lumMod val="10000"/>
                              </a:schemeClr>
                            </a:solidFill>
                            <a:latin typeface="Cambria Math" panose="02040503050406030204" pitchFamily="18" charset="0"/>
                          </a:rPr>
                          <m:t>x</m:t>
                        </m:r>
                      </m:e>
                      <m:sub>
                        <m:r>
                          <m:rPr>
                            <m:sty m:val="p"/>
                          </m:rPr>
                          <a:rPr lang="en-IN" sz="2000" i="0" smtClean="0">
                            <a:solidFill>
                              <a:schemeClr val="bg2">
                                <a:lumMod val="10000"/>
                              </a:schemeClr>
                            </a:solidFill>
                            <a:latin typeface="Cambria Math" panose="02040503050406030204" pitchFamily="18" charset="0"/>
                          </a:rPr>
                          <m:t>i</m:t>
                        </m:r>
                      </m:sub>
                    </m:sSub>
                  </m:oMath>
                </a14:m>
                <a:r>
                  <a:rPr lang="en-IN" sz="2000" dirty="0">
                    <a:solidFill>
                      <a:schemeClr val="bg2">
                        <a:lumMod val="10000"/>
                      </a:schemeClr>
                    </a:solidFill>
                    <a:latin typeface="Abadi" panose="020B0604020104020204" pitchFamily="34" charset="0"/>
                  </a:rPr>
                  <a:t>)</a:t>
                </a:r>
                <a:endParaRPr lang="en-IN" sz="2000" dirty="0">
                  <a:solidFill>
                    <a:schemeClr val="bg2">
                      <a:lumMod val="10000"/>
                    </a:schemeClr>
                  </a:solidFill>
                  <a:latin typeface="Abadi" panose="020B0604020104020204" pitchFamily="34" charset="0"/>
                </a:endParaRPr>
              </a:p>
            </p:txBody>
          </p:sp>
        </mc:Choice>
        <mc:Fallback>
          <p:sp>
            <p:nvSpPr>
              <p:cNvPr id="24" name="Rectangle: Rounded Corners 23"/>
              <p:cNvSpPr>
                <a:spLocks noRot="1" noChangeAspect="1" noMove="1" noResize="1" noEditPoints="1" noAdjustHandles="1" noChangeArrowheads="1" noChangeShapeType="1" noTextEdit="1"/>
              </p:cNvSpPr>
              <p:nvPr/>
            </p:nvSpPr>
            <p:spPr bwMode="auto">
              <a:xfrm>
                <a:off x="1555054" y="3880067"/>
                <a:ext cx="9081891" cy="1763084"/>
              </a:xfrm>
              <a:prstGeom prst="roundRect">
                <a:avLst/>
              </a:prstGeom>
              <a:blipFill rotWithShape="1">
                <a:blip r:embed="rId2"/>
                <a:stretch>
                  <a:fillRect l="-321" t="-1633" r="-314" b="-1590"/>
                </a:stretch>
              </a:blipFill>
              <a:ln w="57150" cap="flat" cmpd="sng" algn="ctr">
                <a:solidFill>
                  <a:srgbClr val="00B097"/>
                </a:solidFill>
                <a:prstDash val="dash"/>
                <a:round/>
                <a:headEnd type="none" w="sm" len="sm"/>
                <a:tailEnd type="none" w="sm" len="sm"/>
              </a:ln>
              <a:effectLst/>
            </p:spPr>
            <p:txBody>
              <a:bodyPr/>
              <a:lstStyle/>
              <a:p>
                <a:r>
                  <a:rPr lang="en-US" altLang="en-US">
                    <a:noFill/>
                  </a:rPr>
                  <a:t> </a:t>
                </a:r>
              </a:p>
            </p:txBody>
          </p:sp>
        </mc:Fallback>
      </mc:AlternateContent>
      <p:sp>
        <p:nvSpPr>
          <p:cNvPr id="15" name="TextBox 14"/>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5" name="Rectangle: Rounded Corners 24"/>
          <p:cNvSpPr/>
          <p:nvPr/>
        </p:nvSpPr>
        <p:spPr bwMode="auto">
          <a:xfrm>
            <a:off x="1509645" y="3668064"/>
            <a:ext cx="9172710" cy="2026620"/>
          </a:xfrm>
          <a:prstGeom prst="roundRect">
            <a:avLst/>
          </a:prstGeom>
          <a:noFill/>
          <a:ln w="57150" cap="flat" cmpd="sng" algn="ctr">
            <a:solidFill>
              <a:srgbClr val="00B097"/>
            </a:solidFill>
            <a:prstDash val="dash"/>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r>
              <a:rPr lang="en-US" dirty="0">
                <a:solidFill>
                  <a:schemeClr val="bg2">
                    <a:lumMod val="10000"/>
                  </a:schemeClr>
                </a:solidFill>
                <a:latin typeface="Abadi" panose="020B0604020104020204" pitchFamily="34" charset="0"/>
              </a:rPr>
              <a:t>Quartiles tell us about the spread of a data set by breaking the data set into quarters, just like the median breaks it in half.</a:t>
            </a:r>
            <a:endParaRPr lang="en-US" dirty="0">
              <a:solidFill>
                <a:schemeClr val="bg2">
                  <a:lumMod val="10000"/>
                </a:schemeClr>
              </a:solidFill>
              <a:latin typeface="Abadi" panose="020B0604020104020204" pitchFamily="34" charset="0"/>
            </a:endParaRPr>
          </a:p>
        </p:txBody>
      </p:sp>
      <p:sp>
        <p:nvSpPr>
          <p:cNvPr id="26" name="TextBox 25"/>
          <p:cNvSpPr txBox="1"/>
          <p:nvPr/>
        </p:nvSpPr>
        <p:spPr>
          <a:xfrm>
            <a:off x="4778111" y="5061447"/>
            <a:ext cx="2578100" cy="338554"/>
          </a:xfrm>
          <a:prstGeom prst="rect">
            <a:avLst/>
          </a:prstGeom>
          <a:noFill/>
        </p:spPr>
        <p:txBody>
          <a:bodyPr wrap="square" rtlCol="0">
            <a:spAutoFit/>
          </a:bodyPr>
          <a:lstStyle/>
          <a:p>
            <a:pPr algn="ctr"/>
            <a:r>
              <a:rPr lang="en-IN" sz="1600" b="1" dirty="0">
                <a:solidFill>
                  <a:schemeClr val="bg2">
                    <a:lumMod val="10000"/>
                  </a:schemeClr>
                </a:solidFill>
                <a:latin typeface="Abadi" panose="020B0604020104020204" pitchFamily="34" charset="0"/>
              </a:rPr>
              <a:t>1   2   3   4   5   6   7   8 </a:t>
            </a:r>
            <a:endParaRPr lang="en-IN" sz="1600" b="1" dirty="0">
              <a:solidFill>
                <a:schemeClr val="bg2">
                  <a:lumMod val="10000"/>
                </a:schemeClr>
              </a:solidFill>
              <a:latin typeface="Abadi" panose="020B0604020104020204" pitchFamily="34" charset="0"/>
            </a:endParaRPr>
          </a:p>
        </p:txBody>
      </p:sp>
      <p:cxnSp>
        <p:nvCxnSpPr>
          <p:cNvPr id="27" name="Straight Connector 26"/>
          <p:cNvCxnSpPr/>
          <p:nvPr/>
        </p:nvCxnSpPr>
        <p:spPr>
          <a:xfrm>
            <a:off x="5413127" y="4983820"/>
            <a:ext cx="0" cy="449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22191" y="4983820"/>
            <a:ext cx="0" cy="449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606927" y="4983820"/>
            <a:ext cx="0" cy="4493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lowchart: Process 29"/>
          <p:cNvSpPr/>
          <p:nvPr/>
        </p:nvSpPr>
        <p:spPr>
          <a:xfrm>
            <a:off x="4645297" y="4875124"/>
            <a:ext cx="2870200" cy="634287"/>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00">
              <a:latin typeface="Abadi" panose="020B0604020104020204" pitchFamily="34" charset="0"/>
            </a:endParaRPr>
          </a:p>
        </p:txBody>
      </p:sp>
      <p:sp>
        <p:nvSpPr>
          <p:cNvPr id="31" name="TextBox 30"/>
          <p:cNvSpPr txBox="1"/>
          <p:nvPr/>
        </p:nvSpPr>
        <p:spPr>
          <a:xfrm>
            <a:off x="5305696" y="4521926"/>
            <a:ext cx="532897" cy="369332"/>
          </a:xfrm>
          <a:prstGeom prst="rect">
            <a:avLst/>
          </a:prstGeom>
          <a:noFill/>
        </p:spPr>
        <p:txBody>
          <a:bodyPr wrap="square" rtlCol="0">
            <a:spAutoFit/>
          </a:bodyPr>
          <a:lstStyle/>
          <a:p>
            <a:pPr algn="ctr"/>
            <a:r>
              <a:rPr lang="en-IN" b="1" dirty="0">
                <a:solidFill>
                  <a:schemeClr val="bg2">
                    <a:lumMod val="10000"/>
                  </a:schemeClr>
                </a:solidFill>
                <a:latin typeface="Abadi" panose="020B0604020104020204" pitchFamily="34" charset="0"/>
              </a:rPr>
              <a:t>Q1</a:t>
            </a:r>
            <a:endParaRPr lang="en-IN" b="1" dirty="0">
              <a:solidFill>
                <a:schemeClr val="bg2">
                  <a:lumMod val="10000"/>
                </a:schemeClr>
              </a:solidFill>
              <a:latin typeface="Abadi" panose="020B0604020104020204" pitchFamily="34" charset="0"/>
            </a:endParaRPr>
          </a:p>
        </p:txBody>
      </p:sp>
      <p:sp>
        <p:nvSpPr>
          <p:cNvPr id="32" name="TextBox 31"/>
          <p:cNvSpPr txBox="1"/>
          <p:nvPr/>
        </p:nvSpPr>
        <p:spPr>
          <a:xfrm>
            <a:off x="5928360" y="4517390"/>
            <a:ext cx="678815" cy="368300"/>
          </a:xfrm>
          <a:prstGeom prst="rect">
            <a:avLst/>
          </a:prstGeom>
          <a:noFill/>
        </p:spPr>
        <p:txBody>
          <a:bodyPr wrap="square" rtlCol="0">
            <a:spAutoFit/>
          </a:bodyPr>
          <a:lstStyle/>
          <a:p>
            <a:pPr algn="ctr"/>
            <a:r>
              <a:rPr lang="en-IN" b="1" dirty="0">
                <a:solidFill>
                  <a:schemeClr val="bg2">
                    <a:lumMod val="10000"/>
                  </a:schemeClr>
                </a:solidFill>
                <a:latin typeface="Abadi" panose="020B0604020104020204" pitchFamily="34" charset="0"/>
              </a:rPr>
              <a:t>Q2</a:t>
            </a:r>
            <a:endParaRPr lang="en-IN" b="1" dirty="0">
              <a:solidFill>
                <a:schemeClr val="bg2">
                  <a:lumMod val="10000"/>
                </a:schemeClr>
              </a:solidFill>
              <a:latin typeface="Abadi" panose="020B0604020104020204" pitchFamily="34" charset="0"/>
            </a:endParaRPr>
          </a:p>
        </p:txBody>
      </p:sp>
      <p:sp>
        <p:nvSpPr>
          <p:cNvPr id="33" name="TextBox 32"/>
          <p:cNvSpPr txBox="1"/>
          <p:nvPr/>
        </p:nvSpPr>
        <p:spPr>
          <a:xfrm>
            <a:off x="6696981" y="4503691"/>
            <a:ext cx="532896" cy="369332"/>
          </a:xfrm>
          <a:prstGeom prst="rect">
            <a:avLst/>
          </a:prstGeom>
          <a:noFill/>
        </p:spPr>
        <p:txBody>
          <a:bodyPr wrap="square" rtlCol="0">
            <a:spAutoFit/>
          </a:bodyPr>
          <a:lstStyle/>
          <a:p>
            <a:pPr algn="ctr"/>
            <a:r>
              <a:rPr lang="en-IN" b="1" dirty="0">
                <a:solidFill>
                  <a:schemeClr val="bg2">
                    <a:lumMod val="10000"/>
                  </a:schemeClr>
                </a:solidFill>
                <a:latin typeface="Abadi" panose="020B0604020104020204" pitchFamily="34" charset="0"/>
              </a:rPr>
              <a:t>Q3</a:t>
            </a:r>
            <a:endParaRPr lang="en-IN" b="1" dirty="0">
              <a:solidFill>
                <a:schemeClr val="bg2">
                  <a:lumMod val="10000"/>
                </a:schemeClr>
              </a:solidFill>
              <a:latin typeface="Abadi" panose="020B0604020104020204" pitchFamily="34" charset="0"/>
            </a:endParaRPr>
          </a:p>
        </p:txBody>
      </p:sp>
      <p:sp>
        <p:nvSpPr>
          <p:cNvPr id="34" name="Rectangle 33"/>
          <p:cNvSpPr/>
          <p:nvPr/>
        </p:nvSpPr>
        <p:spPr>
          <a:xfrm>
            <a:off x="1050573" y="1784968"/>
            <a:ext cx="10314720"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A measure of spread, sometimes also called a measure of dispersion, is used to describe the variability in a  sample or population.</a:t>
            </a:r>
            <a:endParaRPr lang="en-US" dirty="0">
              <a:solidFill>
                <a:schemeClr val="bg2">
                  <a:lumMod val="10000"/>
                </a:schemeClr>
              </a:solidFill>
              <a:latin typeface="Abadi" panose="020B0604020104020204" pitchFamily="34" charset="0"/>
            </a:endParaRPr>
          </a:p>
        </p:txBody>
      </p:sp>
      <p:sp>
        <p:nvSpPr>
          <p:cNvPr id="35" name="Rectangle 34"/>
          <p:cNvSpPr/>
          <p:nvPr/>
        </p:nvSpPr>
        <p:spPr bwMode="auto">
          <a:xfrm>
            <a:off x="1591207" y="2895640"/>
            <a:ext cx="1549400" cy="355600"/>
          </a:xfrm>
          <a:prstGeom prst="rect">
            <a:avLst/>
          </a:prstGeom>
          <a:solidFill>
            <a:srgbClr val="0A608B"/>
          </a:solidFill>
          <a:ln w="28575" cap="flat" cmpd="sng" algn="ctr">
            <a:noFill/>
            <a:prstDash val="solid"/>
            <a:round/>
            <a:headEnd type="none" w="sm" len="sm"/>
            <a:tailEnd type="none" w="sm" len="sm"/>
          </a:ln>
          <a:effectLst>
            <a:outerShdw blurRad="63500" sx="102000" sy="102000" algn="ctr"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sp>
        <p:nvSpPr>
          <p:cNvPr id="36" name="Rectangle 35"/>
          <p:cNvSpPr/>
          <p:nvPr/>
        </p:nvSpPr>
        <p:spPr bwMode="auto">
          <a:xfrm>
            <a:off x="8726373" y="2895640"/>
            <a:ext cx="1909468"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sp>
        <p:nvSpPr>
          <p:cNvPr id="37" name="TextBox 36"/>
          <p:cNvSpPr txBox="1"/>
          <p:nvPr/>
        </p:nvSpPr>
        <p:spPr>
          <a:xfrm>
            <a:off x="1798471" y="2876070"/>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Range</a:t>
            </a:r>
            <a:endParaRPr lang="en-IN" sz="1600" dirty="0">
              <a:solidFill>
                <a:schemeClr val="bg1"/>
              </a:solidFill>
              <a:latin typeface="Abadi" panose="020B0604020104020204" pitchFamily="34" charset="0"/>
            </a:endParaRPr>
          </a:p>
        </p:txBody>
      </p:sp>
      <p:sp>
        <p:nvSpPr>
          <p:cNvPr id="38" name="TextBox 37"/>
          <p:cNvSpPr txBox="1"/>
          <p:nvPr/>
        </p:nvSpPr>
        <p:spPr>
          <a:xfrm>
            <a:off x="8660814" y="2873365"/>
            <a:ext cx="2056088"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Standard Deviation</a:t>
            </a:r>
            <a:endParaRPr lang="en-IN" sz="1600" dirty="0">
              <a:solidFill>
                <a:schemeClr val="bg1"/>
              </a:solidFill>
              <a:latin typeface="Abadi" panose="020B0604020104020204" pitchFamily="34" charset="0"/>
            </a:endParaRPr>
          </a:p>
        </p:txBody>
      </p:sp>
      <p:sp>
        <p:nvSpPr>
          <p:cNvPr id="39" name="Rectangle 38"/>
          <p:cNvSpPr/>
          <p:nvPr/>
        </p:nvSpPr>
        <p:spPr bwMode="auto">
          <a:xfrm>
            <a:off x="3683929" y="2895640"/>
            <a:ext cx="2088356" cy="355600"/>
          </a:xfrm>
          <a:prstGeom prst="rect">
            <a:avLst/>
          </a:prstGeom>
          <a:solidFill>
            <a:srgbClr val="00B097"/>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sp>
        <p:nvSpPr>
          <p:cNvPr id="40" name="TextBox 39"/>
          <p:cNvSpPr txBox="1"/>
          <p:nvPr/>
        </p:nvSpPr>
        <p:spPr>
          <a:xfrm>
            <a:off x="3749473" y="2876070"/>
            <a:ext cx="1975860"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Inter Quartile Range</a:t>
            </a:r>
            <a:endParaRPr lang="en-IN" sz="1600" dirty="0">
              <a:solidFill>
                <a:schemeClr val="bg1"/>
              </a:solidFill>
              <a:latin typeface="Abadi" panose="020B0604020104020204" pitchFamily="34" charset="0"/>
            </a:endParaRPr>
          </a:p>
        </p:txBody>
      </p:sp>
      <p:sp>
        <p:nvSpPr>
          <p:cNvPr id="41" name="Rectangle 40"/>
          <p:cNvSpPr/>
          <p:nvPr/>
        </p:nvSpPr>
        <p:spPr bwMode="auto">
          <a:xfrm>
            <a:off x="6508669" y="2892935"/>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a:latin typeface="Abadi" panose="020B0604020104020204" pitchFamily="34" charset="0"/>
            </a:endParaRPr>
          </a:p>
        </p:txBody>
      </p:sp>
      <p:sp>
        <p:nvSpPr>
          <p:cNvPr id="42" name="TextBox 41"/>
          <p:cNvSpPr txBox="1"/>
          <p:nvPr/>
        </p:nvSpPr>
        <p:spPr>
          <a:xfrm>
            <a:off x="6773308" y="2873365"/>
            <a:ext cx="1034825"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Variance</a:t>
            </a:r>
            <a:endParaRPr lang="en-IN" sz="1600" dirty="0">
              <a:solidFill>
                <a:schemeClr val="bg1"/>
              </a:solidFill>
              <a:latin typeface="Abadi" panose="020B0604020104020204" pitchFamily="34" charset="0"/>
            </a:endParaRPr>
          </a:p>
        </p:txBody>
      </p:sp>
      <p:sp>
        <p:nvSpPr>
          <p:cNvPr id="23" name="TextBox 2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24" name="Picture 23"/>
          <p:cNvPicPr>
            <a:picLocks noChangeAspect="1"/>
          </p:cNvPicPr>
          <p:nvPr/>
        </p:nvPicPr>
        <p:blipFill>
          <a:blip r:embed="rId2"/>
          <a:stretch>
            <a:fillRect/>
          </a:stretch>
        </p:blipFill>
        <p:spPr>
          <a:xfrm>
            <a:off x="1603099" y="1865203"/>
            <a:ext cx="8985801" cy="4093386"/>
          </a:xfrm>
          <a:prstGeom prst="rect">
            <a:avLst/>
          </a:prstGeom>
        </p:spPr>
      </p:pic>
      <p:sp>
        <p:nvSpPr>
          <p:cNvPr id="6" name="TextBox 5"/>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7" name="Rectangle: Rounded Corners 6"/>
          <p:cNvSpPr/>
          <p:nvPr/>
        </p:nvSpPr>
        <p:spPr bwMode="auto">
          <a:xfrm>
            <a:off x="1555054" y="3880067"/>
            <a:ext cx="9081891" cy="1763084"/>
          </a:xfrm>
          <a:prstGeom prst="roundRect">
            <a:avLst/>
          </a:prstGeom>
          <a:noFill/>
          <a:ln w="57150" cap="flat" cmpd="sng" algn="ctr">
            <a:solidFill>
              <a:srgbClr val="00B097"/>
            </a:solidFill>
            <a:prstDash val="dash"/>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r>
              <a:rPr lang="en-US" dirty="0">
                <a:solidFill>
                  <a:schemeClr val="bg2">
                    <a:lumMod val="10000"/>
                  </a:schemeClr>
                </a:solidFill>
                <a:latin typeface="Abadi" panose="020B0604020104020204" pitchFamily="34" charset="0"/>
              </a:rPr>
              <a:t>Inter Quartile Range(IQR) is the measure of variability, based on dividing a dataset into  quartiles.</a:t>
            </a:r>
            <a:endParaRPr lang="en-US" dirty="0">
              <a:solidFill>
                <a:schemeClr val="bg2">
                  <a:lumMod val="10000"/>
                </a:schemeClr>
              </a:solidFill>
              <a:latin typeface="Abadi" panose="020B0604020104020204" pitchFamily="34" charset="0"/>
            </a:endParaRPr>
          </a:p>
          <a:p>
            <a:pPr marL="228600" indent="-228600" defTabSz="76200">
              <a:spcBef>
                <a:spcPct val="20000"/>
              </a:spcBef>
              <a:buClr>
                <a:schemeClr val="bg2">
                  <a:lumMod val="25000"/>
                </a:schemeClr>
              </a:buClr>
              <a:buFont typeface="Arial" panose="020B0604020202020204" pitchFamily="34" charset="0"/>
              <a:buChar char="•"/>
            </a:pPr>
            <a:r>
              <a:rPr lang="en-US" i="1" dirty="0">
                <a:solidFill>
                  <a:schemeClr val="bg2">
                    <a:lumMod val="10000"/>
                  </a:schemeClr>
                </a:solidFill>
                <a:latin typeface="Abadi" panose="020B0604020104020204" pitchFamily="34" charset="0"/>
              </a:rPr>
              <a:t>Quartiles divide a rank-ordered data set into four equal parts, denoted by Q1, Q2, and Q3, respectively</a:t>
            </a:r>
            <a:endParaRPr lang="en-US" i="1" dirty="0">
              <a:solidFill>
                <a:schemeClr val="bg2">
                  <a:lumMod val="10000"/>
                </a:schemeClr>
              </a:solidFill>
              <a:latin typeface="Abadi" panose="020B0604020104020204" pitchFamily="34" charset="0"/>
            </a:endParaRPr>
          </a:p>
          <a:p>
            <a:pPr marL="228600" indent="-228600" defTabSz="76200">
              <a:spcBef>
                <a:spcPct val="20000"/>
              </a:spcBef>
              <a:buClr>
                <a:schemeClr val="bg2">
                  <a:lumMod val="25000"/>
                </a:schemeClr>
              </a:buClr>
              <a:buFont typeface="Arial" panose="020B0604020202020204" pitchFamily="34" charset="0"/>
              <a:buChar char="•"/>
            </a:pPr>
            <a:r>
              <a:rPr lang="en-US" i="1" dirty="0">
                <a:solidFill>
                  <a:schemeClr val="bg2">
                    <a:lumMod val="10000"/>
                  </a:schemeClr>
                </a:solidFill>
                <a:latin typeface="Abadi" panose="020B0604020104020204" pitchFamily="34" charset="0"/>
              </a:rPr>
              <a:t>The interquartile range is equal to Q3 minus Q1, i.e.. IQR = Q3 - Q1</a:t>
            </a:r>
            <a:endParaRPr lang="en-US" i="1" dirty="0">
              <a:solidFill>
                <a:schemeClr val="bg2">
                  <a:lumMod val="10000"/>
                </a:schemeClr>
              </a:solidFill>
              <a:latin typeface="Abadi" panose="020B0604020104020204" pitchFamily="34" charset="0"/>
            </a:endParaRPr>
          </a:p>
          <a:p>
            <a:pPr algn="ctr" defTabSz="76200">
              <a:spcBef>
                <a:spcPct val="20000"/>
              </a:spcBef>
              <a:buClr>
                <a:srgbClr val="FF0000"/>
              </a:buClr>
            </a:pPr>
            <a:endParaRPr lang="en-IN" sz="1600" i="1" dirty="0">
              <a:solidFill>
                <a:schemeClr val="bg2">
                  <a:lumMod val="10000"/>
                </a:schemeClr>
              </a:solidFill>
              <a:latin typeface="Abadi" panose="020B0604020104020204" pitchFamily="34" charset="0"/>
            </a:endParaRPr>
          </a:p>
        </p:txBody>
      </p:sp>
      <p:sp>
        <p:nvSpPr>
          <p:cNvPr id="8" name="Rectangle 7"/>
          <p:cNvSpPr/>
          <p:nvPr/>
        </p:nvSpPr>
        <p:spPr>
          <a:xfrm>
            <a:off x="1050573" y="1865203"/>
            <a:ext cx="10314720"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A measure of spread, sometimes also called a measure of dispersion, is used to describe the variability in a sample or population.</a:t>
            </a:r>
            <a:endParaRPr lang="en-US" dirty="0">
              <a:solidFill>
                <a:schemeClr val="bg2">
                  <a:lumMod val="10000"/>
                </a:schemeClr>
              </a:solidFill>
              <a:latin typeface="Abadi" panose="020B0604020104020204" pitchFamily="34" charset="0"/>
            </a:endParaRPr>
          </a:p>
        </p:txBody>
      </p:sp>
      <p:sp>
        <p:nvSpPr>
          <p:cNvPr id="9" name="Rectangle 8"/>
          <p:cNvSpPr/>
          <p:nvPr/>
        </p:nvSpPr>
        <p:spPr bwMode="auto">
          <a:xfrm>
            <a:off x="1591207" y="2975875"/>
            <a:ext cx="1549400" cy="355600"/>
          </a:xfrm>
          <a:prstGeom prst="rect">
            <a:avLst/>
          </a:prstGeom>
          <a:solidFill>
            <a:srgbClr val="0A608B"/>
          </a:solidFill>
          <a:ln w="28575" cap="flat" cmpd="sng" algn="ctr">
            <a:noFill/>
            <a:prstDash val="solid"/>
            <a:round/>
            <a:headEnd type="none" w="sm" len="sm"/>
            <a:tailEnd type="none" w="sm" len="sm"/>
          </a:ln>
          <a:effectLst>
            <a:outerShdw blurRad="63500" sx="102000" sy="102000" algn="ctr"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10" name="Rectangle 9"/>
          <p:cNvSpPr/>
          <p:nvPr/>
        </p:nvSpPr>
        <p:spPr bwMode="auto">
          <a:xfrm>
            <a:off x="8726373" y="2975875"/>
            <a:ext cx="1909468"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14" name="TextBox 13"/>
          <p:cNvSpPr txBox="1"/>
          <p:nvPr/>
        </p:nvSpPr>
        <p:spPr>
          <a:xfrm>
            <a:off x="1798471" y="2941315"/>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Range</a:t>
            </a:r>
            <a:endParaRPr lang="en-IN" sz="1600" dirty="0">
              <a:solidFill>
                <a:schemeClr val="bg1"/>
              </a:solidFill>
              <a:latin typeface="Abadi" panose="020B0604020104020204" pitchFamily="34" charset="0"/>
            </a:endParaRPr>
          </a:p>
        </p:txBody>
      </p:sp>
      <p:sp>
        <p:nvSpPr>
          <p:cNvPr id="15" name="TextBox 14"/>
          <p:cNvSpPr txBox="1"/>
          <p:nvPr/>
        </p:nvSpPr>
        <p:spPr>
          <a:xfrm>
            <a:off x="8660814" y="2938610"/>
            <a:ext cx="2056088"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Standard Deviation</a:t>
            </a:r>
            <a:endParaRPr lang="en-IN" sz="1600" dirty="0">
              <a:solidFill>
                <a:schemeClr val="bg1"/>
              </a:solidFill>
              <a:latin typeface="Abadi" panose="020B0604020104020204" pitchFamily="34" charset="0"/>
            </a:endParaRPr>
          </a:p>
        </p:txBody>
      </p:sp>
      <p:sp>
        <p:nvSpPr>
          <p:cNvPr id="16" name="Rectangle 15"/>
          <p:cNvSpPr/>
          <p:nvPr/>
        </p:nvSpPr>
        <p:spPr bwMode="auto">
          <a:xfrm>
            <a:off x="3683929" y="2975875"/>
            <a:ext cx="2088356" cy="355600"/>
          </a:xfrm>
          <a:prstGeom prst="rect">
            <a:avLst/>
          </a:prstGeom>
          <a:solidFill>
            <a:srgbClr val="00B097"/>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17" name="TextBox 16"/>
          <p:cNvSpPr txBox="1"/>
          <p:nvPr/>
        </p:nvSpPr>
        <p:spPr>
          <a:xfrm>
            <a:off x="3749473" y="2941315"/>
            <a:ext cx="1975860"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Inter Quartile Range</a:t>
            </a:r>
            <a:endParaRPr lang="en-IN" sz="1600" dirty="0">
              <a:solidFill>
                <a:schemeClr val="bg1"/>
              </a:solidFill>
              <a:latin typeface="Abadi" panose="020B0604020104020204" pitchFamily="34" charset="0"/>
            </a:endParaRPr>
          </a:p>
        </p:txBody>
      </p:sp>
      <p:sp>
        <p:nvSpPr>
          <p:cNvPr id="18" name="Rectangle 17"/>
          <p:cNvSpPr/>
          <p:nvPr/>
        </p:nvSpPr>
        <p:spPr bwMode="auto">
          <a:xfrm>
            <a:off x="6508669" y="2973170"/>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19" name="TextBox 18"/>
          <p:cNvSpPr txBox="1"/>
          <p:nvPr/>
        </p:nvSpPr>
        <p:spPr>
          <a:xfrm>
            <a:off x="6773308" y="2938610"/>
            <a:ext cx="1034825"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Variance</a:t>
            </a:r>
            <a:endParaRPr lang="en-IN" sz="1600" dirty="0">
              <a:solidFill>
                <a:schemeClr val="bg1"/>
              </a:solidFill>
              <a:latin typeface="Abadi" panose="020B0604020104020204" pitchFamily="34" charset="0"/>
            </a:endParaRPr>
          </a:p>
        </p:txBody>
      </p:sp>
      <p:sp>
        <p:nvSpPr>
          <p:cNvPr id="20" name="TextBox 19"/>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with low confidence"/>
          <p:cNvPicPr>
            <a:picLocks noChangeAspect="1"/>
          </p:cNvPicPr>
          <p:nvPr/>
        </p:nvPicPr>
        <p:blipFill rotWithShape="1">
          <a:blip r:embed="rId1">
            <a:extLst>
              <a:ext uri="{28A0092B-C50C-407E-A947-70E740481C1C}">
                <a14:useLocalDpi xmlns:a14="http://schemas.microsoft.com/office/drawing/2010/main" val="0"/>
              </a:ext>
            </a:extLst>
          </a:blip>
          <a:srcRect t="93030"/>
          <a:stretch>
            <a:fillRect/>
          </a:stretch>
        </p:blipFill>
        <p:spPr>
          <a:xfrm>
            <a:off x="0" y="6352099"/>
            <a:ext cx="12192000" cy="505901"/>
          </a:xfrm>
          <a:prstGeom prst="rect">
            <a:avLst/>
          </a:prstGeom>
        </p:spPr>
      </p:pic>
      <p:sp>
        <p:nvSpPr>
          <p:cNvPr id="3" name="Google Shape;10;p1"/>
          <p:cNvSpPr/>
          <p:nvPr/>
        </p:nvSpPr>
        <p:spPr>
          <a:xfrm>
            <a:off x="11997268" y="-365973"/>
            <a:ext cx="194733" cy="7539145"/>
          </a:xfrm>
          <a:prstGeom prst="rect">
            <a:avLst/>
          </a:prstGeom>
          <a:solidFill>
            <a:srgbClr val="004C76"/>
          </a:solidFill>
          <a:ln>
            <a:noFill/>
          </a:ln>
        </p:spPr>
        <p:txBody>
          <a:bodyPr spcFirstLastPara="1" wrap="square" lIns="121892" tIns="60942" rIns="121892" bIns="60942" anchor="ctr" anchorCtr="0">
            <a:noAutofit/>
          </a:bodyPr>
          <a:lstStyle/>
          <a:p>
            <a:pPr algn="ctr"/>
            <a:endParaRPr sz="2600">
              <a:solidFill>
                <a:srgbClr val="FFFFFF"/>
              </a:solidFill>
              <a:latin typeface="Calibri"/>
              <a:ea typeface="Calibri"/>
              <a:cs typeface="Calibri"/>
              <a:sym typeface="Calibri"/>
            </a:endParaRPr>
          </a:p>
        </p:txBody>
      </p:sp>
      <p:sp>
        <p:nvSpPr>
          <p:cNvPr id="4" name="Google Shape;11;p1"/>
          <p:cNvSpPr/>
          <p:nvPr/>
        </p:nvSpPr>
        <p:spPr>
          <a:xfrm>
            <a:off x="3" y="-370100"/>
            <a:ext cx="194733" cy="7536816"/>
          </a:xfrm>
          <a:prstGeom prst="rect">
            <a:avLst/>
          </a:prstGeom>
          <a:solidFill>
            <a:srgbClr val="004C76"/>
          </a:solidFill>
          <a:ln>
            <a:noFill/>
          </a:ln>
        </p:spPr>
        <p:txBody>
          <a:bodyPr spcFirstLastPara="1" wrap="square" lIns="121892" tIns="60942" rIns="121892" bIns="60942" anchor="ctr" anchorCtr="0">
            <a:noAutofit/>
          </a:bodyPr>
          <a:lstStyle/>
          <a:p>
            <a:pPr algn="ctr"/>
            <a:endParaRPr sz="2600">
              <a:solidFill>
                <a:srgbClr val="FFFFFF"/>
              </a:solidFill>
              <a:latin typeface="Calibri"/>
              <a:ea typeface="Calibri"/>
              <a:cs typeface="Calibri"/>
              <a:sym typeface="Calibri"/>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graphicFrame>
        <p:nvGraphicFramePr>
          <p:cNvPr id="8" name="Table 53"/>
          <p:cNvGraphicFramePr>
            <a:graphicFrameLocks noGrp="1"/>
          </p:cNvGraphicFramePr>
          <p:nvPr/>
        </p:nvGraphicFramePr>
        <p:xfrm>
          <a:off x="2863642" y="1833097"/>
          <a:ext cx="5134602" cy="3750605"/>
        </p:xfrm>
        <a:graphic>
          <a:graphicData uri="http://schemas.openxmlformats.org/drawingml/2006/table">
            <a:tbl>
              <a:tblPr firstRow="1" bandRow="1">
                <a:tableStyleId>{5C22544A-7EE6-4342-B048-85BDC9FD1C3A}</a:tableStyleId>
              </a:tblPr>
              <a:tblGrid>
                <a:gridCol w="2567301"/>
                <a:gridCol w="2567301"/>
              </a:tblGrid>
              <a:tr h="609600">
                <a:tc>
                  <a:txBody>
                    <a:bodyPr/>
                    <a:lstStyle/>
                    <a:p>
                      <a:pPr algn="ctr"/>
                      <a:r>
                        <a:rPr lang="en-IN" sz="1600" dirty="0">
                          <a:latin typeface="Gill Sans" panose="020B0502020104020203"/>
                        </a:rPr>
                        <a:t>Features</a:t>
                      </a:r>
                      <a:endParaRPr lang="en-IN" sz="1600" dirty="0">
                        <a:latin typeface="Gill Sans" panose="020B0502020104020203"/>
                      </a:endParaRPr>
                    </a:p>
                  </a:txBody>
                  <a:tcPr marL="121920" marR="121920" marT="60960" marB="60960" anchor="ctr">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lnTlToBr w="12700" cmpd="sng">
                      <a:noFill/>
                      <a:prstDash val="solid"/>
                    </a:lnTlToBr>
                    <a:lnBlToTr w="12700" cmpd="sng">
                      <a:noFill/>
                      <a:prstDash val="solid"/>
                    </a:lnBlToTr>
                    <a:solidFill>
                      <a:srgbClr val="254652"/>
                    </a:solidFill>
                  </a:tcPr>
                </a:tc>
                <a:tc>
                  <a:txBody>
                    <a:bodyPr/>
                    <a:lstStyle/>
                    <a:p>
                      <a:pPr algn="ctr"/>
                      <a:r>
                        <a:rPr lang="en-GB" sz="1600" dirty="0">
                          <a:latin typeface="+mn-lt"/>
                        </a:rPr>
                        <a:t>Data Science with Python Certification Training</a:t>
                      </a:r>
                      <a:endParaRPr lang="en-IN" sz="1600" dirty="0">
                        <a:latin typeface="+mn-lt"/>
                      </a:endParaRPr>
                    </a:p>
                  </a:txBody>
                  <a:tcPr marL="121920" marR="121920" marT="60960" marB="60960" anchor="ctr">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solidFill>
                      <a:srgbClr val="2A9D8F"/>
                    </a:solidFill>
                  </a:tcPr>
                </a:tc>
              </a:tr>
              <a:tr h="628201">
                <a:tc>
                  <a:txBody>
                    <a:bodyPr/>
                    <a:lstStyle/>
                    <a:p>
                      <a:pPr algn="l"/>
                      <a:r>
                        <a:rPr lang="en-IN" sz="1600" dirty="0">
                          <a:solidFill>
                            <a:schemeClr val="bg1"/>
                          </a:solidFill>
                          <a:latin typeface="Gill Sans" panose="020B0502020104020203"/>
                        </a:rPr>
                        <a:t>Instructor-led Live Session</a:t>
                      </a:r>
                      <a:endParaRPr lang="en-IN" sz="1600" dirty="0">
                        <a:solidFill>
                          <a:schemeClr val="bg1"/>
                        </a:solidFill>
                        <a:latin typeface="Gill Sans" panose="020B0502020104020203"/>
                      </a:endParaRPr>
                    </a:p>
                  </a:txBody>
                  <a:tcPr marL="121920" marR="121920" marT="60960" marB="60960" anchor="ctr">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solidFill>
                      <a:srgbClr val="254652"/>
                    </a:solidFill>
                  </a:tcPr>
                </a:tc>
                <a:tc>
                  <a:txBody>
                    <a:bodyPr/>
                    <a:lstStyle/>
                    <a:p>
                      <a:endParaRPr lang="en-IN" sz="2400" dirty="0"/>
                    </a:p>
                  </a:txBody>
                  <a:tcPr marL="121920" marR="121920" marT="60960" marB="60960">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solidFill>
                      <a:srgbClr val="DCE2E3"/>
                    </a:solidFill>
                  </a:tcPr>
                </a:tc>
              </a:tr>
              <a:tr h="628201">
                <a:tc>
                  <a:txBody>
                    <a:bodyPr/>
                    <a:lstStyle/>
                    <a:p>
                      <a:pPr algn="l"/>
                      <a:r>
                        <a:rPr lang="en-IN" sz="1600" dirty="0">
                          <a:solidFill>
                            <a:schemeClr val="bg1"/>
                          </a:solidFill>
                          <a:latin typeface="Gill Sans" panose="020B0502020104020203"/>
                        </a:rPr>
                        <a:t>24*7 Doubt Clearing Support</a:t>
                      </a:r>
                      <a:endParaRPr lang="en-IN" sz="1600" dirty="0">
                        <a:solidFill>
                          <a:schemeClr val="bg1"/>
                        </a:solidFill>
                        <a:latin typeface="Gill Sans" panose="020B0502020104020203"/>
                      </a:endParaRPr>
                    </a:p>
                  </a:txBody>
                  <a:tcPr marL="121920" marR="121920" marT="60960" marB="60960" anchor="ctr">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solidFill>
                      <a:srgbClr val="254652"/>
                    </a:solidFill>
                  </a:tcPr>
                </a:tc>
                <a:tc>
                  <a:txBody>
                    <a:bodyPr/>
                    <a:lstStyle/>
                    <a:p>
                      <a:endParaRPr lang="en-IN" sz="2400" dirty="0"/>
                    </a:p>
                  </a:txBody>
                  <a:tcPr marL="121920" marR="121920" marT="60960" marB="60960">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solidFill>
                      <a:srgbClr val="DCE2E3"/>
                    </a:solidFill>
                  </a:tcPr>
                </a:tc>
              </a:tr>
              <a:tr h="628201">
                <a:tc>
                  <a:txBody>
                    <a:bodyPr/>
                    <a:lstStyle/>
                    <a:p>
                      <a:pPr algn="l"/>
                      <a:r>
                        <a:rPr lang="en-IN" sz="1600" dirty="0">
                          <a:solidFill>
                            <a:schemeClr val="bg1"/>
                          </a:solidFill>
                          <a:latin typeface="Gill Sans" panose="020B0502020104020203"/>
                        </a:rPr>
                        <a:t>Edureka Certification</a:t>
                      </a:r>
                      <a:endParaRPr lang="en-IN" sz="1600" dirty="0">
                        <a:solidFill>
                          <a:schemeClr val="bg1"/>
                        </a:solidFill>
                        <a:latin typeface="Gill Sans" panose="020B0502020104020203"/>
                      </a:endParaRPr>
                    </a:p>
                  </a:txBody>
                  <a:tcPr marL="121920" marR="121920" marT="60960" marB="60960" anchor="ctr">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solidFill>
                      <a:srgbClr val="254652"/>
                    </a:solidFill>
                  </a:tcPr>
                </a:tc>
                <a:tc>
                  <a:txBody>
                    <a:bodyPr/>
                    <a:lstStyle/>
                    <a:p>
                      <a:endParaRPr lang="en-IN" sz="2400" dirty="0"/>
                    </a:p>
                  </a:txBody>
                  <a:tcPr marL="121920" marR="121920" marT="60960" marB="60960">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solidFill>
                      <a:srgbClr val="DCE2E3"/>
                    </a:solidFill>
                  </a:tcPr>
                </a:tc>
              </a:tr>
              <a:tr h="628201">
                <a:tc>
                  <a:txBody>
                    <a:bodyPr/>
                    <a:lstStyle/>
                    <a:p>
                      <a:pPr algn="l"/>
                      <a:r>
                        <a:rPr lang="en-IN" sz="1600" dirty="0">
                          <a:solidFill>
                            <a:schemeClr val="bg1"/>
                          </a:solidFill>
                          <a:latin typeface="Gill Sans" panose="020B0502020104020203"/>
                        </a:rPr>
                        <a:t>Assignments/Projects/Case studies/Hands-On</a:t>
                      </a:r>
                      <a:endParaRPr lang="en-IN" sz="1600" dirty="0">
                        <a:solidFill>
                          <a:schemeClr val="bg1"/>
                        </a:solidFill>
                        <a:latin typeface="Gill Sans" panose="020B0502020104020203"/>
                      </a:endParaRPr>
                    </a:p>
                  </a:txBody>
                  <a:tcPr marL="121920" marR="121920" marT="60960" marB="60960" anchor="ctr">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solidFill>
                      <a:srgbClr val="254652"/>
                    </a:solidFill>
                  </a:tcPr>
                </a:tc>
                <a:tc>
                  <a:txBody>
                    <a:bodyPr/>
                    <a:lstStyle/>
                    <a:p>
                      <a:endParaRPr lang="en-IN" sz="2400" dirty="0"/>
                    </a:p>
                  </a:txBody>
                  <a:tcPr marL="121920" marR="121920" marT="60960" marB="60960">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solidFill>
                      <a:srgbClr val="DCE2E3"/>
                    </a:solidFill>
                  </a:tcPr>
                </a:tc>
              </a:tr>
              <a:tr h="628201">
                <a:tc>
                  <a:txBody>
                    <a:bodyPr/>
                    <a:lstStyle/>
                    <a:p>
                      <a:pPr algn="l"/>
                      <a:r>
                        <a:rPr lang="en-IN" sz="1600" dirty="0">
                          <a:solidFill>
                            <a:schemeClr val="bg1"/>
                          </a:solidFill>
                          <a:latin typeface="Gill Sans" panose="020B0502020104020203"/>
                        </a:rPr>
                        <a:t>Hours of LIVE Class</a:t>
                      </a:r>
                      <a:endParaRPr lang="en-IN" sz="1600" dirty="0">
                        <a:solidFill>
                          <a:schemeClr val="bg1"/>
                        </a:solidFill>
                        <a:latin typeface="Gill Sans" panose="020B0502020104020203"/>
                      </a:endParaRPr>
                    </a:p>
                  </a:txBody>
                  <a:tcPr marL="121920" marR="121920" marT="60960" marB="60960" anchor="ctr">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solidFill>
                      <a:srgbClr val="254652"/>
                    </a:solidFill>
                  </a:tcPr>
                </a:tc>
                <a:tc>
                  <a:txBody>
                    <a:bodyPr/>
                    <a:lstStyle/>
                    <a:p>
                      <a:pPr algn="ctr"/>
                      <a:r>
                        <a:rPr lang="en-IN" sz="1600" dirty="0">
                          <a:solidFill>
                            <a:schemeClr val="bg2">
                              <a:lumMod val="10000"/>
                            </a:schemeClr>
                          </a:solidFill>
                          <a:latin typeface="Gill Sans" panose="020B0502020104020203"/>
                        </a:rPr>
                        <a:t>42 hours</a:t>
                      </a:r>
                      <a:endParaRPr lang="en-IN" sz="1600" dirty="0">
                        <a:solidFill>
                          <a:schemeClr val="bg2">
                            <a:lumMod val="10000"/>
                          </a:schemeClr>
                        </a:solidFill>
                        <a:latin typeface="Gill Sans" panose="020B0502020104020203"/>
                      </a:endParaRPr>
                    </a:p>
                  </a:txBody>
                  <a:tcPr marL="121920" marR="121920" marT="60960" marB="60960" anchor="ctr">
                    <a:lnL w="38100" cap="flat" cmpd="sng" algn="ctr">
                      <a:solidFill>
                        <a:schemeClr val="bg2">
                          <a:lumMod val="10000"/>
                        </a:schemeClr>
                      </a:solidFill>
                      <a:prstDash val="solid"/>
                      <a:round/>
                      <a:headEnd type="none" w="med" len="med"/>
                      <a:tailEnd type="none" w="med" len="med"/>
                    </a:lnL>
                    <a:lnR w="38100" cap="flat" cmpd="sng" algn="ctr">
                      <a:solidFill>
                        <a:schemeClr val="bg2">
                          <a:lumMod val="10000"/>
                        </a:schemeClr>
                      </a:solidFill>
                      <a:prstDash val="solid"/>
                      <a:round/>
                      <a:headEnd type="none" w="med" len="med"/>
                      <a:tailEnd type="none" w="med" len="med"/>
                    </a:lnR>
                    <a:lnT w="38100" cap="flat" cmpd="sng" algn="ctr">
                      <a:solidFill>
                        <a:schemeClr val="bg2">
                          <a:lumMod val="10000"/>
                        </a:schemeClr>
                      </a:solidFill>
                      <a:prstDash val="solid"/>
                      <a:round/>
                      <a:headEnd type="none" w="med" len="med"/>
                      <a:tailEnd type="none" w="med" len="med"/>
                    </a:lnT>
                    <a:lnB w="38100" cap="flat" cmpd="sng" algn="ctr">
                      <a:solidFill>
                        <a:schemeClr val="bg2">
                          <a:lumMod val="10000"/>
                        </a:schemeClr>
                      </a:solidFill>
                      <a:prstDash val="solid"/>
                      <a:round/>
                      <a:headEnd type="none" w="med" len="med"/>
                      <a:tailEnd type="none" w="med" len="med"/>
                    </a:lnB>
                    <a:solidFill>
                      <a:srgbClr val="DCE2E3"/>
                    </a:solidFill>
                  </a:tcPr>
                </a:tc>
              </a:tr>
            </a:tbl>
          </a:graphicData>
        </a:graphic>
      </p:graphicFrame>
      <p:sp>
        <p:nvSpPr>
          <p:cNvPr id="9" name="object 33"/>
          <p:cNvSpPr/>
          <p:nvPr/>
        </p:nvSpPr>
        <p:spPr>
          <a:xfrm>
            <a:off x="6426200" y="3203535"/>
            <a:ext cx="593512" cy="347980"/>
          </a:xfrm>
          <a:custGeom>
            <a:avLst/>
            <a:gdLst/>
            <a:ahLst/>
            <a:cxnLst/>
            <a:rect l="l" t="t" r="r" b="b"/>
            <a:pathLst>
              <a:path w="445135" h="260985">
                <a:moveTo>
                  <a:pt x="40901" y="93149"/>
                </a:moveTo>
                <a:lnTo>
                  <a:pt x="0" y="125670"/>
                </a:lnTo>
                <a:lnTo>
                  <a:pt x="157349" y="260577"/>
                </a:lnTo>
                <a:lnTo>
                  <a:pt x="198731" y="228456"/>
                </a:lnTo>
                <a:lnTo>
                  <a:pt x="241825" y="194328"/>
                </a:lnTo>
                <a:lnTo>
                  <a:pt x="159273" y="194328"/>
                </a:lnTo>
                <a:lnTo>
                  <a:pt x="40901" y="93149"/>
                </a:lnTo>
                <a:close/>
              </a:path>
              <a:path w="445135" h="260985">
                <a:moveTo>
                  <a:pt x="405642" y="0"/>
                </a:moveTo>
                <a:lnTo>
                  <a:pt x="159273" y="194328"/>
                </a:lnTo>
                <a:lnTo>
                  <a:pt x="241825" y="194328"/>
                </a:lnTo>
                <a:lnTo>
                  <a:pt x="444619" y="33726"/>
                </a:lnTo>
                <a:lnTo>
                  <a:pt x="405642" y="0"/>
                </a:lnTo>
                <a:close/>
              </a:path>
            </a:pathLst>
          </a:custGeom>
          <a:solidFill>
            <a:srgbClr val="AFD427"/>
          </a:solidFill>
        </p:spPr>
        <p:txBody>
          <a:bodyPr wrap="square" lIns="0" tIns="0" rIns="0" bIns="0" rtlCol="0"/>
          <a:lstStyle/>
          <a:p>
            <a:endParaRPr sz="4800">
              <a:latin typeface="Abadi" panose="020B0604020104020204" pitchFamily="34" charset="0"/>
            </a:endParaRPr>
          </a:p>
        </p:txBody>
      </p:sp>
      <p:sp>
        <p:nvSpPr>
          <p:cNvPr id="10" name="object 33"/>
          <p:cNvSpPr/>
          <p:nvPr/>
        </p:nvSpPr>
        <p:spPr>
          <a:xfrm>
            <a:off x="6470967" y="3795355"/>
            <a:ext cx="593512" cy="347980"/>
          </a:xfrm>
          <a:custGeom>
            <a:avLst/>
            <a:gdLst/>
            <a:ahLst/>
            <a:cxnLst/>
            <a:rect l="l" t="t" r="r" b="b"/>
            <a:pathLst>
              <a:path w="445135" h="260985">
                <a:moveTo>
                  <a:pt x="40901" y="93149"/>
                </a:moveTo>
                <a:lnTo>
                  <a:pt x="0" y="125670"/>
                </a:lnTo>
                <a:lnTo>
                  <a:pt x="157349" y="260577"/>
                </a:lnTo>
                <a:lnTo>
                  <a:pt x="198731" y="228456"/>
                </a:lnTo>
                <a:lnTo>
                  <a:pt x="241825" y="194328"/>
                </a:lnTo>
                <a:lnTo>
                  <a:pt x="159273" y="194328"/>
                </a:lnTo>
                <a:lnTo>
                  <a:pt x="40901" y="93149"/>
                </a:lnTo>
                <a:close/>
              </a:path>
              <a:path w="445135" h="260985">
                <a:moveTo>
                  <a:pt x="405642" y="0"/>
                </a:moveTo>
                <a:lnTo>
                  <a:pt x="159273" y="194328"/>
                </a:lnTo>
                <a:lnTo>
                  <a:pt x="241825" y="194328"/>
                </a:lnTo>
                <a:lnTo>
                  <a:pt x="444619" y="33726"/>
                </a:lnTo>
                <a:lnTo>
                  <a:pt x="405642" y="0"/>
                </a:lnTo>
                <a:close/>
              </a:path>
            </a:pathLst>
          </a:custGeom>
          <a:solidFill>
            <a:srgbClr val="AFD427"/>
          </a:solidFill>
        </p:spPr>
        <p:txBody>
          <a:bodyPr wrap="square" lIns="0" tIns="0" rIns="0" bIns="0" rtlCol="0"/>
          <a:lstStyle/>
          <a:p>
            <a:endParaRPr sz="4800">
              <a:latin typeface="Abadi" panose="020B0604020104020204" pitchFamily="34" charset="0"/>
            </a:endParaRPr>
          </a:p>
        </p:txBody>
      </p:sp>
      <p:sp>
        <p:nvSpPr>
          <p:cNvPr id="11" name="object 33"/>
          <p:cNvSpPr/>
          <p:nvPr/>
        </p:nvSpPr>
        <p:spPr>
          <a:xfrm>
            <a:off x="6451600" y="4481155"/>
            <a:ext cx="593512" cy="347980"/>
          </a:xfrm>
          <a:custGeom>
            <a:avLst/>
            <a:gdLst/>
            <a:ahLst/>
            <a:cxnLst/>
            <a:rect l="l" t="t" r="r" b="b"/>
            <a:pathLst>
              <a:path w="445135" h="260985">
                <a:moveTo>
                  <a:pt x="40901" y="93149"/>
                </a:moveTo>
                <a:lnTo>
                  <a:pt x="0" y="125670"/>
                </a:lnTo>
                <a:lnTo>
                  <a:pt x="157349" y="260577"/>
                </a:lnTo>
                <a:lnTo>
                  <a:pt x="198731" y="228456"/>
                </a:lnTo>
                <a:lnTo>
                  <a:pt x="241825" y="194328"/>
                </a:lnTo>
                <a:lnTo>
                  <a:pt x="159273" y="194328"/>
                </a:lnTo>
                <a:lnTo>
                  <a:pt x="40901" y="93149"/>
                </a:lnTo>
                <a:close/>
              </a:path>
              <a:path w="445135" h="260985">
                <a:moveTo>
                  <a:pt x="405642" y="0"/>
                </a:moveTo>
                <a:lnTo>
                  <a:pt x="159273" y="194328"/>
                </a:lnTo>
                <a:lnTo>
                  <a:pt x="241825" y="194328"/>
                </a:lnTo>
                <a:lnTo>
                  <a:pt x="444619" y="33726"/>
                </a:lnTo>
                <a:lnTo>
                  <a:pt x="405642" y="0"/>
                </a:lnTo>
                <a:close/>
              </a:path>
            </a:pathLst>
          </a:custGeom>
          <a:solidFill>
            <a:srgbClr val="AFD427"/>
          </a:solidFill>
        </p:spPr>
        <p:txBody>
          <a:bodyPr wrap="square" lIns="0" tIns="0" rIns="0" bIns="0" rtlCol="0"/>
          <a:lstStyle/>
          <a:p>
            <a:endParaRPr sz="4800">
              <a:latin typeface="Abadi" panose="020B0604020104020204" pitchFamily="34" charset="0"/>
            </a:endParaRPr>
          </a:p>
        </p:txBody>
      </p:sp>
      <p:sp>
        <p:nvSpPr>
          <p:cNvPr id="12" name="object 33"/>
          <p:cNvSpPr/>
          <p:nvPr/>
        </p:nvSpPr>
        <p:spPr>
          <a:xfrm>
            <a:off x="6426200" y="2568535"/>
            <a:ext cx="593512" cy="347980"/>
          </a:xfrm>
          <a:custGeom>
            <a:avLst/>
            <a:gdLst/>
            <a:ahLst/>
            <a:cxnLst/>
            <a:rect l="l" t="t" r="r" b="b"/>
            <a:pathLst>
              <a:path w="445135" h="260985">
                <a:moveTo>
                  <a:pt x="40901" y="93149"/>
                </a:moveTo>
                <a:lnTo>
                  <a:pt x="0" y="125670"/>
                </a:lnTo>
                <a:lnTo>
                  <a:pt x="157349" y="260577"/>
                </a:lnTo>
                <a:lnTo>
                  <a:pt x="198731" y="228456"/>
                </a:lnTo>
                <a:lnTo>
                  <a:pt x="241825" y="194328"/>
                </a:lnTo>
                <a:lnTo>
                  <a:pt x="159273" y="194328"/>
                </a:lnTo>
                <a:lnTo>
                  <a:pt x="40901" y="93149"/>
                </a:lnTo>
                <a:close/>
              </a:path>
              <a:path w="445135" h="260985">
                <a:moveTo>
                  <a:pt x="405642" y="0"/>
                </a:moveTo>
                <a:lnTo>
                  <a:pt x="159273" y="194328"/>
                </a:lnTo>
                <a:lnTo>
                  <a:pt x="241825" y="194328"/>
                </a:lnTo>
                <a:lnTo>
                  <a:pt x="444619" y="33726"/>
                </a:lnTo>
                <a:lnTo>
                  <a:pt x="405642" y="0"/>
                </a:lnTo>
                <a:close/>
              </a:path>
            </a:pathLst>
          </a:custGeom>
          <a:solidFill>
            <a:srgbClr val="AFD427"/>
          </a:solidFill>
        </p:spPr>
        <p:txBody>
          <a:bodyPr wrap="square" lIns="0" tIns="0" rIns="0" bIns="0" rtlCol="0"/>
          <a:lstStyle/>
          <a:p>
            <a:endParaRPr sz="4800">
              <a:latin typeface="Abadi" panose="020B0604020104020204" pitchFamily="34" charset="0"/>
            </a:endParaRPr>
          </a:p>
        </p:txBody>
      </p:sp>
      <p:sp>
        <p:nvSpPr>
          <p:cNvPr id="14" name="Google Shape;11;p1"/>
          <p:cNvSpPr/>
          <p:nvPr/>
        </p:nvSpPr>
        <p:spPr>
          <a:xfrm rot="16200000">
            <a:off x="5469464" y="-5472159"/>
            <a:ext cx="1295400" cy="12138117"/>
          </a:xfrm>
          <a:prstGeom prst="rect">
            <a:avLst/>
          </a:prstGeom>
          <a:solidFill>
            <a:srgbClr val="004C76"/>
          </a:solidFill>
          <a:ln>
            <a:noFill/>
          </a:ln>
        </p:spPr>
        <p:txBody>
          <a:bodyPr spcFirstLastPara="1" wrap="square" lIns="121892" tIns="60942" rIns="121892" bIns="60942" anchor="ctr" anchorCtr="0">
            <a:noAutofit/>
          </a:bodyPr>
          <a:lstStyle/>
          <a:p>
            <a:pPr algn="ctr"/>
            <a:endParaRPr sz="2600">
              <a:solidFill>
                <a:srgbClr val="FFFFFF"/>
              </a:solidFill>
              <a:latin typeface="Calibri"/>
              <a:ea typeface="Calibri"/>
              <a:cs typeface="Calibri"/>
              <a:sym typeface="Calibri"/>
            </a:endParaRPr>
          </a:p>
        </p:txBody>
      </p:sp>
      <p:sp>
        <p:nvSpPr>
          <p:cNvPr id="15" name="Rectangle 14"/>
          <p:cNvSpPr/>
          <p:nvPr/>
        </p:nvSpPr>
        <p:spPr>
          <a:xfrm>
            <a:off x="1665108" y="-6927"/>
            <a:ext cx="8861785" cy="1237647"/>
          </a:xfrm>
          <a:prstGeom prst="rect">
            <a:avLst/>
          </a:prstGeom>
        </p:spPr>
        <p:txBody>
          <a:bodyPr wrap="none">
            <a:spAutoFit/>
          </a:bodyPr>
          <a:lstStyle/>
          <a:p>
            <a:pPr algn="ctr">
              <a:lnSpc>
                <a:spcPct val="150000"/>
              </a:lnSpc>
            </a:pPr>
            <a:r>
              <a:rPr lang="en-GB" sz="5535" b="1" dirty="0">
                <a:solidFill>
                  <a:schemeClr val="bg1"/>
                </a:solidFill>
                <a:effectLst>
                  <a:outerShdw blurRad="38100" dist="38100" dir="2700000" algn="tl">
                    <a:srgbClr val="000000">
                      <a:alpha val="43137"/>
                    </a:srgbClr>
                  </a:outerShdw>
                </a:effectLst>
                <a:latin typeface="HP Simplified" panose="020B0604020204020204"/>
              </a:rPr>
              <a:t>Edureka Certification Training</a:t>
            </a:r>
            <a:endParaRPr lang="en-IN" sz="5535" b="1" dirty="0">
              <a:solidFill>
                <a:schemeClr val="bg1"/>
              </a:solidFill>
              <a:effectLst>
                <a:outerShdw blurRad="38100" dist="38100" dir="2700000" algn="tl">
                  <a:srgbClr val="000000">
                    <a:alpha val="43137"/>
                  </a:srgbClr>
                </a:outerShdw>
              </a:effectLst>
              <a:latin typeface="HP Simplified" panose="020B0604020204020204"/>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34656"/>
            <a:ext cx="1131293" cy="2861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0" name="Rectangle: Rounded Corners 19"/>
          <p:cNvSpPr/>
          <p:nvPr/>
        </p:nvSpPr>
        <p:spPr bwMode="auto">
          <a:xfrm>
            <a:off x="1443121" y="4208621"/>
            <a:ext cx="9081891" cy="1763084"/>
          </a:xfrm>
          <a:prstGeom prst="roundRect">
            <a:avLst/>
          </a:prstGeom>
          <a:noFill/>
          <a:ln w="57150" cap="flat" cmpd="sng" algn="ctr">
            <a:solidFill>
              <a:srgbClr val="00B097"/>
            </a:solidFill>
            <a:prstDash val="dash"/>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1600" i="1" dirty="0">
              <a:latin typeface="Abadi" panose="020B0604020104020204" pitchFamily="34" charset="0"/>
            </a:endParaRPr>
          </a:p>
        </p:txBody>
      </p:sp>
      <p:pic>
        <p:nvPicPr>
          <p:cNvPr id="22" name="Picture 21"/>
          <p:cNvPicPr>
            <a:picLocks noChangeAspect="1"/>
          </p:cNvPicPr>
          <p:nvPr/>
        </p:nvPicPr>
        <p:blipFill>
          <a:blip r:embed="rId2"/>
          <a:stretch>
            <a:fillRect/>
          </a:stretch>
        </p:blipFill>
        <p:spPr>
          <a:xfrm>
            <a:off x="3055409" y="4368800"/>
            <a:ext cx="6081181" cy="1485432"/>
          </a:xfrm>
          <a:prstGeom prst="rect">
            <a:avLst/>
          </a:prstGeom>
        </p:spPr>
      </p:pic>
      <p:sp>
        <p:nvSpPr>
          <p:cNvPr id="23" name="Rectangle 22"/>
          <p:cNvSpPr/>
          <p:nvPr/>
        </p:nvSpPr>
        <p:spPr>
          <a:xfrm>
            <a:off x="938640" y="2193757"/>
            <a:ext cx="10314720" cy="584775"/>
          </a:xfrm>
          <a:prstGeom prst="rect">
            <a:avLst/>
          </a:prstGeom>
        </p:spPr>
        <p:txBody>
          <a:bodyPr wrap="square">
            <a:spAutoFit/>
          </a:bodyPr>
          <a:lstStyle/>
          <a:p>
            <a:pPr algn="ctr"/>
            <a:r>
              <a:rPr lang="en-US" sz="1600" dirty="0">
                <a:solidFill>
                  <a:schemeClr val="bg2">
                    <a:lumMod val="10000"/>
                  </a:schemeClr>
                </a:solidFill>
                <a:latin typeface="Abadi" panose="020B0604020104020204" pitchFamily="34" charset="0"/>
              </a:rPr>
              <a:t>A measure of spread, sometimes also called a measure of dispersion, is used to describe the variability in a </a:t>
            </a:r>
            <a:endParaRPr lang="en-US" sz="1600" dirty="0">
              <a:solidFill>
                <a:schemeClr val="bg2">
                  <a:lumMod val="10000"/>
                </a:schemeClr>
              </a:solidFill>
              <a:latin typeface="Abadi" panose="020B0604020104020204" pitchFamily="34" charset="0"/>
            </a:endParaRPr>
          </a:p>
          <a:p>
            <a:pPr algn="ctr"/>
            <a:r>
              <a:rPr lang="en-US" sz="1600" dirty="0">
                <a:solidFill>
                  <a:schemeClr val="bg2">
                    <a:lumMod val="10000"/>
                  </a:schemeClr>
                </a:solidFill>
                <a:latin typeface="Abadi" panose="020B0604020104020204" pitchFamily="34" charset="0"/>
              </a:rPr>
              <a:t>sample or population.</a:t>
            </a:r>
            <a:endParaRPr lang="en-US" sz="1600" dirty="0">
              <a:solidFill>
                <a:schemeClr val="bg2">
                  <a:lumMod val="10000"/>
                </a:schemeClr>
              </a:solidFill>
              <a:latin typeface="Abadi" panose="020B0604020104020204" pitchFamily="34" charset="0"/>
            </a:endParaRPr>
          </a:p>
        </p:txBody>
      </p:sp>
      <p:sp>
        <p:nvSpPr>
          <p:cNvPr id="24" name="Rectangle 23"/>
          <p:cNvSpPr/>
          <p:nvPr/>
        </p:nvSpPr>
        <p:spPr bwMode="auto">
          <a:xfrm>
            <a:off x="1479274" y="3304429"/>
            <a:ext cx="1549400" cy="355600"/>
          </a:xfrm>
          <a:prstGeom prst="rect">
            <a:avLst/>
          </a:prstGeom>
          <a:solidFill>
            <a:srgbClr val="0A608B"/>
          </a:solidFill>
          <a:ln w="28575" cap="flat" cmpd="sng" algn="ctr">
            <a:noFill/>
            <a:prstDash val="solid"/>
            <a:round/>
            <a:headEnd type="none" w="sm" len="sm"/>
            <a:tailEnd type="none" w="sm" len="sm"/>
          </a:ln>
          <a:effectLst>
            <a:outerShdw blurRad="63500" sx="102000" sy="102000" algn="ctr"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25" name="Rectangle 24"/>
          <p:cNvSpPr/>
          <p:nvPr/>
        </p:nvSpPr>
        <p:spPr bwMode="auto">
          <a:xfrm>
            <a:off x="8614440" y="3304429"/>
            <a:ext cx="1909468"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26" name="TextBox 25"/>
          <p:cNvSpPr txBox="1"/>
          <p:nvPr/>
        </p:nvSpPr>
        <p:spPr>
          <a:xfrm>
            <a:off x="1686538" y="3269869"/>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Range</a:t>
            </a:r>
            <a:endParaRPr lang="en-IN" sz="1600" dirty="0">
              <a:solidFill>
                <a:schemeClr val="bg1"/>
              </a:solidFill>
              <a:latin typeface="Abadi" panose="020B0604020104020204" pitchFamily="34" charset="0"/>
            </a:endParaRPr>
          </a:p>
        </p:txBody>
      </p:sp>
      <p:sp>
        <p:nvSpPr>
          <p:cNvPr id="27" name="TextBox 26"/>
          <p:cNvSpPr txBox="1"/>
          <p:nvPr/>
        </p:nvSpPr>
        <p:spPr>
          <a:xfrm>
            <a:off x="8548881" y="3267164"/>
            <a:ext cx="2056088"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Standard Deviation</a:t>
            </a:r>
            <a:endParaRPr lang="en-IN" sz="1600" dirty="0">
              <a:solidFill>
                <a:schemeClr val="bg1"/>
              </a:solidFill>
              <a:latin typeface="Abadi" panose="020B0604020104020204" pitchFamily="34" charset="0"/>
            </a:endParaRPr>
          </a:p>
        </p:txBody>
      </p:sp>
      <p:sp>
        <p:nvSpPr>
          <p:cNvPr id="28" name="Rectangle 27"/>
          <p:cNvSpPr/>
          <p:nvPr/>
        </p:nvSpPr>
        <p:spPr bwMode="auto">
          <a:xfrm>
            <a:off x="3571996" y="3304429"/>
            <a:ext cx="2088356" cy="355600"/>
          </a:xfrm>
          <a:prstGeom prst="rect">
            <a:avLst/>
          </a:prstGeom>
          <a:solidFill>
            <a:srgbClr val="00B097"/>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29" name="TextBox 28"/>
          <p:cNvSpPr txBox="1"/>
          <p:nvPr/>
        </p:nvSpPr>
        <p:spPr>
          <a:xfrm>
            <a:off x="3637540" y="3269869"/>
            <a:ext cx="1975860"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Inter Quartile Range</a:t>
            </a:r>
            <a:endParaRPr lang="en-IN" sz="1600" dirty="0">
              <a:solidFill>
                <a:schemeClr val="bg1"/>
              </a:solidFill>
              <a:latin typeface="Abadi" panose="020B0604020104020204" pitchFamily="34" charset="0"/>
            </a:endParaRPr>
          </a:p>
        </p:txBody>
      </p:sp>
      <p:sp>
        <p:nvSpPr>
          <p:cNvPr id="30" name="Rectangle 29"/>
          <p:cNvSpPr/>
          <p:nvPr/>
        </p:nvSpPr>
        <p:spPr bwMode="auto">
          <a:xfrm>
            <a:off x="6396736" y="3301724"/>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31" name="TextBox 30"/>
          <p:cNvSpPr txBox="1"/>
          <p:nvPr/>
        </p:nvSpPr>
        <p:spPr>
          <a:xfrm>
            <a:off x="6661375" y="3267164"/>
            <a:ext cx="1034825"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Variance</a:t>
            </a:r>
            <a:endParaRPr lang="en-IN" sz="1600" dirty="0">
              <a:solidFill>
                <a:schemeClr val="bg1"/>
              </a:solidFill>
              <a:latin typeface="Abadi" panose="020B0604020104020204" pitchFamily="34" charset="0"/>
            </a:endParaRPr>
          </a:p>
        </p:txBody>
      </p:sp>
      <p:sp>
        <p:nvSpPr>
          <p:cNvPr id="16" name="TextBox 15"/>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7" name="Rectangle: Rounded Corners 16"/>
          <p:cNvSpPr/>
          <p:nvPr/>
        </p:nvSpPr>
        <p:spPr bwMode="auto">
          <a:xfrm>
            <a:off x="1670513" y="3802902"/>
            <a:ext cx="8203543" cy="2220930"/>
          </a:xfrm>
          <a:prstGeom prst="roundRect">
            <a:avLst/>
          </a:prstGeom>
          <a:noFill/>
          <a:ln w="57150" cap="flat" cmpd="sng" algn="ctr">
            <a:solidFill>
              <a:srgbClr val="00B097"/>
            </a:solidFill>
            <a:prstDash val="dash"/>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r>
              <a:rPr lang="en-US" sz="1600" i="1" dirty="0">
                <a:solidFill>
                  <a:schemeClr val="bg2">
                    <a:lumMod val="10000"/>
                  </a:schemeClr>
                </a:solidFill>
                <a:latin typeface="Abadi" panose="020B0604020104020204" pitchFamily="34" charset="0"/>
              </a:rPr>
              <a:t>Variance describes how much a random variable differs from its expected value.</a:t>
            </a:r>
            <a:endParaRPr lang="en-US" sz="1600" i="1" dirty="0">
              <a:solidFill>
                <a:schemeClr val="bg2">
                  <a:lumMod val="10000"/>
                </a:schemeClr>
              </a:solidFill>
              <a:latin typeface="Abadi" panose="020B0604020104020204" pitchFamily="34" charset="0"/>
            </a:endParaRPr>
          </a:p>
          <a:p>
            <a:pPr algn="ctr" defTabSz="76200">
              <a:spcBef>
                <a:spcPct val="20000"/>
              </a:spcBef>
              <a:buClr>
                <a:srgbClr val="FF0000"/>
              </a:buClr>
            </a:pPr>
            <a:r>
              <a:rPr lang="en-US" sz="1600" i="1" dirty="0">
                <a:solidFill>
                  <a:schemeClr val="bg2">
                    <a:lumMod val="10000"/>
                  </a:schemeClr>
                </a:solidFill>
                <a:latin typeface="Abadi" panose="020B0604020104020204" pitchFamily="34" charset="0"/>
              </a:rPr>
              <a:t>It entails computing squares of deviations.</a:t>
            </a:r>
            <a:endParaRPr lang="en-US" sz="1600" i="1" dirty="0">
              <a:solidFill>
                <a:schemeClr val="bg2">
                  <a:lumMod val="10000"/>
                </a:schemeClr>
              </a:solidFill>
              <a:latin typeface="Abadi" panose="020B0604020104020204" pitchFamily="34" charset="0"/>
            </a:endParaRPr>
          </a:p>
          <a:p>
            <a:pPr algn="ctr" defTabSz="76200">
              <a:spcBef>
                <a:spcPct val="20000"/>
              </a:spcBef>
              <a:buClr>
                <a:srgbClr val="FF0000"/>
              </a:buClr>
            </a:pPr>
            <a:endParaRPr lang="en-IN" sz="1600" i="1" dirty="0">
              <a:solidFill>
                <a:schemeClr val="bg2">
                  <a:lumMod val="10000"/>
                </a:schemeClr>
              </a:solidFill>
              <a:latin typeface="Abadi" panose="020B0604020104020204" pitchFamily="34" charset="0"/>
            </a:endParaRPr>
          </a:p>
        </p:txBody>
      </p:sp>
      <p:pic>
        <p:nvPicPr>
          <p:cNvPr id="18" name="Picture 17"/>
          <p:cNvPicPr>
            <a:picLocks noChangeAspect="1"/>
          </p:cNvPicPr>
          <p:nvPr/>
        </p:nvPicPr>
        <p:blipFill>
          <a:blip r:embed="rId2"/>
          <a:stretch>
            <a:fillRect/>
          </a:stretch>
        </p:blipFill>
        <p:spPr>
          <a:xfrm>
            <a:off x="1845388" y="4509883"/>
            <a:ext cx="2187089" cy="1265258"/>
          </a:xfrm>
          <a:prstGeom prst="rect">
            <a:avLst/>
          </a:prstGeom>
        </p:spPr>
      </p:pic>
      <p:sp>
        <p:nvSpPr>
          <p:cNvPr id="19" name="Rectangle 18"/>
          <p:cNvSpPr/>
          <p:nvPr/>
        </p:nvSpPr>
        <p:spPr>
          <a:xfrm>
            <a:off x="4601057" y="4913367"/>
            <a:ext cx="3815224" cy="861774"/>
          </a:xfrm>
          <a:prstGeom prst="rect">
            <a:avLst/>
          </a:prstGeom>
        </p:spPr>
        <p:txBody>
          <a:bodyPr wrap="square">
            <a:spAutoFit/>
          </a:bodyPr>
          <a:lstStyle/>
          <a:p>
            <a:r>
              <a:rPr lang="en-US" sz="1600" i="1" dirty="0">
                <a:solidFill>
                  <a:schemeClr val="bg2">
                    <a:lumMod val="10000"/>
                  </a:schemeClr>
                </a:solidFill>
                <a:latin typeface="Abadi" panose="020B0604020104020204" pitchFamily="34" charset="0"/>
              </a:rPr>
              <a:t>x : Individual data points</a:t>
            </a:r>
            <a:endParaRPr lang="en-US" sz="1600" i="1" dirty="0">
              <a:solidFill>
                <a:schemeClr val="bg2">
                  <a:lumMod val="10000"/>
                </a:schemeClr>
              </a:solidFill>
              <a:latin typeface="Abadi" panose="020B0604020104020204" pitchFamily="34" charset="0"/>
            </a:endParaRPr>
          </a:p>
          <a:p>
            <a:r>
              <a:rPr lang="en-US" sz="1600" i="1" dirty="0">
                <a:solidFill>
                  <a:schemeClr val="bg2">
                    <a:lumMod val="10000"/>
                  </a:schemeClr>
                </a:solidFill>
                <a:latin typeface="Abadi" panose="020B0604020104020204" pitchFamily="34" charset="0"/>
              </a:rPr>
              <a:t>n : Total number of data points</a:t>
            </a:r>
            <a:endParaRPr lang="en-US" sz="1600" i="1" dirty="0">
              <a:solidFill>
                <a:schemeClr val="bg2">
                  <a:lumMod val="10000"/>
                </a:schemeClr>
              </a:solidFill>
              <a:latin typeface="Abadi" panose="020B0604020104020204" pitchFamily="34" charset="0"/>
            </a:endParaRPr>
          </a:p>
          <a:p>
            <a:r>
              <a:rPr lang="en-US" sz="1600" i="1" dirty="0">
                <a:solidFill>
                  <a:schemeClr val="bg2">
                    <a:lumMod val="10000"/>
                  </a:schemeClr>
                </a:solidFill>
                <a:latin typeface="Abadi" panose="020B0604020104020204" pitchFamily="34" charset="0"/>
              </a:rPr>
              <a:t>x̅ : Mean of data points</a:t>
            </a:r>
            <a:endParaRPr lang="en-US" sz="1600" i="1" dirty="0">
              <a:solidFill>
                <a:schemeClr val="bg2">
                  <a:lumMod val="10000"/>
                </a:schemeClr>
              </a:solidFill>
              <a:latin typeface="Abadi" panose="020B0604020104020204" pitchFamily="34" charset="0"/>
            </a:endParaRPr>
          </a:p>
        </p:txBody>
      </p:sp>
      <p:sp>
        <p:nvSpPr>
          <p:cNvPr id="32" name="Rectangle 31"/>
          <p:cNvSpPr/>
          <p:nvPr/>
        </p:nvSpPr>
        <p:spPr>
          <a:xfrm>
            <a:off x="1050573" y="1865203"/>
            <a:ext cx="10314720" cy="584775"/>
          </a:xfrm>
          <a:prstGeom prst="rect">
            <a:avLst/>
          </a:prstGeom>
        </p:spPr>
        <p:txBody>
          <a:bodyPr wrap="square">
            <a:spAutoFit/>
          </a:bodyPr>
          <a:lstStyle/>
          <a:p>
            <a:pPr algn="ctr"/>
            <a:r>
              <a:rPr lang="en-US" sz="1600" dirty="0">
                <a:solidFill>
                  <a:schemeClr val="bg2">
                    <a:lumMod val="10000"/>
                  </a:schemeClr>
                </a:solidFill>
                <a:latin typeface="Abadi" panose="020B0604020104020204" pitchFamily="34" charset="0"/>
              </a:rPr>
              <a:t>A measure of spread, sometimes also called a measure of dispersion, is used to describe the variability in a </a:t>
            </a:r>
            <a:endParaRPr lang="en-US" sz="1600" dirty="0">
              <a:solidFill>
                <a:schemeClr val="bg2">
                  <a:lumMod val="10000"/>
                </a:schemeClr>
              </a:solidFill>
              <a:latin typeface="Abadi" panose="020B0604020104020204" pitchFamily="34" charset="0"/>
            </a:endParaRPr>
          </a:p>
          <a:p>
            <a:pPr algn="ctr"/>
            <a:r>
              <a:rPr lang="en-US" sz="1600" dirty="0">
                <a:solidFill>
                  <a:schemeClr val="bg2">
                    <a:lumMod val="10000"/>
                  </a:schemeClr>
                </a:solidFill>
                <a:latin typeface="Abadi" panose="020B0604020104020204" pitchFamily="34" charset="0"/>
              </a:rPr>
              <a:t>sample or population.</a:t>
            </a:r>
            <a:endParaRPr lang="en-US" sz="1600" dirty="0">
              <a:solidFill>
                <a:schemeClr val="bg2">
                  <a:lumMod val="10000"/>
                </a:schemeClr>
              </a:solidFill>
              <a:latin typeface="Abadi" panose="020B0604020104020204" pitchFamily="34" charset="0"/>
            </a:endParaRPr>
          </a:p>
        </p:txBody>
      </p:sp>
      <p:sp>
        <p:nvSpPr>
          <p:cNvPr id="33" name="Rectangle 32"/>
          <p:cNvSpPr/>
          <p:nvPr/>
        </p:nvSpPr>
        <p:spPr bwMode="auto">
          <a:xfrm>
            <a:off x="1591207" y="2975875"/>
            <a:ext cx="1549400" cy="355600"/>
          </a:xfrm>
          <a:prstGeom prst="rect">
            <a:avLst/>
          </a:prstGeom>
          <a:solidFill>
            <a:srgbClr val="0A608B"/>
          </a:solidFill>
          <a:ln w="28575" cap="flat" cmpd="sng" algn="ctr">
            <a:noFill/>
            <a:prstDash val="solid"/>
            <a:round/>
            <a:headEnd type="none" w="sm" len="sm"/>
            <a:tailEnd type="none" w="sm" len="sm"/>
          </a:ln>
          <a:effectLst>
            <a:outerShdw blurRad="63500" sx="102000" sy="102000" algn="ctr"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34" name="Rectangle 33"/>
          <p:cNvSpPr/>
          <p:nvPr/>
        </p:nvSpPr>
        <p:spPr bwMode="auto">
          <a:xfrm>
            <a:off x="8726373" y="2975875"/>
            <a:ext cx="1909468"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35" name="TextBox 34"/>
          <p:cNvSpPr txBox="1"/>
          <p:nvPr/>
        </p:nvSpPr>
        <p:spPr>
          <a:xfrm>
            <a:off x="1798471" y="2956305"/>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Range</a:t>
            </a:r>
            <a:endParaRPr lang="en-IN" sz="1600" dirty="0">
              <a:solidFill>
                <a:schemeClr val="bg1"/>
              </a:solidFill>
              <a:latin typeface="Abadi" panose="020B0604020104020204" pitchFamily="34" charset="0"/>
            </a:endParaRPr>
          </a:p>
        </p:txBody>
      </p:sp>
      <p:sp>
        <p:nvSpPr>
          <p:cNvPr id="36" name="TextBox 35"/>
          <p:cNvSpPr txBox="1"/>
          <p:nvPr/>
        </p:nvSpPr>
        <p:spPr>
          <a:xfrm>
            <a:off x="8660814" y="2953600"/>
            <a:ext cx="2056088"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Standard Deviation</a:t>
            </a:r>
            <a:endParaRPr lang="en-IN" sz="1600" dirty="0">
              <a:solidFill>
                <a:schemeClr val="bg1"/>
              </a:solidFill>
              <a:latin typeface="Abadi" panose="020B0604020104020204" pitchFamily="34" charset="0"/>
            </a:endParaRPr>
          </a:p>
        </p:txBody>
      </p:sp>
      <p:sp>
        <p:nvSpPr>
          <p:cNvPr id="37" name="Rectangle 36"/>
          <p:cNvSpPr/>
          <p:nvPr/>
        </p:nvSpPr>
        <p:spPr bwMode="auto">
          <a:xfrm>
            <a:off x="3683929" y="2975875"/>
            <a:ext cx="2088356"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38" name="TextBox 37"/>
          <p:cNvSpPr txBox="1"/>
          <p:nvPr/>
        </p:nvSpPr>
        <p:spPr>
          <a:xfrm>
            <a:off x="3749473" y="2956305"/>
            <a:ext cx="1975860"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Inter Quartile Range</a:t>
            </a:r>
            <a:endParaRPr lang="en-IN" sz="1600" dirty="0">
              <a:solidFill>
                <a:schemeClr val="bg1"/>
              </a:solidFill>
              <a:latin typeface="Abadi" panose="020B0604020104020204" pitchFamily="34" charset="0"/>
            </a:endParaRPr>
          </a:p>
        </p:txBody>
      </p:sp>
      <p:sp>
        <p:nvSpPr>
          <p:cNvPr id="39" name="Rectangle 38"/>
          <p:cNvSpPr/>
          <p:nvPr/>
        </p:nvSpPr>
        <p:spPr bwMode="auto">
          <a:xfrm>
            <a:off x="6508669" y="2973170"/>
            <a:ext cx="1549400" cy="355600"/>
          </a:xfrm>
          <a:prstGeom prst="rect">
            <a:avLst/>
          </a:prstGeom>
          <a:solidFill>
            <a:srgbClr val="00B097"/>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40" name="TextBox 39"/>
          <p:cNvSpPr txBox="1"/>
          <p:nvPr/>
        </p:nvSpPr>
        <p:spPr>
          <a:xfrm>
            <a:off x="6773308" y="2953600"/>
            <a:ext cx="1034825"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Variance</a:t>
            </a:r>
            <a:endParaRPr lang="en-IN" sz="1600" dirty="0">
              <a:solidFill>
                <a:schemeClr val="bg1"/>
              </a:solidFill>
              <a:latin typeface="Abadi" panose="020B0604020104020204" pitchFamily="34" charset="0"/>
            </a:endParaRPr>
          </a:p>
        </p:txBody>
      </p:sp>
      <p:sp>
        <p:nvSpPr>
          <p:cNvPr id="20" name="TextBox 19"/>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mc:AlternateContent xmlns:mc="http://schemas.openxmlformats.org/markup-compatibility/2006">
        <mc:Choice xmlns:a14="http://schemas.microsoft.com/office/drawing/2010/main" Requires="a14">
          <p:sp>
            <p:nvSpPr>
              <p:cNvPr id="20" name="Rectangle: Rounded Corners 19"/>
              <p:cNvSpPr/>
              <p:nvPr/>
            </p:nvSpPr>
            <p:spPr bwMode="auto">
              <a:xfrm>
                <a:off x="1818224" y="3984975"/>
                <a:ext cx="8555552" cy="1376071"/>
              </a:xfrm>
              <a:prstGeom prst="roundRect">
                <a:avLst/>
              </a:prstGeom>
              <a:noFill/>
              <a:ln w="57150" cap="flat" cmpd="sng" algn="ctr">
                <a:solidFill>
                  <a:srgbClr val="00B097"/>
                </a:solidFill>
                <a:prstDash val="dash"/>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r>
                  <a:rPr lang="en-US" sz="1600" i="1" dirty="0">
                    <a:solidFill>
                      <a:schemeClr val="bg2">
                        <a:lumMod val="10000"/>
                      </a:schemeClr>
                    </a:solidFill>
                    <a:latin typeface="Abadi" panose="020B0604020104020204" pitchFamily="34" charset="0"/>
                  </a:rPr>
                  <a:t>Deviation is the difference between each element from the mean.</a:t>
                </a:r>
                <a:endParaRPr lang="en-US" sz="1600" i="1" dirty="0">
                  <a:solidFill>
                    <a:schemeClr val="bg2">
                      <a:lumMod val="10000"/>
                    </a:schemeClr>
                  </a:solidFill>
                  <a:latin typeface="Abadi" panose="020B0604020104020204" pitchFamily="34" charset="0"/>
                </a:endParaRPr>
              </a:p>
              <a:p>
                <a:pPr algn="ctr" defTabSz="76200">
                  <a:spcBef>
                    <a:spcPct val="20000"/>
                  </a:spcBef>
                  <a:buClr>
                    <a:srgbClr val="FF0000"/>
                  </a:buClr>
                </a:pPr>
                <a:endParaRPr lang="en-US" sz="1600" i="1" dirty="0">
                  <a:solidFill>
                    <a:schemeClr val="bg2">
                      <a:lumMod val="10000"/>
                    </a:schemeClr>
                  </a:solidFill>
                  <a:latin typeface="Abadi" panose="020B0604020104020204" pitchFamily="34" charset="0"/>
                </a:endParaRPr>
              </a:p>
              <a:p>
                <a:pPr algn="ctr" defTabSz="76200">
                  <a:spcBef>
                    <a:spcPct val="20000"/>
                  </a:spcBef>
                  <a:buClr>
                    <a:srgbClr val="FF0000"/>
                  </a:buClr>
                </a:pPr>
                <a:r>
                  <a:rPr lang="en-US" sz="1600" i="1" dirty="0">
                    <a:solidFill>
                      <a:schemeClr val="bg2">
                        <a:lumMod val="10000"/>
                      </a:schemeClr>
                    </a:solidFill>
                    <a:latin typeface="Abadi" panose="020B0604020104020204" pitchFamily="34" charset="0"/>
                  </a:rPr>
                  <a:t>Deviation =</a:t>
                </a:r>
                <a:r>
                  <a:rPr lang="en-IN" sz="1600" dirty="0">
                    <a:solidFill>
                      <a:schemeClr val="bg2">
                        <a:lumMod val="10000"/>
                      </a:schemeClr>
                    </a:solidFill>
                    <a:latin typeface="Abadi" panose="020B0604020104020204" pitchFamily="34" charset="0"/>
                  </a:rPr>
                  <a:t> (</a:t>
                </a:r>
                <a14:m>
                  <m:oMath xmlns:m="http://schemas.openxmlformats.org/officeDocument/2006/math">
                    <m:sSub>
                      <m:sSubPr>
                        <m:ctrlPr>
                          <a:rPr lang="en-IN" sz="1600" i="1">
                            <a:solidFill>
                              <a:schemeClr val="bg2">
                                <a:lumMod val="10000"/>
                              </a:schemeClr>
                            </a:solidFill>
                            <a:latin typeface="Cambria Math" panose="02040503050406030204" pitchFamily="18" charset="0"/>
                          </a:rPr>
                        </m:ctrlPr>
                      </m:sSubPr>
                      <m:e>
                        <m:r>
                          <a:rPr lang="en-IN" sz="1600" i="1">
                            <a:solidFill>
                              <a:schemeClr val="bg2">
                                <a:lumMod val="10000"/>
                              </a:schemeClr>
                            </a:solidFill>
                            <a:latin typeface="Cambria Math" panose="02040503050406030204" pitchFamily="18" charset="0"/>
                          </a:rPr>
                          <m:t>𝑥</m:t>
                        </m:r>
                      </m:e>
                      <m:sub>
                        <m:r>
                          <a:rPr lang="en-IN" sz="1600" i="1">
                            <a:solidFill>
                              <a:schemeClr val="bg2">
                                <a:lumMod val="10000"/>
                              </a:schemeClr>
                            </a:solidFill>
                            <a:latin typeface="Cambria Math" panose="02040503050406030204" pitchFamily="18" charset="0"/>
                          </a:rPr>
                          <m:t>𝑖</m:t>
                        </m:r>
                      </m:sub>
                    </m:sSub>
                  </m:oMath>
                </a14:m>
                <a:r>
                  <a:rPr lang="en-IN" sz="1600" dirty="0">
                    <a:solidFill>
                      <a:schemeClr val="bg2">
                        <a:lumMod val="10000"/>
                      </a:schemeClr>
                    </a:solidFill>
                    <a:latin typeface="Abadi" panose="020B0604020104020204" pitchFamily="34" charset="0"/>
                  </a:rPr>
                  <a:t>-µ)</a:t>
                </a:r>
                <a:endParaRPr lang="en-US" sz="1600" i="1" dirty="0">
                  <a:solidFill>
                    <a:schemeClr val="bg2">
                      <a:lumMod val="10000"/>
                    </a:schemeClr>
                  </a:solidFill>
                  <a:latin typeface="Abadi" panose="020B0604020104020204" pitchFamily="34" charset="0"/>
                </a:endParaRPr>
              </a:p>
            </p:txBody>
          </p:sp>
        </mc:Choice>
        <mc:Fallback>
          <p:sp>
            <p:nvSpPr>
              <p:cNvPr id="20" name="Rectangle: Rounded Corners 19"/>
              <p:cNvSpPr>
                <a:spLocks noRot="1" noChangeAspect="1" noMove="1" noResize="1" noEditPoints="1" noAdjustHandles="1" noChangeArrowheads="1" noChangeShapeType="1" noTextEdit="1"/>
              </p:cNvSpPr>
              <p:nvPr/>
            </p:nvSpPr>
            <p:spPr bwMode="auto">
              <a:xfrm>
                <a:off x="1818224" y="3984975"/>
                <a:ext cx="8555552" cy="1376071"/>
              </a:xfrm>
              <a:prstGeom prst="roundRect">
                <a:avLst/>
              </a:prstGeom>
              <a:blipFill rotWithShape="1">
                <a:blip r:embed="rId2"/>
                <a:stretch>
                  <a:fillRect l="-337" t="-2102" r="-329" b="-2049"/>
                </a:stretch>
              </a:blipFill>
              <a:ln w="57150" cap="flat" cmpd="sng" algn="ctr">
                <a:solidFill>
                  <a:srgbClr val="00B097"/>
                </a:solidFill>
                <a:prstDash val="dash"/>
                <a:round/>
                <a:headEnd type="none" w="sm" len="sm"/>
                <a:tailEnd type="none" w="sm" len="sm"/>
              </a:ln>
              <a:effectLst/>
            </p:spPr>
            <p:txBody>
              <a:bodyPr/>
              <a:lstStyle/>
              <a:p>
                <a:r>
                  <a:rPr lang="en-US" altLang="en-US">
                    <a:noFill/>
                  </a:rPr>
                  <a:t> </a:t>
                </a:r>
              </a:p>
            </p:txBody>
          </p:sp>
        </mc:Fallback>
      </mc:AlternateContent>
      <p:sp>
        <p:nvSpPr>
          <p:cNvPr id="22" name="Rectangle 21"/>
          <p:cNvSpPr/>
          <p:nvPr/>
        </p:nvSpPr>
        <p:spPr>
          <a:xfrm>
            <a:off x="1055064" y="1865203"/>
            <a:ext cx="10314720"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A measure of spread, sometimes also called a measure of dispersion, is used to describe the variability in a sample or population.</a:t>
            </a:r>
            <a:endParaRPr lang="en-US" dirty="0">
              <a:solidFill>
                <a:schemeClr val="bg2">
                  <a:lumMod val="10000"/>
                </a:schemeClr>
              </a:solidFill>
              <a:latin typeface="Abadi" panose="020B0604020104020204" pitchFamily="34" charset="0"/>
            </a:endParaRPr>
          </a:p>
        </p:txBody>
      </p:sp>
      <p:sp>
        <p:nvSpPr>
          <p:cNvPr id="23" name="Rectangle 22"/>
          <p:cNvSpPr/>
          <p:nvPr/>
        </p:nvSpPr>
        <p:spPr bwMode="auto">
          <a:xfrm>
            <a:off x="1595698" y="2975875"/>
            <a:ext cx="1549400" cy="355600"/>
          </a:xfrm>
          <a:prstGeom prst="rect">
            <a:avLst/>
          </a:prstGeom>
          <a:solidFill>
            <a:srgbClr val="0A608B"/>
          </a:solidFill>
          <a:ln w="28575" cap="flat" cmpd="sng" algn="ctr">
            <a:noFill/>
            <a:prstDash val="solid"/>
            <a:round/>
            <a:headEnd type="none" w="sm" len="sm"/>
            <a:tailEnd type="none" w="sm" len="sm"/>
          </a:ln>
          <a:effectLst>
            <a:outerShdw blurRad="63500" sx="102000" sy="102000" algn="ctr"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24" name="Rectangle 23"/>
          <p:cNvSpPr/>
          <p:nvPr/>
        </p:nvSpPr>
        <p:spPr bwMode="auto">
          <a:xfrm>
            <a:off x="8730864" y="2975875"/>
            <a:ext cx="1909468" cy="355600"/>
          </a:xfrm>
          <a:prstGeom prst="rect">
            <a:avLst/>
          </a:prstGeom>
          <a:solidFill>
            <a:srgbClr val="00B097"/>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25" name="TextBox 24"/>
          <p:cNvSpPr txBox="1"/>
          <p:nvPr/>
        </p:nvSpPr>
        <p:spPr>
          <a:xfrm>
            <a:off x="1802962" y="2941315"/>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Range</a:t>
            </a:r>
            <a:endParaRPr lang="en-IN" sz="1600" dirty="0">
              <a:solidFill>
                <a:schemeClr val="bg1"/>
              </a:solidFill>
              <a:latin typeface="Abadi" panose="020B0604020104020204" pitchFamily="34" charset="0"/>
            </a:endParaRPr>
          </a:p>
        </p:txBody>
      </p:sp>
      <p:sp>
        <p:nvSpPr>
          <p:cNvPr id="26" name="TextBox 25"/>
          <p:cNvSpPr txBox="1"/>
          <p:nvPr/>
        </p:nvSpPr>
        <p:spPr>
          <a:xfrm>
            <a:off x="8665305" y="2938610"/>
            <a:ext cx="2056088"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Standard Deviation</a:t>
            </a:r>
            <a:endParaRPr lang="en-IN" sz="1600" dirty="0">
              <a:solidFill>
                <a:schemeClr val="bg1"/>
              </a:solidFill>
              <a:latin typeface="Abadi" panose="020B0604020104020204" pitchFamily="34" charset="0"/>
            </a:endParaRPr>
          </a:p>
        </p:txBody>
      </p:sp>
      <p:sp>
        <p:nvSpPr>
          <p:cNvPr id="27" name="Rectangle 26"/>
          <p:cNvSpPr/>
          <p:nvPr/>
        </p:nvSpPr>
        <p:spPr bwMode="auto">
          <a:xfrm>
            <a:off x="3688420" y="2975875"/>
            <a:ext cx="2088356"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28" name="TextBox 27"/>
          <p:cNvSpPr txBox="1"/>
          <p:nvPr/>
        </p:nvSpPr>
        <p:spPr>
          <a:xfrm>
            <a:off x="3753964" y="2941315"/>
            <a:ext cx="1975860"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Inter Quartile Range</a:t>
            </a:r>
            <a:endParaRPr lang="en-IN" sz="1600" dirty="0">
              <a:solidFill>
                <a:schemeClr val="bg1"/>
              </a:solidFill>
              <a:latin typeface="Abadi" panose="020B0604020104020204" pitchFamily="34" charset="0"/>
            </a:endParaRPr>
          </a:p>
        </p:txBody>
      </p:sp>
      <p:sp>
        <p:nvSpPr>
          <p:cNvPr id="29" name="Rectangle 28"/>
          <p:cNvSpPr/>
          <p:nvPr/>
        </p:nvSpPr>
        <p:spPr bwMode="auto">
          <a:xfrm>
            <a:off x="6513160" y="2973170"/>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latin typeface="Abadi" panose="020B0604020104020204" pitchFamily="34" charset="0"/>
            </a:endParaRPr>
          </a:p>
        </p:txBody>
      </p:sp>
      <p:sp>
        <p:nvSpPr>
          <p:cNvPr id="30" name="TextBox 29"/>
          <p:cNvSpPr txBox="1"/>
          <p:nvPr/>
        </p:nvSpPr>
        <p:spPr>
          <a:xfrm>
            <a:off x="6777799" y="2938610"/>
            <a:ext cx="1034825"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Variance</a:t>
            </a:r>
            <a:endParaRPr lang="en-IN" sz="1600" dirty="0">
              <a:solidFill>
                <a:schemeClr val="bg1"/>
              </a:solidFill>
              <a:latin typeface="Abadi" panose="020B0604020104020204" pitchFamily="34" charset="0"/>
            </a:endParaRPr>
          </a:p>
        </p:txBody>
      </p:sp>
      <p:sp>
        <p:nvSpPr>
          <p:cNvPr id="15" name="TextBox 14"/>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6" name="Rectangle: Rounded Corners 15"/>
          <p:cNvSpPr/>
          <p:nvPr/>
        </p:nvSpPr>
        <p:spPr bwMode="auto">
          <a:xfrm>
            <a:off x="1829654" y="3931410"/>
            <a:ext cx="8555552" cy="1757071"/>
          </a:xfrm>
          <a:prstGeom prst="roundRect">
            <a:avLst/>
          </a:prstGeom>
          <a:noFill/>
          <a:ln w="57150" cap="flat" cmpd="sng" algn="ctr">
            <a:solidFill>
              <a:srgbClr val="00B097"/>
            </a:solidFill>
            <a:prstDash val="dash"/>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r>
              <a:rPr lang="en-US" dirty="0">
                <a:solidFill>
                  <a:schemeClr val="bg2">
                    <a:lumMod val="10000"/>
                  </a:schemeClr>
                </a:solidFill>
                <a:latin typeface="Abadi" panose="020B0604020104020204" pitchFamily="34" charset="0"/>
              </a:rPr>
              <a:t>Population Variance is the average of squared deviations.</a:t>
            </a:r>
            <a:endParaRPr lang="en-US" dirty="0">
              <a:solidFill>
                <a:schemeClr val="bg2">
                  <a:lumMod val="10000"/>
                </a:schemeClr>
              </a:solidFill>
              <a:latin typeface="Abadi" panose="020B0604020104020204" pitchFamily="34" charset="0"/>
            </a:endParaRPr>
          </a:p>
          <a:p>
            <a:pPr algn="ctr" defTabSz="76200">
              <a:spcBef>
                <a:spcPct val="20000"/>
              </a:spcBef>
              <a:buClr>
                <a:srgbClr val="FF0000"/>
              </a:buClr>
            </a:pPr>
            <a:endParaRPr lang="en-US" sz="2000" i="1" dirty="0">
              <a:solidFill>
                <a:schemeClr val="bg2">
                  <a:lumMod val="10000"/>
                </a:schemeClr>
              </a:solidFill>
              <a:latin typeface="Agency FB" panose="020B0503020202020204" pitchFamily="34" charset="0"/>
            </a:endParaRPr>
          </a:p>
        </p:txBody>
      </p:sp>
      <p:grpSp>
        <p:nvGrpSpPr>
          <p:cNvPr id="17" name="Group 16"/>
          <p:cNvGrpSpPr/>
          <p:nvPr/>
        </p:nvGrpSpPr>
        <p:grpSpPr>
          <a:xfrm>
            <a:off x="3688715" y="4499610"/>
            <a:ext cx="5161915" cy="737235"/>
            <a:chOff x="13475437" y="14503598"/>
            <a:chExt cx="11866321" cy="2211418"/>
          </a:xfrm>
        </p:grpSpPr>
        <p:grpSp>
          <p:nvGrpSpPr>
            <p:cNvPr id="18" name="Group 17"/>
            <p:cNvGrpSpPr/>
            <p:nvPr/>
          </p:nvGrpSpPr>
          <p:grpSpPr>
            <a:xfrm>
              <a:off x="14951888" y="14503598"/>
              <a:ext cx="10389870" cy="2211418"/>
              <a:chOff x="11234776" y="10693598"/>
              <a:chExt cx="10389870" cy="2211418"/>
            </a:xfrm>
          </p:grpSpPr>
          <mc:AlternateContent xmlns:mc="http://schemas.openxmlformats.org/markup-compatibility/2006">
            <mc:Choice xmlns:a14="http://schemas.microsoft.com/office/drawing/2010/main" Requires="a14">
              <p:sp>
                <p:nvSpPr>
                  <p:cNvPr id="31" name="TextBox 30"/>
                  <p:cNvSpPr txBox="1"/>
                  <p:nvPr/>
                </p:nvSpPr>
                <p:spPr>
                  <a:xfrm>
                    <a:off x="12006223" y="10693598"/>
                    <a:ext cx="2350836" cy="221141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hr m:val="∑"/>
                              <m:ctrlPr>
                                <a:rPr lang="en-IN" sz="2400" i="1">
                                  <a:solidFill>
                                    <a:schemeClr val="bg2">
                                      <a:lumMod val="10000"/>
                                    </a:schemeClr>
                                  </a:solidFill>
                                  <a:latin typeface="Cambria Math" panose="02040503050406030204" pitchFamily="18" charset="0"/>
                                </a:rPr>
                              </m:ctrlPr>
                            </m:naryPr>
                            <m:sub>
                              <m:r>
                                <m:rPr>
                                  <m:brk m:alnAt="23"/>
                                </m:rPr>
                                <a:rPr lang="en-IN" sz="2400" i="1">
                                  <a:solidFill>
                                    <a:schemeClr val="bg2">
                                      <a:lumMod val="10000"/>
                                    </a:schemeClr>
                                  </a:solidFill>
                                  <a:latin typeface="Cambria Math" panose="02040503050406030204" pitchFamily="18" charset="0"/>
                                </a:rPr>
                                <m:t>𝑖</m:t>
                              </m:r>
                              <m:r>
                                <a:rPr lang="en-IN" sz="2400" i="1">
                                  <a:solidFill>
                                    <a:schemeClr val="bg2">
                                      <a:lumMod val="10000"/>
                                    </a:schemeClr>
                                  </a:solidFill>
                                  <a:latin typeface="Cambria Math" panose="02040503050406030204" pitchFamily="18" charset="0"/>
                                </a:rPr>
                                <m:t>=</m:t>
                              </m:r>
                              <m:r>
                                <a:rPr lang="en-IN" sz="2400" i="1">
                                  <a:solidFill>
                                    <a:schemeClr val="bg2">
                                      <a:lumMod val="10000"/>
                                    </a:schemeClr>
                                  </a:solidFill>
                                  <a:latin typeface="Cambria Math" panose="02040503050406030204" pitchFamily="18" charset="0"/>
                                </a:rPr>
                                <m:t>1</m:t>
                              </m:r>
                            </m:sub>
                            <m:sup>
                              <m:r>
                                <a:rPr lang="en-IN" sz="2400" i="1">
                                  <a:solidFill>
                                    <a:schemeClr val="bg2">
                                      <a:lumMod val="10000"/>
                                    </a:schemeClr>
                                  </a:solidFill>
                                  <a:latin typeface="Cambria Math" panose="02040503050406030204" pitchFamily="18" charset="0"/>
                                </a:rPr>
                                <m:t>𝑁</m:t>
                              </m:r>
                            </m:sup>
                            <m:e/>
                          </m:nary>
                        </m:oMath>
                      </m:oMathPara>
                    </a14:m>
                    <a:endParaRPr lang="en-IN" sz="2400" dirty="0">
                      <a:solidFill>
                        <a:schemeClr val="bg2">
                          <a:lumMod val="10000"/>
                        </a:schemeClr>
                      </a:solidFill>
                      <a:latin typeface="Agency FB" panose="020B0503020202020204" pitchFamily="34" charset="0"/>
                    </a:endParaRPr>
                  </a:p>
                </p:txBody>
              </p:sp>
            </mc:Choice>
            <mc:Fallback>
              <p:sp>
                <p:nvSpPr>
                  <p:cNvPr id="31" name="TextBox 30"/>
                  <p:cNvSpPr txBox="1">
                    <a:spLocks noRot="1" noChangeAspect="1" noMove="1" noResize="1" noEditPoints="1" noAdjustHandles="1" noChangeArrowheads="1" noChangeShapeType="1" noTextEdit="1"/>
                  </p:cNvSpPr>
                  <p:nvPr/>
                </p:nvSpPr>
                <p:spPr>
                  <a:xfrm>
                    <a:off x="12006223" y="10693598"/>
                    <a:ext cx="2350836" cy="2211418"/>
                  </a:xfrm>
                  <a:prstGeom prst="rect">
                    <a:avLst/>
                  </a:prstGeom>
                  <a:blipFill rotWithShape="1">
                    <a:blip r:embed="rId2"/>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14362786" y="11206961"/>
                    <a:ext cx="7261860" cy="1447432"/>
                  </a:xfrm>
                  <a:prstGeom prst="rect">
                    <a:avLst/>
                  </a:prstGeom>
                  <a:noFill/>
                </p:spPr>
                <p:txBody>
                  <a:bodyPr wrap="square" lIns="0" tIns="0" rIns="0" bIns="0" rtlCol="0">
                    <a:spAutoFit/>
                  </a:bodyPr>
                  <a:lstStyle/>
                  <a:p>
                    <a14:m>
                      <m:oMath xmlns:m="http://schemas.openxmlformats.org/officeDocument/2006/math">
                        <m:sSub>
                          <m:sSubPr>
                            <m:ctrlPr>
                              <a:rPr lang="en-IN" sz="3200" i="1">
                                <a:solidFill>
                                  <a:schemeClr val="bg2">
                                    <a:lumMod val="10000"/>
                                  </a:schemeClr>
                                </a:solidFill>
                                <a:latin typeface="Cambria Math" panose="02040503050406030204" pitchFamily="18" charset="0"/>
                              </a:rPr>
                            </m:ctrlPr>
                          </m:sSubPr>
                          <m:e>
                            <m:r>
                              <a:rPr lang="en-IN" sz="3200" i="1">
                                <a:solidFill>
                                  <a:schemeClr val="bg2">
                                    <a:lumMod val="10000"/>
                                  </a:schemeClr>
                                </a:solidFill>
                                <a:latin typeface="Cambria Math" panose="02040503050406030204" pitchFamily="18" charset="0"/>
                              </a:rPr>
                              <m:t>(</m:t>
                            </m:r>
                            <m:r>
                              <a:rPr lang="en-IN" sz="3200" i="1">
                                <a:solidFill>
                                  <a:schemeClr val="bg2">
                                    <a:lumMod val="10000"/>
                                  </a:schemeClr>
                                </a:solidFill>
                                <a:latin typeface="Cambria Math" panose="02040503050406030204" pitchFamily="18" charset="0"/>
                              </a:rPr>
                              <m:t>𝑥</m:t>
                            </m:r>
                          </m:e>
                          <m:sub>
                            <m:r>
                              <a:rPr lang="en-IN" sz="3200" i="1">
                                <a:solidFill>
                                  <a:schemeClr val="bg2">
                                    <a:lumMod val="10000"/>
                                  </a:schemeClr>
                                </a:solidFill>
                                <a:latin typeface="Cambria Math" panose="02040503050406030204" pitchFamily="18" charset="0"/>
                              </a:rPr>
                              <m:t>𝑖</m:t>
                            </m:r>
                          </m:sub>
                        </m:sSub>
                        <m:r>
                          <a:rPr lang="en-IN" sz="3200" i="1">
                            <a:solidFill>
                              <a:schemeClr val="bg2">
                                <a:lumMod val="10000"/>
                              </a:schemeClr>
                            </a:solidFill>
                            <a:latin typeface="Cambria Math" panose="02040503050406030204" pitchFamily="18" charset="0"/>
                          </a:rPr>
                          <m:t>−</m:t>
                        </m:r>
                        <m:r>
                          <a:rPr lang="en-IN" sz="3200" i="1">
                            <a:solidFill>
                              <a:schemeClr val="bg2">
                                <a:lumMod val="10000"/>
                              </a:schemeClr>
                            </a:solidFill>
                            <a:latin typeface="Cambria Math" panose="02040503050406030204" pitchFamily="18" charset="0"/>
                            <a:ea typeface="Cambria Math" panose="02040503050406030204" pitchFamily="18" charset="0"/>
                          </a:rPr>
                          <m:t>𝜇</m:t>
                        </m:r>
                      </m:oMath>
                    </a14:m>
                    <a:r>
                      <a:rPr lang="en-IN" sz="3200" dirty="0">
                        <a:solidFill>
                          <a:schemeClr val="bg2">
                            <a:lumMod val="10000"/>
                          </a:schemeClr>
                        </a:solidFill>
                        <a:latin typeface="Agency FB" panose="020B0503020202020204" pitchFamily="34" charset="0"/>
                      </a:rPr>
                      <a:t>)²</a:t>
                    </a:r>
                    <a:endParaRPr lang="en-IN" sz="3200" dirty="0">
                      <a:solidFill>
                        <a:schemeClr val="bg2">
                          <a:lumMod val="10000"/>
                        </a:schemeClr>
                      </a:solidFill>
                      <a:latin typeface="Agency FB" panose="020B0503020202020204" pitchFamily="34" charset="0"/>
                    </a:endParaRPr>
                  </a:p>
                </p:txBody>
              </p:sp>
            </mc:Choice>
            <mc:Fallback>
              <p:sp>
                <p:nvSpPr>
                  <p:cNvPr id="32" name="TextBox 31"/>
                  <p:cNvSpPr txBox="1">
                    <a:spLocks noRot="1" noChangeAspect="1" noMove="1" noResize="1" noEditPoints="1" noAdjustHandles="1" noChangeArrowheads="1" noChangeShapeType="1" noTextEdit="1"/>
                  </p:cNvSpPr>
                  <p:nvPr/>
                </p:nvSpPr>
                <p:spPr>
                  <a:xfrm>
                    <a:off x="14362786" y="11206961"/>
                    <a:ext cx="7261860" cy="1447432"/>
                  </a:xfrm>
                  <a:prstGeom prst="rect">
                    <a:avLst/>
                  </a:prstGeom>
                  <a:blipFill rotWithShape="1">
                    <a:blip r:embed="rId3"/>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3" name="TextBox 32"/>
                  <p:cNvSpPr txBox="1"/>
                  <p:nvPr/>
                </p:nvSpPr>
                <p:spPr>
                  <a:xfrm>
                    <a:off x="11234776" y="10850469"/>
                    <a:ext cx="1026630" cy="200695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800" i="1">
                                  <a:solidFill>
                                    <a:schemeClr val="bg2">
                                      <a:lumMod val="10000"/>
                                    </a:schemeClr>
                                  </a:solidFill>
                                  <a:latin typeface="Cambria Math" panose="02040503050406030204" pitchFamily="18" charset="0"/>
                                </a:rPr>
                              </m:ctrlPr>
                            </m:fPr>
                            <m:num>
                              <m:r>
                                <a:rPr lang="en-IN" sz="2800" i="1">
                                  <a:solidFill>
                                    <a:schemeClr val="bg2">
                                      <a:lumMod val="10000"/>
                                    </a:schemeClr>
                                  </a:solidFill>
                                  <a:latin typeface="Cambria Math" panose="02040503050406030204" pitchFamily="18" charset="0"/>
                                </a:rPr>
                                <m:t>1</m:t>
                              </m:r>
                            </m:num>
                            <m:den>
                              <m:r>
                                <a:rPr lang="en-IN" sz="2800" i="1">
                                  <a:solidFill>
                                    <a:schemeClr val="bg2">
                                      <a:lumMod val="10000"/>
                                    </a:schemeClr>
                                  </a:solidFill>
                                  <a:latin typeface="Cambria Math" panose="02040503050406030204" pitchFamily="18" charset="0"/>
                                </a:rPr>
                                <m:t>𝑁</m:t>
                              </m:r>
                            </m:den>
                          </m:f>
                        </m:oMath>
                      </m:oMathPara>
                    </a14:m>
                    <a:endParaRPr lang="en-IN" sz="800" dirty="0">
                      <a:solidFill>
                        <a:schemeClr val="bg2">
                          <a:lumMod val="10000"/>
                        </a:schemeClr>
                      </a:solidFill>
                      <a:latin typeface="Agency FB" panose="020B0503020202020204" pitchFamily="34" charset="0"/>
                    </a:endParaRPr>
                  </a:p>
                </p:txBody>
              </p:sp>
            </mc:Choice>
            <mc:Fallback>
              <p:sp>
                <p:nvSpPr>
                  <p:cNvPr id="33" name="TextBox 32"/>
                  <p:cNvSpPr txBox="1">
                    <a:spLocks noRot="1" noChangeAspect="1" noMove="1" noResize="1" noEditPoints="1" noAdjustHandles="1" noChangeArrowheads="1" noChangeShapeType="1" noTextEdit="1"/>
                  </p:cNvSpPr>
                  <p:nvPr/>
                </p:nvSpPr>
                <p:spPr>
                  <a:xfrm>
                    <a:off x="11234776" y="10850469"/>
                    <a:ext cx="1026630" cy="2006957"/>
                  </a:xfrm>
                  <a:prstGeom prst="rect">
                    <a:avLst/>
                  </a:prstGeom>
                  <a:blipFill rotWithShape="1">
                    <a:blip r:embed="rId4"/>
                  </a:blipFill>
                </p:spPr>
                <p:txBody>
                  <a:bodyPr/>
                  <a:lstStyle/>
                  <a:p>
                    <a:r>
                      <a:rPr lang="en-US" altLang="en-US">
                        <a:noFill/>
                      </a:rPr>
                      <a:t> </a:t>
                    </a:r>
                  </a:p>
                </p:txBody>
              </p:sp>
            </mc:Fallback>
          </mc:AlternateContent>
        </p:grpSp>
        <p:sp>
          <p:nvSpPr>
            <p:cNvPr id="19" name="Rectangle 18"/>
            <p:cNvSpPr/>
            <p:nvPr/>
          </p:nvSpPr>
          <p:spPr>
            <a:xfrm>
              <a:off x="13475437" y="15180116"/>
              <a:ext cx="1862175" cy="1380945"/>
            </a:xfrm>
            <a:prstGeom prst="rect">
              <a:avLst/>
            </a:prstGeom>
          </p:spPr>
          <p:txBody>
            <a:bodyPr wrap="square">
              <a:spAutoFit/>
            </a:bodyPr>
            <a:lstStyle/>
            <a:p>
              <a:r>
                <a:rPr lang="el-GR" sz="2400" dirty="0">
                  <a:solidFill>
                    <a:schemeClr val="bg2">
                      <a:lumMod val="10000"/>
                    </a:schemeClr>
                  </a:solidFill>
                  <a:latin typeface="Cambria Math" panose="02040503050406030204" pitchFamily="18" charset="0"/>
                  <a:ea typeface="Cambria Math" panose="02040503050406030204" pitchFamily="18" charset="0"/>
                </a:rPr>
                <a:t>σ² =</a:t>
              </a:r>
              <a:endParaRPr lang="en-IN" sz="2400" dirty="0">
                <a:solidFill>
                  <a:schemeClr val="bg2">
                    <a:lumMod val="10000"/>
                  </a:schemeClr>
                </a:solidFill>
                <a:latin typeface="Agency FB" panose="020B0503020202020204" pitchFamily="34" charset="0"/>
                <a:ea typeface="Cambria Math" panose="02040503050406030204" pitchFamily="18" charset="0"/>
              </a:endParaRPr>
            </a:p>
          </p:txBody>
        </p:sp>
      </p:grpSp>
      <p:sp>
        <p:nvSpPr>
          <p:cNvPr id="34" name="Rectangle 33"/>
          <p:cNvSpPr/>
          <p:nvPr/>
        </p:nvSpPr>
        <p:spPr>
          <a:xfrm>
            <a:off x="1055064" y="1784968"/>
            <a:ext cx="10314720" cy="584775"/>
          </a:xfrm>
          <a:prstGeom prst="rect">
            <a:avLst/>
          </a:prstGeom>
        </p:spPr>
        <p:txBody>
          <a:bodyPr wrap="square">
            <a:spAutoFit/>
          </a:bodyPr>
          <a:lstStyle/>
          <a:p>
            <a:pPr algn="ctr"/>
            <a:r>
              <a:rPr lang="en-US" sz="1600" dirty="0">
                <a:solidFill>
                  <a:schemeClr val="bg2">
                    <a:lumMod val="10000"/>
                  </a:schemeClr>
                </a:solidFill>
                <a:latin typeface="Abadi" panose="020B0604020104020204" pitchFamily="34" charset="0"/>
              </a:rPr>
              <a:t>A measure of spread, sometimes also called a measure of dispersion, is used to describe the variability in a sample or population.</a:t>
            </a:r>
            <a:endParaRPr lang="en-US" sz="1600" dirty="0">
              <a:solidFill>
                <a:schemeClr val="bg2">
                  <a:lumMod val="10000"/>
                </a:schemeClr>
              </a:solidFill>
              <a:latin typeface="Abadi" panose="020B0604020104020204" pitchFamily="34" charset="0"/>
            </a:endParaRPr>
          </a:p>
        </p:txBody>
      </p:sp>
      <p:sp>
        <p:nvSpPr>
          <p:cNvPr id="35" name="Rectangle 34"/>
          <p:cNvSpPr/>
          <p:nvPr/>
        </p:nvSpPr>
        <p:spPr bwMode="auto">
          <a:xfrm>
            <a:off x="1595698" y="2895640"/>
            <a:ext cx="1549400" cy="355600"/>
          </a:xfrm>
          <a:prstGeom prst="rect">
            <a:avLst/>
          </a:prstGeom>
          <a:solidFill>
            <a:srgbClr val="0A608B"/>
          </a:solidFill>
          <a:ln w="28575" cap="flat" cmpd="sng" algn="ctr">
            <a:noFill/>
            <a:prstDash val="solid"/>
            <a:round/>
            <a:headEnd type="none" w="sm" len="sm"/>
            <a:tailEnd type="none" w="sm" len="sm"/>
          </a:ln>
          <a:effectLst>
            <a:outerShdw blurRad="63500" sx="102000" sy="102000" algn="ctr"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36" name="Rectangle 35"/>
          <p:cNvSpPr/>
          <p:nvPr/>
        </p:nvSpPr>
        <p:spPr bwMode="auto">
          <a:xfrm>
            <a:off x="8730864" y="2895640"/>
            <a:ext cx="1909468" cy="355600"/>
          </a:xfrm>
          <a:prstGeom prst="rect">
            <a:avLst/>
          </a:prstGeom>
          <a:solidFill>
            <a:srgbClr val="00B097"/>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37" name="TextBox 36"/>
          <p:cNvSpPr txBox="1"/>
          <p:nvPr/>
        </p:nvSpPr>
        <p:spPr>
          <a:xfrm>
            <a:off x="1802962" y="2861080"/>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Range</a:t>
            </a:r>
            <a:endParaRPr lang="en-IN" sz="1600" dirty="0">
              <a:solidFill>
                <a:schemeClr val="bg1"/>
              </a:solidFill>
              <a:latin typeface="Abadi" panose="020B0604020104020204" pitchFamily="34" charset="0"/>
            </a:endParaRPr>
          </a:p>
        </p:txBody>
      </p:sp>
      <p:sp>
        <p:nvSpPr>
          <p:cNvPr id="38" name="TextBox 37"/>
          <p:cNvSpPr txBox="1"/>
          <p:nvPr/>
        </p:nvSpPr>
        <p:spPr>
          <a:xfrm>
            <a:off x="8665305" y="2858375"/>
            <a:ext cx="2056088"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Standard Deviation</a:t>
            </a:r>
            <a:endParaRPr lang="en-IN" sz="1600" dirty="0">
              <a:solidFill>
                <a:schemeClr val="bg1"/>
              </a:solidFill>
              <a:latin typeface="Abadi" panose="020B0604020104020204" pitchFamily="34" charset="0"/>
            </a:endParaRPr>
          </a:p>
        </p:txBody>
      </p:sp>
      <p:sp>
        <p:nvSpPr>
          <p:cNvPr id="39" name="Rectangle 38"/>
          <p:cNvSpPr/>
          <p:nvPr/>
        </p:nvSpPr>
        <p:spPr bwMode="auto">
          <a:xfrm>
            <a:off x="3688420" y="2895640"/>
            <a:ext cx="2088356"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40" name="TextBox 39"/>
          <p:cNvSpPr txBox="1"/>
          <p:nvPr/>
        </p:nvSpPr>
        <p:spPr>
          <a:xfrm>
            <a:off x="3753964" y="2861080"/>
            <a:ext cx="1975860"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Inter Quartile Range</a:t>
            </a:r>
            <a:endParaRPr lang="en-IN" sz="1600" dirty="0">
              <a:solidFill>
                <a:schemeClr val="bg1"/>
              </a:solidFill>
              <a:latin typeface="Abadi" panose="020B0604020104020204" pitchFamily="34" charset="0"/>
            </a:endParaRPr>
          </a:p>
        </p:txBody>
      </p:sp>
      <p:sp>
        <p:nvSpPr>
          <p:cNvPr id="41" name="Rectangle 40"/>
          <p:cNvSpPr/>
          <p:nvPr/>
        </p:nvSpPr>
        <p:spPr bwMode="auto">
          <a:xfrm>
            <a:off x="6513160" y="2892935"/>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42" name="TextBox 41"/>
          <p:cNvSpPr txBox="1"/>
          <p:nvPr/>
        </p:nvSpPr>
        <p:spPr>
          <a:xfrm>
            <a:off x="6777799" y="2858375"/>
            <a:ext cx="1034825"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Variance</a:t>
            </a:r>
            <a:endParaRPr lang="en-IN" sz="1600" dirty="0">
              <a:solidFill>
                <a:schemeClr val="bg1"/>
              </a:solidFill>
              <a:latin typeface="Abadi" panose="020B0604020104020204" pitchFamily="34" charset="0"/>
            </a:endParaRPr>
          </a:p>
        </p:txBody>
      </p:sp>
      <p:sp>
        <p:nvSpPr>
          <p:cNvPr id="23" name="TextBox 2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2" name="Rectangle: Rounded Corners 21"/>
          <p:cNvSpPr/>
          <p:nvPr/>
        </p:nvSpPr>
        <p:spPr bwMode="auto">
          <a:xfrm>
            <a:off x="1818224" y="3984975"/>
            <a:ext cx="8555552" cy="1757071"/>
          </a:xfrm>
          <a:prstGeom prst="roundRect">
            <a:avLst/>
          </a:prstGeom>
          <a:noFill/>
          <a:ln w="57150" cap="flat" cmpd="sng" algn="ctr">
            <a:solidFill>
              <a:srgbClr val="00B097"/>
            </a:solidFill>
            <a:prstDash val="dash"/>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r>
              <a:rPr lang="en-US" sz="2000" i="1" dirty="0">
                <a:solidFill>
                  <a:schemeClr val="bg2">
                    <a:lumMod val="10000"/>
                  </a:schemeClr>
                </a:solidFill>
                <a:latin typeface="Agency FB" panose="020B0503020202020204" pitchFamily="34" charset="0"/>
              </a:rPr>
              <a:t>Sample Variance is the average of squared differences from the mean.</a:t>
            </a:r>
            <a:endParaRPr lang="en-US" sz="2000" i="1" dirty="0">
              <a:solidFill>
                <a:schemeClr val="bg2">
                  <a:lumMod val="10000"/>
                </a:schemeClr>
              </a:solidFill>
              <a:latin typeface="Agency FB" panose="020B0503020202020204" pitchFamily="34" charset="0"/>
            </a:endParaRPr>
          </a:p>
          <a:p>
            <a:pPr algn="ctr" defTabSz="76200">
              <a:spcBef>
                <a:spcPct val="20000"/>
              </a:spcBef>
              <a:buClr>
                <a:srgbClr val="FF0000"/>
              </a:buClr>
            </a:pPr>
            <a:endParaRPr lang="en-US" sz="2000" i="1" dirty="0">
              <a:solidFill>
                <a:schemeClr val="bg2">
                  <a:lumMod val="10000"/>
                </a:schemeClr>
              </a:solidFill>
              <a:latin typeface="Agency FB" panose="020B0503020202020204" pitchFamily="34" charset="0"/>
            </a:endParaRPr>
          </a:p>
        </p:txBody>
      </p:sp>
      <p:grpSp>
        <p:nvGrpSpPr>
          <p:cNvPr id="23" name="Group 22"/>
          <p:cNvGrpSpPr/>
          <p:nvPr/>
        </p:nvGrpSpPr>
        <p:grpSpPr>
          <a:xfrm>
            <a:off x="4944110" y="4627245"/>
            <a:ext cx="3721100" cy="854563"/>
            <a:chOff x="9001900" y="10693598"/>
            <a:chExt cx="9354800" cy="2564344"/>
          </a:xfrm>
        </p:grpSpPr>
        <mc:AlternateContent xmlns:mc="http://schemas.openxmlformats.org/markup-compatibility/2006">
          <mc:Choice xmlns:a14="http://schemas.microsoft.com/office/drawing/2010/main" Requires="a14">
            <p:sp>
              <p:nvSpPr>
                <p:cNvPr id="24" name="TextBox 23"/>
                <p:cNvSpPr txBox="1"/>
                <p:nvPr/>
              </p:nvSpPr>
              <p:spPr>
                <a:xfrm>
                  <a:off x="12006223" y="10693598"/>
                  <a:ext cx="2350836" cy="221226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hr m:val="∑"/>
                            <m:ctrlPr>
                              <a:rPr lang="en-IN" sz="2400" i="1">
                                <a:solidFill>
                                  <a:schemeClr val="bg2">
                                    <a:lumMod val="10000"/>
                                  </a:schemeClr>
                                </a:solidFill>
                                <a:latin typeface="Cambria Math" panose="02040503050406030204" pitchFamily="18" charset="0"/>
                              </a:rPr>
                            </m:ctrlPr>
                          </m:naryPr>
                          <m:sub>
                            <m:r>
                              <m:rPr>
                                <m:brk m:alnAt="23"/>
                              </m:rPr>
                              <a:rPr lang="en-IN" sz="2400" i="1">
                                <a:solidFill>
                                  <a:schemeClr val="bg2">
                                    <a:lumMod val="10000"/>
                                  </a:schemeClr>
                                </a:solidFill>
                                <a:latin typeface="Cambria Math" panose="02040503050406030204" pitchFamily="18" charset="0"/>
                              </a:rPr>
                              <m:t>𝑖</m:t>
                            </m:r>
                            <m:r>
                              <a:rPr lang="en-IN" sz="2400" i="1">
                                <a:solidFill>
                                  <a:schemeClr val="bg2">
                                    <a:lumMod val="10000"/>
                                  </a:schemeClr>
                                </a:solidFill>
                                <a:latin typeface="Cambria Math" panose="02040503050406030204" pitchFamily="18" charset="0"/>
                              </a:rPr>
                              <m:t>=</m:t>
                            </m:r>
                            <m:r>
                              <a:rPr lang="en-IN" sz="2400" i="1">
                                <a:solidFill>
                                  <a:schemeClr val="bg2">
                                    <a:lumMod val="10000"/>
                                  </a:schemeClr>
                                </a:solidFill>
                                <a:latin typeface="Cambria Math" panose="02040503050406030204" pitchFamily="18" charset="0"/>
                              </a:rPr>
                              <m:t>1</m:t>
                            </m:r>
                          </m:sub>
                          <m:sup>
                            <m:r>
                              <a:rPr lang="en-IN" sz="2400" i="1">
                                <a:solidFill>
                                  <a:schemeClr val="bg2">
                                    <a:lumMod val="10000"/>
                                  </a:schemeClr>
                                </a:solidFill>
                                <a:latin typeface="Cambria Math" panose="02040503050406030204" pitchFamily="18" charset="0"/>
                              </a:rPr>
                              <m:t>𝑁</m:t>
                            </m:r>
                          </m:sup>
                          <m:e>
                            <m:r>
                              <a:rPr lang="en-IN" sz="2400" i="1">
                                <a:solidFill>
                                  <a:schemeClr val="bg2">
                                    <a:lumMod val="10000"/>
                                  </a:schemeClr>
                                </a:solidFill>
                                <a:latin typeface="Cambria Math" panose="02040503050406030204" pitchFamily="18" charset="0"/>
                              </a:rPr>
                              <m:t>=</m:t>
                            </m:r>
                          </m:e>
                        </m:nary>
                      </m:oMath>
                    </m:oMathPara>
                  </a14:m>
                  <a:endParaRPr lang="en-IN" sz="2400" dirty="0">
                    <a:solidFill>
                      <a:schemeClr val="bg2">
                        <a:lumMod val="10000"/>
                      </a:schemeClr>
                    </a:solidFill>
                    <a:latin typeface="Agency FB" panose="020B0503020202020204" pitchFamily="34" charset="0"/>
                  </a:endParaRPr>
                </a:p>
              </p:txBody>
            </p:sp>
          </mc:Choice>
          <mc:Fallback>
            <p:sp>
              <p:nvSpPr>
                <p:cNvPr id="24" name="TextBox 23"/>
                <p:cNvSpPr txBox="1">
                  <a:spLocks noRot="1" noChangeAspect="1" noMove="1" noResize="1" noEditPoints="1" noAdjustHandles="1" noChangeArrowheads="1" noChangeShapeType="1" noTextEdit="1"/>
                </p:cNvSpPr>
                <p:nvPr/>
              </p:nvSpPr>
              <p:spPr>
                <a:xfrm>
                  <a:off x="12006223" y="10693598"/>
                  <a:ext cx="2350836" cy="2212269"/>
                </a:xfrm>
                <a:prstGeom prst="rect">
                  <a:avLst/>
                </a:prstGeom>
                <a:blipFill rotWithShape="1">
                  <a:blip r:embed="rId2"/>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14318100" y="11307899"/>
                  <a:ext cx="4038600" cy="1730181"/>
                </a:xfrm>
                <a:prstGeom prst="rect">
                  <a:avLst/>
                </a:prstGeom>
                <a:noFill/>
              </p:spPr>
              <p:txBody>
                <a:bodyPr wrap="square" lIns="0" tIns="0" rIns="0" bIns="0" rtlCol="0">
                  <a:spAutoFit/>
                </a:bodyPr>
                <a:lstStyle/>
                <a:p>
                  <a14:m>
                    <m:oMath xmlns:m="http://schemas.openxmlformats.org/officeDocument/2006/math">
                      <m:sSub>
                        <m:sSubPr>
                          <m:ctrlPr>
                            <a:rPr lang="en-IN" sz="3200" i="1">
                              <a:solidFill>
                                <a:schemeClr val="bg2">
                                  <a:lumMod val="10000"/>
                                </a:schemeClr>
                              </a:solidFill>
                              <a:latin typeface="Cambria Math" panose="02040503050406030204" pitchFamily="18" charset="0"/>
                            </a:rPr>
                          </m:ctrlPr>
                        </m:sSubPr>
                        <m:e>
                          <m:r>
                            <a:rPr lang="en-IN" sz="3200" i="1">
                              <a:solidFill>
                                <a:schemeClr val="bg2">
                                  <a:lumMod val="10000"/>
                                </a:schemeClr>
                              </a:solidFill>
                              <a:latin typeface="Cambria Math" panose="02040503050406030204" pitchFamily="18" charset="0"/>
                            </a:rPr>
                            <m:t>(</m:t>
                          </m:r>
                          <m:r>
                            <a:rPr lang="en-IN" sz="3200" i="1">
                              <a:solidFill>
                                <a:schemeClr val="bg2">
                                  <a:lumMod val="10000"/>
                                </a:schemeClr>
                              </a:solidFill>
                              <a:latin typeface="Cambria Math" panose="02040503050406030204" pitchFamily="18" charset="0"/>
                            </a:rPr>
                            <m:t>𝑥</m:t>
                          </m:r>
                        </m:e>
                        <m:sub>
                          <m:r>
                            <a:rPr lang="en-IN" sz="3200" i="1">
                              <a:solidFill>
                                <a:schemeClr val="bg2">
                                  <a:lumMod val="10000"/>
                                </a:schemeClr>
                              </a:solidFill>
                              <a:latin typeface="Cambria Math" panose="02040503050406030204" pitchFamily="18" charset="0"/>
                            </a:rPr>
                            <m:t>𝑖</m:t>
                          </m:r>
                        </m:sub>
                      </m:sSub>
                      <m:r>
                        <a:rPr lang="en-IN" sz="3200" i="1">
                          <a:solidFill>
                            <a:schemeClr val="bg2">
                              <a:lumMod val="10000"/>
                            </a:schemeClr>
                          </a:solidFill>
                          <a:latin typeface="Cambria Math" panose="02040503050406030204" pitchFamily="18" charset="0"/>
                        </a:rPr>
                        <m:t>−</m:t>
                      </m:r>
                      <m:acc>
                        <m:accPr>
                          <m:chr m:val="̅"/>
                          <m:ctrlPr>
                            <a:rPr lang="en-IN" sz="3200" i="1">
                              <a:solidFill>
                                <a:schemeClr val="bg2">
                                  <a:lumMod val="10000"/>
                                </a:schemeClr>
                              </a:solidFill>
                              <a:latin typeface="Cambria Math" panose="02040503050406030204" pitchFamily="18" charset="0"/>
                            </a:rPr>
                          </m:ctrlPr>
                        </m:accPr>
                        <m:e>
                          <m:r>
                            <a:rPr lang="en-IN" sz="3200" i="1">
                              <a:solidFill>
                                <a:schemeClr val="bg2">
                                  <a:lumMod val="10000"/>
                                </a:schemeClr>
                              </a:solidFill>
                              <a:latin typeface="Cambria Math" panose="02040503050406030204" pitchFamily="18" charset="0"/>
                            </a:rPr>
                            <m:t>𝑥</m:t>
                          </m:r>
                        </m:e>
                      </m:acc>
                    </m:oMath>
                  </a14:m>
                  <a:r>
                    <a:rPr lang="en-IN" sz="3200" dirty="0">
                      <a:solidFill>
                        <a:schemeClr val="bg2">
                          <a:lumMod val="10000"/>
                        </a:schemeClr>
                      </a:solidFill>
                      <a:latin typeface="Agency FB" panose="020B0503020202020204" pitchFamily="34" charset="0"/>
                    </a:rPr>
                    <a:t>)²</a:t>
                  </a:r>
                  <a:endParaRPr lang="en-IN" sz="3200" dirty="0">
                    <a:solidFill>
                      <a:schemeClr val="bg2">
                        <a:lumMod val="10000"/>
                      </a:schemeClr>
                    </a:solidFill>
                    <a:latin typeface="Agency FB" panose="020B0503020202020204" pitchFamily="34" charset="0"/>
                  </a:endParaRPr>
                </a:p>
              </p:txBody>
            </p:sp>
          </mc:Choice>
          <mc:Fallback>
            <p:sp>
              <p:nvSpPr>
                <p:cNvPr id="25" name="TextBox 24"/>
                <p:cNvSpPr txBox="1">
                  <a:spLocks noRot="1" noChangeAspect="1" noMove="1" noResize="1" noEditPoints="1" noAdjustHandles="1" noChangeArrowheads="1" noChangeShapeType="1" noTextEdit="1"/>
                </p:cNvSpPr>
                <p:nvPr/>
              </p:nvSpPr>
              <p:spPr>
                <a:xfrm>
                  <a:off x="14318100" y="11307899"/>
                  <a:ext cx="4038600" cy="1730181"/>
                </a:xfrm>
                <a:prstGeom prst="rect">
                  <a:avLst/>
                </a:prstGeom>
                <a:blipFill rotWithShape="1">
                  <a:blip r:embed="rId3"/>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9001900" y="11007563"/>
                  <a:ext cx="3295119" cy="225037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400" i="1">
                                <a:solidFill>
                                  <a:schemeClr val="bg2">
                                    <a:lumMod val="10000"/>
                                  </a:schemeClr>
                                </a:solidFill>
                                <a:latin typeface="Cambria Math" panose="02040503050406030204" pitchFamily="18" charset="0"/>
                              </a:rPr>
                            </m:ctrlPr>
                          </m:fPr>
                          <m:num>
                            <m:r>
                              <a:rPr lang="en-IN" sz="2400" i="1">
                                <a:solidFill>
                                  <a:schemeClr val="bg2">
                                    <a:lumMod val="10000"/>
                                  </a:schemeClr>
                                </a:solidFill>
                                <a:latin typeface="Cambria Math" panose="02040503050406030204" pitchFamily="18" charset="0"/>
                              </a:rPr>
                              <m:t>1</m:t>
                            </m:r>
                          </m:num>
                          <m:den>
                            <m:r>
                              <a:rPr lang="en-IN" sz="2400" i="1">
                                <a:solidFill>
                                  <a:schemeClr val="bg2">
                                    <a:lumMod val="10000"/>
                                  </a:schemeClr>
                                </a:solidFill>
                                <a:latin typeface="Cambria Math" panose="02040503050406030204" pitchFamily="18" charset="0"/>
                              </a:rPr>
                              <m:t>(</m:t>
                            </m:r>
                            <m:r>
                              <a:rPr lang="en-IN" sz="2400" i="1">
                                <a:solidFill>
                                  <a:schemeClr val="bg2">
                                    <a:lumMod val="10000"/>
                                  </a:schemeClr>
                                </a:solidFill>
                                <a:latin typeface="Cambria Math" panose="02040503050406030204" pitchFamily="18" charset="0"/>
                              </a:rPr>
                              <m:t>𝑛</m:t>
                            </m:r>
                            <m:r>
                              <a:rPr lang="en-IN" sz="2400" i="1">
                                <a:solidFill>
                                  <a:schemeClr val="bg2">
                                    <a:lumMod val="10000"/>
                                  </a:schemeClr>
                                </a:solidFill>
                                <a:latin typeface="Cambria Math" panose="02040503050406030204" pitchFamily="18" charset="0"/>
                              </a:rPr>
                              <m:t>−</m:t>
                            </m:r>
                            <m:r>
                              <a:rPr lang="en-IN" sz="2400" i="1">
                                <a:solidFill>
                                  <a:schemeClr val="bg2">
                                    <a:lumMod val="10000"/>
                                  </a:schemeClr>
                                </a:solidFill>
                                <a:latin typeface="Cambria Math" panose="02040503050406030204" pitchFamily="18" charset="0"/>
                              </a:rPr>
                              <m:t>1</m:t>
                            </m:r>
                            <m:r>
                              <a:rPr lang="en-IN" sz="2400" i="1">
                                <a:solidFill>
                                  <a:schemeClr val="bg2">
                                    <a:lumMod val="10000"/>
                                  </a:schemeClr>
                                </a:solidFill>
                                <a:latin typeface="Cambria Math" panose="02040503050406030204" pitchFamily="18" charset="0"/>
                              </a:rPr>
                              <m:t>)</m:t>
                            </m:r>
                          </m:den>
                        </m:f>
                      </m:oMath>
                    </m:oMathPara>
                  </a14:m>
                  <a:endParaRPr lang="en-IN" sz="2400" dirty="0">
                    <a:solidFill>
                      <a:schemeClr val="bg2">
                        <a:lumMod val="10000"/>
                      </a:schemeClr>
                    </a:solidFill>
                    <a:latin typeface="Agency FB" panose="020B0503020202020204" pitchFamily="34" charset="0"/>
                  </a:endParaRPr>
                </a:p>
              </p:txBody>
            </p:sp>
          </mc:Choice>
          <mc:Fallback>
            <p:sp>
              <p:nvSpPr>
                <p:cNvPr id="26" name="TextBox 25"/>
                <p:cNvSpPr txBox="1">
                  <a:spLocks noRot="1" noChangeAspect="1" noMove="1" noResize="1" noEditPoints="1" noAdjustHandles="1" noChangeArrowheads="1" noChangeShapeType="1" noTextEdit="1"/>
                </p:cNvSpPr>
                <p:nvPr/>
              </p:nvSpPr>
              <p:spPr>
                <a:xfrm>
                  <a:off x="9001900" y="11007563"/>
                  <a:ext cx="3295119" cy="2250379"/>
                </a:xfrm>
                <a:prstGeom prst="rect">
                  <a:avLst/>
                </a:prstGeom>
                <a:blipFill rotWithShape="1">
                  <a:blip r:embed="rId4"/>
                </a:blipFill>
              </p:spPr>
              <p:txBody>
                <a:bodyPr/>
                <a:lstStyle/>
                <a:p>
                  <a:r>
                    <a:rPr lang="en-US" altLang="en-US">
                      <a:noFill/>
                    </a:rPr>
                    <a:t> </a:t>
                  </a:r>
                </a:p>
              </p:txBody>
            </p:sp>
          </mc:Fallback>
        </mc:AlternateContent>
      </p:grpSp>
      <p:sp>
        <p:nvSpPr>
          <p:cNvPr id="27" name="Rectangle 26"/>
          <p:cNvSpPr/>
          <p:nvPr/>
        </p:nvSpPr>
        <p:spPr>
          <a:xfrm>
            <a:off x="3824605" y="4897120"/>
            <a:ext cx="1034415" cy="460375"/>
          </a:xfrm>
          <a:prstGeom prst="rect">
            <a:avLst/>
          </a:prstGeom>
        </p:spPr>
        <p:txBody>
          <a:bodyPr wrap="square">
            <a:spAutoFit/>
          </a:bodyPr>
          <a:lstStyle/>
          <a:p>
            <a:r>
              <a:rPr lang="en-IN" sz="2400" dirty="0">
                <a:solidFill>
                  <a:schemeClr val="bg2">
                    <a:lumMod val="10000"/>
                  </a:schemeClr>
                </a:solidFill>
                <a:latin typeface="Agency FB" panose="020B0503020202020204" pitchFamily="34" charset="0"/>
                <a:ea typeface="Cambria Math" panose="02040503050406030204" pitchFamily="18" charset="0"/>
              </a:rPr>
              <a:t>s² =</a:t>
            </a:r>
            <a:endParaRPr lang="en-IN" sz="2400" dirty="0">
              <a:solidFill>
                <a:schemeClr val="bg2">
                  <a:lumMod val="10000"/>
                </a:schemeClr>
              </a:solidFill>
              <a:latin typeface="Agency FB" panose="020B0503020202020204" pitchFamily="34" charset="0"/>
              <a:ea typeface="Cambria Math" panose="02040503050406030204" pitchFamily="18" charset="0"/>
            </a:endParaRPr>
          </a:p>
        </p:txBody>
      </p:sp>
      <p:sp>
        <p:nvSpPr>
          <p:cNvPr id="28" name="Rectangle 27"/>
          <p:cNvSpPr/>
          <p:nvPr/>
        </p:nvSpPr>
        <p:spPr>
          <a:xfrm>
            <a:off x="1055064" y="1865203"/>
            <a:ext cx="10314720" cy="584775"/>
          </a:xfrm>
          <a:prstGeom prst="rect">
            <a:avLst/>
          </a:prstGeom>
        </p:spPr>
        <p:txBody>
          <a:bodyPr wrap="square">
            <a:spAutoFit/>
          </a:bodyPr>
          <a:lstStyle/>
          <a:p>
            <a:pPr algn="ctr"/>
            <a:r>
              <a:rPr lang="en-US" sz="1600" dirty="0">
                <a:solidFill>
                  <a:schemeClr val="bg2">
                    <a:lumMod val="10000"/>
                  </a:schemeClr>
                </a:solidFill>
                <a:latin typeface="Abadi" panose="020B0604020104020204" pitchFamily="34" charset="0"/>
              </a:rPr>
              <a:t>A measure of spread, sometimes also called a measure of dispersion, is used to describe the variability in a </a:t>
            </a:r>
            <a:endParaRPr lang="en-US" sz="1600" dirty="0">
              <a:solidFill>
                <a:schemeClr val="bg2">
                  <a:lumMod val="10000"/>
                </a:schemeClr>
              </a:solidFill>
              <a:latin typeface="Abadi" panose="020B0604020104020204" pitchFamily="34" charset="0"/>
            </a:endParaRPr>
          </a:p>
          <a:p>
            <a:pPr algn="ctr"/>
            <a:r>
              <a:rPr lang="en-US" sz="1600" dirty="0">
                <a:solidFill>
                  <a:schemeClr val="bg2">
                    <a:lumMod val="10000"/>
                  </a:schemeClr>
                </a:solidFill>
                <a:latin typeface="Abadi" panose="020B0604020104020204" pitchFamily="34" charset="0"/>
              </a:rPr>
              <a:t>sample or population.</a:t>
            </a:r>
            <a:endParaRPr lang="en-US" sz="1600" dirty="0">
              <a:solidFill>
                <a:schemeClr val="bg2">
                  <a:lumMod val="10000"/>
                </a:schemeClr>
              </a:solidFill>
              <a:latin typeface="Abadi" panose="020B0604020104020204" pitchFamily="34" charset="0"/>
            </a:endParaRPr>
          </a:p>
        </p:txBody>
      </p:sp>
      <p:sp>
        <p:nvSpPr>
          <p:cNvPr id="29" name="Rectangle 28"/>
          <p:cNvSpPr/>
          <p:nvPr/>
        </p:nvSpPr>
        <p:spPr bwMode="auto">
          <a:xfrm>
            <a:off x="1595698" y="2975875"/>
            <a:ext cx="1549400" cy="355600"/>
          </a:xfrm>
          <a:prstGeom prst="rect">
            <a:avLst/>
          </a:prstGeom>
          <a:solidFill>
            <a:srgbClr val="0A608B"/>
          </a:solidFill>
          <a:ln w="28575" cap="flat" cmpd="sng" algn="ctr">
            <a:noFill/>
            <a:prstDash val="solid"/>
            <a:round/>
            <a:headEnd type="none" w="sm" len="sm"/>
            <a:tailEnd type="none" w="sm" len="sm"/>
          </a:ln>
          <a:effectLst>
            <a:outerShdw blurRad="63500" sx="102000" sy="102000" algn="ctr"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30" name="Rectangle 29"/>
          <p:cNvSpPr/>
          <p:nvPr/>
        </p:nvSpPr>
        <p:spPr bwMode="auto">
          <a:xfrm>
            <a:off x="8730864" y="2975875"/>
            <a:ext cx="1909468" cy="355600"/>
          </a:xfrm>
          <a:prstGeom prst="rect">
            <a:avLst/>
          </a:prstGeom>
          <a:solidFill>
            <a:srgbClr val="00B097"/>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43" name="TextBox 42"/>
          <p:cNvSpPr txBox="1"/>
          <p:nvPr/>
        </p:nvSpPr>
        <p:spPr>
          <a:xfrm>
            <a:off x="1802962" y="2956305"/>
            <a:ext cx="1109472" cy="400110"/>
          </a:xfrm>
          <a:prstGeom prst="rect">
            <a:avLst/>
          </a:prstGeom>
          <a:noFill/>
        </p:spPr>
        <p:txBody>
          <a:bodyPr wrap="square" rtlCol="0">
            <a:spAutoFit/>
          </a:bodyPr>
          <a:lstStyle/>
          <a:p>
            <a:pPr algn="ctr"/>
            <a:r>
              <a:rPr lang="en-IN" sz="2000" dirty="0">
                <a:solidFill>
                  <a:schemeClr val="bg1"/>
                </a:solidFill>
                <a:latin typeface="Agency FB" panose="020B0503020202020204" pitchFamily="34" charset="0"/>
              </a:rPr>
              <a:t>Range</a:t>
            </a:r>
            <a:endParaRPr lang="en-IN" sz="2000" dirty="0">
              <a:solidFill>
                <a:schemeClr val="bg1"/>
              </a:solidFill>
              <a:latin typeface="Agency FB" panose="020B0503020202020204" pitchFamily="34" charset="0"/>
            </a:endParaRPr>
          </a:p>
        </p:txBody>
      </p:sp>
      <p:sp>
        <p:nvSpPr>
          <p:cNvPr id="44" name="TextBox 43"/>
          <p:cNvSpPr txBox="1"/>
          <p:nvPr/>
        </p:nvSpPr>
        <p:spPr>
          <a:xfrm>
            <a:off x="8665305" y="2953600"/>
            <a:ext cx="2056088" cy="400110"/>
          </a:xfrm>
          <a:prstGeom prst="rect">
            <a:avLst/>
          </a:prstGeom>
          <a:noFill/>
        </p:spPr>
        <p:txBody>
          <a:bodyPr wrap="square" rtlCol="0">
            <a:spAutoFit/>
          </a:bodyPr>
          <a:lstStyle/>
          <a:p>
            <a:pPr algn="ctr"/>
            <a:r>
              <a:rPr lang="en-IN" sz="2000" dirty="0">
                <a:solidFill>
                  <a:schemeClr val="bg1"/>
                </a:solidFill>
                <a:latin typeface="Agency FB" panose="020B0503020202020204" pitchFamily="34" charset="0"/>
              </a:rPr>
              <a:t>Standard Deviation</a:t>
            </a:r>
            <a:endParaRPr lang="en-IN" sz="2000" dirty="0">
              <a:solidFill>
                <a:schemeClr val="bg1"/>
              </a:solidFill>
              <a:latin typeface="Agency FB" panose="020B0503020202020204" pitchFamily="34" charset="0"/>
            </a:endParaRPr>
          </a:p>
        </p:txBody>
      </p:sp>
      <p:sp>
        <p:nvSpPr>
          <p:cNvPr id="45" name="Rectangle 44"/>
          <p:cNvSpPr/>
          <p:nvPr/>
        </p:nvSpPr>
        <p:spPr bwMode="auto">
          <a:xfrm>
            <a:off x="3688420" y="2975875"/>
            <a:ext cx="2088356"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46" name="TextBox 45"/>
          <p:cNvSpPr txBox="1"/>
          <p:nvPr/>
        </p:nvSpPr>
        <p:spPr>
          <a:xfrm>
            <a:off x="3753964" y="2956305"/>
            <a:ext cx="1975860" cy="400110"/>
          </a:xfrm>
          <a:prstGeom prst="rect">
            <a:avLst/>
          </a:prstGeom>
          <a:noFill/>
        </p:spPr>
        <p:txBody>
          <a:bodyPr wrap="square" rtlCol="0">
            <a:spAutoFit/>
          </a:bodyPr>
          <a:lstStyle/>
          <a:p>
            <a:pPr algn="ctr"/>
            <a:r>
              <a:rPr lang="en-IN" sz="2000" dirty="0">
                <a:solidFill>
                  <a:schemeClr val="bg1"/>
                </a:solidFill>
                <a:latin typeface="Agency FB" panose="020B0503020202020204" pitchFamily="34" charset="0"/>
              </a:rPr>
              <a:t>Inter Quartile Range</a:t>
            </a:r>
            <a:endParaRPr lang="en-IN" sz="2000" dirty="0">
              <a:solidFill>
                <a:schemeClr val="bg1"/>
              </a:solidFill>
              <a:latin typeface="Agency FB" panose="020B0503020202020204" pitchFamily="34" charset="0"/>
            </a:endParaRPr>
          </a:p>
        </p:txBody>
      </p:sp>
      <p:sp>
        <p:nvSpPr>
          <p:cNvPr id="47" name="Rectangle 46"/>
          <p:cNvSpPr/>
          <p:nvPr/>
        </p:nvSpPr>
        <p:spPr bwMode="auto">
          <a:xfrm>
            <a:off x="6513160" y="2973170"/>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48" name="TextBox 47"/>
          <p:cNvSpPr txBox="1"/>
          <p:nvPr/>
        </p:nvSpPr>
        <p:spPr>
          <a:xfrm>
            <a:off x="6777799" y="2953600"/>
            <a:ext cx="1034825" cy="400110"/>
          </a:xfrm>
          <a:prstGeom prst="rect">
            <a:avLst/>
          </a:prstGeom>
          <a:noFill/>
        </p:spPr>
        <p:txBody>
          <a:bodyPr wrap="square" rtlCol="0">
            <a:spAutoFit/>
          </a:bodyPr>
          <a:lstStyle/>
          <a:p>
            <a:pPr algn="ctr"/>
            <a:r>
              <a:rPr lang="en-IN" sz="2000" dirty="0">
                <a:solidFill>
                  <a:schemeClr val="bg1"/>
                </a:solidFill>
                <a:latin typeface="Agency FB" panose="020B0503020202020204" pitchFamily="34" charset="0"/>
              </a:rPr>
              <a:t>Variance</a:t>
            </a:r>
            <a:endParaRPr lang="en-IN" sz="2000" dirty="0">
              <a:solidFill>
                <a:schemeClr val="bg1"/>
              </a:solidFill>
              <a:latin typeface="Agency FB" panose="020B0503020202020204" pitchFamily="34" charset="0"/>
            </a:endParaRPr>
          </a:p>
        </p:txBody>
      </p:sp>
      <p:sp>
        <p:nvSpPr>
          <p:cNvPr id="20" name="TextBox 19"/>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31" name="Rectangle: Rounded Corners 30"/>
          <p:cNvSpPr/>
          <p:nvPr/>
        </p:nvSpPr>
        <p:spPr bwMode="auto">
          <a:xfrm>
            <a:off x="1818224" y="3984975"/>
            <a:ext cx="8555552" cy="2086041"/>
          </a:xfrm>
          <a:prstGeom prst="roundRect">
            <a:avLst/>
          </a:prstGeom>
          <a:noFill/>
          <a:ln w="57150" cap="flat" cmpd="sng" algn="ctr">
            <a:solidFill>
              <a:srgbClr val="00B097"/>
            </a:solidFill>
            <a:prstDash val="dash"/>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r>
              <a:rPr lang="en-US" sz="1600" dirty="0">
                <a:solidFill>
                  <a:schemeClr val="bg2">
                    <a:lumMod val="10000"/>
                  </a:schemeClr>
                </a:solidFill>
                <a:latin typeface="Abadi" panose="020B0604020104020204" pitchFamily="34" charset="0"/>
              </a:rPr>
              <a:t>Standard Deviation is the measure of the dispersion of a set of data from its mean.</a:t>
            </a:r>
            <a:endParaRPr lang="en-US" sz="1600" dirty="0">
              <a:solidFill>
                <a:schemeClr val="bg2">
                  <a:lumMod val="10000"/>
                </a:schemeClr>
              </a:solidFill>
              <a:latin typeface="Abadi" panose="020B0604020104020204" pitchFamily="34" charset="0"/>
            </a:endParaRPr>
          </a:p>
        </p:txBody>
      </p:sp>
      <mc:AlternateContent xmlns:mc="http://schemas.openxmlformats.org/markup-compatibility/2006">
        <mc:Choice xmlns:a14="http://schemas.microsoft.com/office/drawing/2010/main" Requires="a14">
          <p:sp>
            <p:nvSpPr>
              <p:cNvPr id="32" name="TextBox 31"/>
              <p:cNvSpPr txBox="1"/>
              <p:nvPr/>
            </p:nvSpPr>
            <p:spPr>
              <a:xfrm>
                <a:off x="4635156" y="4497446"/>
                <a:ext cx="3154535" cy="143686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IN" sz="2400" i="1">
                          <a:solidFill>
                            <a:schemeClr val="bg2">
                              <a:lumMod val="10000"/>
                            </a:schemeClr>
                          </a:solidFill>
                          <a:latin typeface="Cambria Math" panose="02040503050406030204" pitchFamily="18" charset="0"/>
                        </a:rPr>
                        <m:t>𝜎</m:t>
                      </m:r>
                      <m:r>
                        <a:rPr lang="en-IN" sz="2400" i="1">
                          <a:solidFill>
                            <a:schemeClr val="bg2">
                              <a:lumMod val="10000"/>
                            </a:schemeClr>
                          </a:solidFill>
                          <a:latin typeface="Cambria Math" panose="02040503050406030204" pitchFamily="18" charset="0"/>
                        </a:rPr>
                        <m:t>=</m:t>
                      </m:r>
                      <m:rad>
                        <m:radPr>
                          <m:degHide m:val="on"/>
                          <m:ctrlPr>
                            <a:rPr lang="en-IN" sz="2400" i="1">
                              <a:solidFill>
                                <a:schemeClr val="bg2">
                                  <a:lumMod val="10000"/>
                                </a:schemeClr>
                              </a:solidFill>
                              <a:latin typeface="Cambria Math" panose="02040503050406030204" pitchFamily="18" charset="0"/>
                            </a:rPr>
                          </m:ctrlPr>
                        </m:radPr>
                        <m:deg/>
                        <m:e>
                          <m:f>
                            <m:fPr>
                              <m:ctrlPr>
                                <a:rPr lang="en-IN" sz="2400" i="1">
                                  <a:solidFill>
                                    <a:schemeClr val="bg2">
                                      <a:lumMod val="10000"/>
                                    </a:schemeClr>
                                  </a:solidFill>
                                  <a:latin typeface="Cambria Math" panose="02040503050406030204" pitchFamily="18" charset="0"/>
                                </a:rPr>
                              </m:ctrlPr>
                            </m:fPr>
                            <m:num>
                              <m:r>
                                <a:rPr lang="en-IN" sz="2400" i="1">
                                  <a:solidFill>
                                    <a:schemeClr val="bg2">
                                      <a:lumMod val="10000"/>
                                    </a:schemeClr>
                                  </a:solidFill>
                                  <a:latin typeface="Cambria Math" panose="02040503050406030204" pitchFamily="18" charset="0"/>
                                </a:rPr>
                                <m:t>1</m:t>
                              </m:r>
                            </m:num>
                            <m:den>
                              <m:r>
                                <a:rPr lang="en-IN" sz="2400" i="1">
                                  <a:solidFill>
                                    <a:schemeClr val="bg2">
                                      <a:lumMod val="10000"/>
                                    </a:schemeClr>
                                  </a:solidFill>
                                  <a:latin typeface="Cambria Math" panose="02040503050406030204" pitchFamily="18" charset="0"/>
                                </a:rPr>
                                <m:t>𝑁</m:t>
                              </m:r>
                            </m:den>
                          </m:f>
                          <m:nary>
                            <m:naryPr>
                              <m:chr m:val="∑"/>
                              <m:grow m:val="on"/>
                              <m:limLoc m:val="undOvr"/>
                              <m:ctrlPr>
                                <a:rPr lang="en-IN" sz="2400" i="1">
                                  <a:solidFill>
                                    <a:schemeClr val="bg2">
                                      <a:lumMod val="10000"/>
                                    </a:schemeClr>
                                  </a:solidFill>
                                  <a:latin typeface="Cambria Math" panose="02040503050406030204" pitchFamily="18" charset="0"/>
                                </a:rPr>
                              </m:ctrlPr>
                            </m:naryPr>
                            <m:sub>
                              <m:r>
                                <m:rPr>
                                  <m:brk/>
                                  <m:aln/>
                                </m:rPr>
                                <a:rPr lang="en-IN" sz="2400" i="1">
                                  <a:solidFill>
                                    <a:schemeClr val="bg2">
                                      <a:lumMod val="10000"/>
                                    </a:schemeClr>
                                  </a:solidFill>
                                  <a:latin typeface="Cambria Math" panose="02040503050406030204" pitchFamily="18" charset="0"/>
                                </a:rPr>
                                <m:t>𝑖</m:t>
                              </m:r>
                              <m:r>
                                <a:rPr lang="en-IN" sz="2400" i="1">
                                  <a:solidFill>
                                    <a:schemeClr val="bg2">
                                      <a:lumMod val="10000"/>
                                    </a:schemeClr>
                                  </a:solidFill>
                                  <a:latin typeface="Cambria Math" panose="02040503050406030204" pitchFamily="18" charset="0"/>
                                </a:rPr>
                                <m:t>=</m:t>
                              </m:r>
                              <m:r>
                                <a:rPr lang="en-IN" sz="2400" i="1">
                                  <a:solidFill>
                                    <a:schemeClr val="bg2">
                                      <a:lumMod val="10000"/>
                                    </a:schemeClr>
                                  </a:solidFill>
                                  <a:latin typeface="Cambria Math" panose="02040503050406030204" pitchFamily="18" charset="0"/>
                                </a:rPr>
                                <m:t>1</m:t>
                              </m:r>
                            </m:sub>
                            <m:sup>
                              <m:r>
                                <a:rPr lang="en-IN" sz="2400" i="1">
                                  <a:solidFill>
                                    <a:schemeClr val="bg2">
                                      <a:lumMod val="10000"/>
                                    </a:schemeClr>
                                  </a:solidFill>
                                  <a:latin typeface="Cambria Math" panose="02040503050406030204" pitchFamily="18" charset="0"/>
                                </a:rPr>
                                <m:t>𝑁</m:t>
                              </m:r>
                            </m:sup>
                            <m:e>
                              <m:sSup>
                                <m:sSupPr>
                                  <m:ctrlPr>
                                    <a:rPr lang="en-IN" sz="2400" i="1">
                                      <a:solidFill>
                                        <a:schemeClr val="bg2">
                                          <a:lumMod val="10000"/>
                                        </a:schemeClr>
                                      </a:solidFill>
                                      <a:latin typeface="Cambria Math" panose="02040503050406030204" pitchFamily="18" charset="0"/>
                                    </a:rPr>
                                  </m:ctrlPr>
                                </m:sSupPr>
                                <m:e>
                                  <m:d>
                                    <m:dPr>
                                      <m:ctrlPr>
                                        <a:rPr lang="en-IN" sz="2400" i="1">
                                          <a:solidFill>
                                            <a:schemeClr val="bg2">
                                              <a:lumMod val="10000"/>
                                            </a:schemeClr>
                                          </a:solidFill>
                                          <a:latin typeface="Cambria Math" panose="02040503050406030204" pitchFamily="18" charset="0"/>
                                        </a:rPr>
                                      </m:ctrlPr>
                                    </m:dPr>
                                    <m:e>
                                      <m:sSub>
                                        <m:sSubPr>
                                          <m:ctrlPr>
                                            <a:rPr lang="en-IN" sz="2400" i="1">
                                              <a:solidFill>
                                                <a:schemeClr val="bg2">
                                                  <a:lumMod val="10000"/>
                                                </a:schemeClr>
                                              </a:solidFill>
                                              <a:latin typeface="Cambria Math" panose="02040503050406030204" pitchFamily="18" charset="0"/>
                                            </a:rPr>
                                          </m:ctrlPr>
                                        </m:sSubPr>
                                        <m:e>
                                          <m:r>
                                            <a:rPr lang="en-IN" sz="2400" i="1">
                                              <a:solidFill>
                                                <a:schemeClr val="bg2">
                                                  <a:lumMod val="10000"/>
                                                </a:schemeClr>
                                              </a:solidFill>
                                              <a:latin typeface="Cambria Math" panose="02040503050406030204" pitchFamily="18" charset="0"/>
                                            </a:rPr>
                                            <m:t>𝑥</m:t>
                                          </m:r>
                                        </m:e>
                                        <m:sub>
                                          <m:r>
                                            <a:rPr lang="en-IN" sz="2400" i="1">
                                              <a:solidFill>
                                                <a:schemeClr val="bg2">
                                                  <a:lumMod val="10000"/>
                                                </a:schemeClr>
                                              </a:solidFill>
                                              <a:latin typeface="Cambria Math" panose="02040503050406030204" pitchFamily="18" charset="0"/>
                                            </a:rPr>
                                            <m:t>𝑖</m:t>
                                          </m:r>
                                        </m:sub>
                                      </m:sSub>
                                      <m:r>
                                        <a:rPr lang="en-IN" sz="2400" i="1">
                                          <a:solidFill>
                                            <a:schemeClr val="bg2">
                                              <a:lumMod val="10000"/>
                                            </a:schemeClr>
                                          </a:solidFill>
                                          <a:latin typeface="Cambria Math" panose="02040503050406030204" pitchFamily="18" charset="0"/>
                                        </a:rPr>
                                        <m:t>−</m:t>
                                      </m:r>
                                      <m:r>
                                        <a:rPr lang="en-IN" sz="2400" i="1">
                                          <a:solidFill>
                                            <a:schemeClr val="bg2">
                                              <a:lumMod val="10000"/>
                                            </a:schemeClr>
                                          </a:solidFill>
                                          <a:latin typeface="Cambria Math" panose="02040503050406030204" pitchFamily="18" charset="0"/>
                                        </a:rPr>
                                        <m:t>𝜇</m:t>
                                      </m:r>
                                    </m:e>
                                  </m:d>
                                </m:e>
                                <m:sup>
                                  <m:r>
                                    <a:rPr lang="en-IN" sz="2400" i="1">
                                      <a:solidFill>
                                        <a:schemeClr val="bg2">
                                          <a:lumMod val="10000"/>
                                        </a:schemeClr>
                                      </a:solidFill>
                                      <a:latin typeface="Cambria Math" panose="02040503050406030204" pitchFamily="18" charset="0"/>
                                    </a:rPr>
                                    <m:t>2</m:t>
                                  </m:r>
                                </m:sup>
                              </m:sSup>
                            </m:e>
                          </m:nary>
                        </m:e>
                      </m:rad>
                    </m:oMath>
                  </m:oMathPara>
                </a14:m>
                <a:endParaRPr lang="en-IN" sz="2400" dirty="0">
                  <a:solidFill>
                    <a:schemeClr val="bg2">
                      <a:lumMod val="10000"/>
                    </a:schemeClr>
                  </a:solidFill>
                  <a:latin typeface="Agency FB" panose="020B0503020202020204" pitchFamily="34" charset="0"/>
                </a:endParaRPr>
              </a:p>
            </p:txBody>
          </p:sp>
        </mc:Choice>
        <mc:Fallback>
          <p:sp>
            <p:nvSpPr>
              <p:cNvPr id="32" name="TextBox 31"/>
              <p:cNvSpPr txBox="1">
                <a:spLocks noRot="1" noChangeAspect="1" noMove="1" noResize="1" noEditPoints="1" noAdjustHandles="1" noChangeArrowheads="1" noChangeShapeType="1" noTextEdit="1"/>
              </p:cNvSpPr>
              <p:nvPr/>
            </p:nvSpPr>
            <p:spPr>
              <a:xfrm>
                <a:off x="4635156" y="4497446"/>
                <a:ext cx="3154535" cy="1436868"/>
              </a:xfrm>
              <a:prstGeom prst="rect">
                <a:avLst/>
              </a:prstGeom>
              <a:blipFill rotWithShape="1">
                <a:blip r:embed="rId2"/>
                <a:stretch>
                  <a:fillRect l="-9" t="-26" r="5" b="17"/>
                </a:stretch>
              </a:blipFill>
            </p:spPr>
            <p:txBody>
              <a:bodyPr/>
              <a:lstStyle/>
              <a:p>
                <a:r>
                  <a:rPr lang="en-US" altLang="en-US">
                    <a:noFill/>
                  </a:rPr>
                  <a:t> </a:t>
                </a:r>
              </a:p>
            </p:txBody>
          </p:sp>
        </mc:Fallback>
      </mc:AlternateContent>
      <p:sp>
        <p:nvSpPr>
          <p:cNvPr id="33" name="Rectangle 32"/>
          <p:cNvSpPr/>
          <p:nvPr/>
        </p:nvSpPr>
        <p:spPr>
          <a:xfrm>
            <a:off x="1055064" y="1865203"/>
            <a:ext cx="10314720" cy="584775"/>
          </a:xfrm>
          <a:prstGeom prst="rect">
            <a:avLst/>
          </a:prstGeom>
        </p:spPr>
        <p:txBody>
          <a:bodyPr wrap="square">
            <a:spAutoFit/>
          </a:bodyPr>
          <a:lstStyle/>
          <a:p>
            <a:pPr algn="ctr"/>
            <a:r>
              <a:rPr lang="en-US" sz="1600" dirty="0">
                <a:solidFill>
                  <a:schemeClr val="bg2">
                    <a:lumMod val="10000"/>
                  </a:schemeClr>
                </a:solidFill>
                <a:latin typeface="Abadi" panose="020B0604020104020204" pitchFamily="34" charset="0"/>
              </a:rPr>
              <a:t>A measure of spread, sometimes also called a measure of dispersion, is used to describe the variability in a </a:t>
            </a:r>
            <a:endParaRPr lang="en-US" sz="1600" dirty="0">
              <a:solidFill>
                <a:schemeClr val="bg2">
                  <a:lumMod val="10000"/>
                </a:schemeClr>
              </a:solidFill>
              <a:latin typeface="Abadi" panose="020B0604020104020204" pitchFamily="34" charset="0"/>
            </a:endParaRPr>
          </a:p>
          <a:p>
            <a:pPr algn="ctr"/>
            <a:r>
              <a:rPr lang="en-US" sz="1600" dirty="0">
                <a:solidFill>
                  <a:schemeClr val="bg2">
                    <a:lumMod val="10000"/>
                  </a:schemeClr>
                </a:solidFill>
                <a:latin typeface="Abadi" panose="020B0604020104020204" pitchFamily="34" charset="0"/>
              </a:rPr>
              <a:t>sample or population.</a:t>
            </a:r>
            <a:endParaRPr lang="en-US" sz="1600" dirty="0">
              <a:solidFill>
                <a:schemeClr val="bg2">
                  <a:lumMod val="10000"/>
                </a:schemeClr>
              </a:solidFill>
              <a:latin typeface="Abadi" panose="020B0604020104020204" pitchFamily="34" charset="0"/>
            </a:endParaRPr>
          </a:p>
        </p:txBody>
      </p:sp>
      <p:sp>
        <p:nvSpPr>
          <p:cNvPr id="34" name="Rectangle 33"/>
          <p:cNvSpPr/>
          <p:nvPr/>
        </p:nvSpPr>
        <p:spPr bwMode="auto">
          <a:xfrm>
            <a:off x="1595698" y="2975875"/>
            <a:ext cx="1549400" cy="355600"/>
          </a:xfrm>
          <a:prstGeom prst="rect">
            <a:avLst/>
          </a:prstGeom>
          <a:solidFill>
            <a:srgbClr val="0A608B"/>
          </a:solidFill>
          <a:ln w="28575" cap="flat" cmpd="sng" algn="ctr">
            <a:noFill/>
            <a:prstDash val="solid"/>
            <a:round/>
            <a:headEnd type="none" w="sm" len="sm"/>
            <a:tailEnd type="none" w="sm" len="sm"/>
          </a:ln>
          <a:effectLst>
            <a:outerShdw blurRad="63500" sx="102000" sy="102000" algn="ctr"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35" name="Rectangle 34"/>
          <p:cNvSpPr/>
          <p:nvPr/>
        </p:nvSpPr>
        <p:spPr bwMode="auto">
          <a:xfrm>
            <a:off x="8730864" y="2975875"/>
            <a:ext cx="1909468" cy="355600"/>
          </a:xfrm>
          <a:prstGeom prst="rect">
            <a:avLst/>
          </a:prstGeom>
          <a:solidFill>
            <a:srgbClr val="00B097"/>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36" name="TextBox 35"/>
          <p:cNvSpPr txBox="1"/>
          <p:nvPr/>
        </p:nvSpPr>
        <p:spPr>
          <a:xfrm>
            <a:off x="1802962" y="2956305"/>
            <a:ext cx="1109472"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Range</a:t>
            </a:r>
            <a:endParaRPr lang="en-IN" sz="1600" dirty="0">
              <a:solidFill>
                <a:schemeClr val="bg1"/>
              </a:solidFill>
              <a:latin typeface="Abadi" panose="020B0604020104020204" pitchFamily="34" charset="0"/>
            </a:endParaRPr>
          </a:p>
        </p:txBody>
      </p:sp>
      <p:sp>
        <p:nvSpPr>
          <p:cNvPr id="37" name="TextBox 36"/>
          <p:cNvSpPr txBox="1"/>
          <p:nvPr/>
        </p:nvSpPr>
        <p:spPr>
          <a:xfrm>
            <a:off x="8665305" y="2953600"/>
            <a:ext cx="2056088"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Standard Deviation</a:t>
            </a:r>
            <a:endParaRPr lang="en-IN" sz="1600" dirty="0">
              <a:solidFill>
                <a:schemeClr val="bg1"/>
              </a:solidFill>
              <a:latin typeface="Abadi" panose="020B0604020104020204" pitchFamily="34" charset="0"/>
            </a:endParaRPr>
          </a:p>
        </p:txBody>
      </p:sp>
      <p:sp>
        <p:nvSpPr>
          <p:cNvPr id="38" name="Rectangle 37"/>
          <p:cNvSpPr/>
          <p:nvPr/>
        </p:nvSpPr>
        <p:spPr bwMode="auto">
          <a:xfrm>
            <a:off x="3688420" y="2975875"/>
            <a:ext cx="2088356"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39" name="TextBox 38"/>
          <p:cNvSpPr txBox="1"/>
          <p:nvPr/>
        </p:nvSpPr>
        <p:spPr>
          <a:xfrm>
            <a:off x="3753964" y="2956305"/>
            <a:ext cx="1975860"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Inter Quartile Range</a:t>
            </a:r>
            <a:endParaRPr lang="en-IN" sz="1600" dirty="0">
              <a:solidFill>
                <a:schemeClr val="bg1"/>
              </a:solidFill>
              <a:latin typeface="Abadi" panose="020B0604020104020204" pitchFamily="34" charset="0"/>
            </a:endParaRPr>
          </a:p>
        </p:txBody>
      </p:sp>
      <p:sp>
        <p:nvSpPr>
          <p:cNvPr id="40" name="Rectangle 39"/>
          <p:cNvSpPr/>
          <p:nvPr/>
        </p:nvSpPr>
        <p:spPr bwMode="auto">
          <a:xfrm>
            <a:off x="6513160" y="2973170"/>
            <a:ext cx="1549400" cy="355600"/>
          </a:xfrm>
          <a:prstGeom prst="rect">
            <a:avLst/>
          </a:prstGeom>
          <a:solidFill>
            <a:schemeClr val="accent2">
              <a:lumMod val="7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latin typeface="Agency FB" panose="020B0503020202020204" pitchFamily="34" charset="0"/>
            </a:endParaRPr>
          </a:p>
        </p:txBody>
      </p:sp>
      <p:sp>
        <p:nvSpPr>
          <p:cNvPr id="41" name="TextBox 40"/>
          <p:cNvSpPr txBox="1"/>
          <p:nvPr/>
        </p:nvSpPr>
        <p:spPr>
          <a:xfrm>
            <a:off x="6777799" y="2953600"/>
            <a:ext cx="1034825" cy="338554"/>
          </a:xfrm>
          <a:prstGeom prst="rect">
            <a:avLst/>
          </a:prstGeom>
          <a:noFill/>
        </p:spPr>
        <p:txBody>
          <a:bodyPr wrap="square" rtlCol="0">
            <a:spAutoFit/>
          </a:bodyPr>
          <a:lstStyle/>
          <a:p>
            <a:pPr algn="ctr"/>
            <a:r>
              <a:rPr lang="en-IN" sz="1600" dirty="0">
                <a:solidFill>
                  <a:schemeClr val="bg1"/>
                </a:solidFill>
                <a:latin typeface="Abadi" panose="020B0604020104020204" pitchFamily="34" charset="0"/>
              </a:rPr>
              <a:t>Variance</a:t>
            </a:r>
            <a:endParaRPr lang="en-IN" sz="1600" dirty="0">
              <a:solidFill>
                <a:schemeClr val="bg1"/>
              </a:solidFill>
              <a:latin typeface="Abadi" panose="020B0604020104020204" pitchFamily="34" charset="0"/>
            </a:endParaRPr>
          </a:p>
        </p:txBody>
      </p:sp>
      <p:sp>
        <p:nvSpPr>
          <p:cNvPr id="16" name="TextBox 15"/>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7" name="Rectangle 16"/>
          <p:cNvSpPr/>
          <p:nvPr/>
        </p:nvSpPr>
        <p:spPr>
          <a:xfrm>
            <a:off x="1013591" y="1865203"/>
            <a:ext cx="10314720"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Standard Deviation Use Case: Daenerys has 20 Dragons. They have the numbers 9, 2, 5, 4, 12, 7, 8, 11, 9, 3, 7, 4, 12, 5, 4, 10, 9, 6, 9, 4. Work out the Standard Deviation. </a:t>
            </a:r>
            <a:endParaRPr lang="en-US" dirty="0">
              <a:solidFill>
                <a:schemeClr val="bg2">
                  <a:lumMod val="10000"/>
                </a:schemeClr>
              </a:solidFill>
              <a:latin typeface="Abadi" panose="020B0604020104020204" pitchFamily="34" charset="0"/>
            </a:endParaRPr>
          </a:p>
        </p:txBody>
      </p:sp>
      <p:grpSp>
        <p:nvGrpSpPr>
          <p:cNvPr id="18" name="Group 17"/>
          <p:cNvGrpSpPr/>
          <p:nvPr/>
        </p:nvGrpSpPr>
        <p:grpSpPr>
          <a:xfrm>
            <a:off x="1065551" y="3100446"/>
            <a:ext cx="2133600" cy="2387600"/>
            <a:chOff x="2971800" y="10287000"/>
            <a:chExt cx="6400800" cy="7162800"/>
          </a:xfrm>
        </p:grpSpPr>
        <p:sp>
          <p:nvSpPr>
            <p:cNvPr id="19" name="Rectangle 18"/>
            <p:cNvSpPr/>
            <p:nvPr/>
          </p:nvSpPr>
          <p:spPr>
            <a:xfrm>
              <a:off x="2971800" y="10287000"/>
              <a:ext cx="6400800" cy="716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lumMod val="10000"/>
                    </a:schemeClr>
                  </a:solidFill>
                  <a:latin typeface="Abadi" panose="020B0604020104020204" pitchFamily="34" charset="0"/>
                </a:rPr>
                <a:t>Find out the </a:t>
              </a:r>
              <a:endParaRPr lang="en-IN" dirty="0">
                <a:solidFill>
                  <a:schemeClr val="bg2">
                    <a:lumMod val="10000"/>
                  </a:schemeClr>
                </a:solidFill>
                <a:latin typeface="Abadi" panose="020B0604020104020204" pitchFamily="34" charset="0"/>
              </a:endParaRPr>
            </a:p>
            <a:p>
              <a:pPr algn="ctr"/>
              <a:r>
                <a:rPr lang="en-IN" dirty="0">
                  <a:solidFill>
                    <a:schemeClr val="bg2">
                      <a:lumMod val="10000"/>
                    </a:schemeClr>
                  </a:solidFill>
                  <a:latin typeface="Abadi" panose="020B0604020104020204" pitchFamily="34" charset="0"/>
                </a:rPr>
                <a:t>mean for your sample set.</a:t>
              </a:r>
              <a:endParaRPr lang="en-IN" dirty="0">
                <a:solidFill>
                  <a:schemeClr val="bg2">
                    <a:lumMod val="10000"/>
                  </a:schemeClr>
                </a:solidFill>
                <a:latin typeface="Abadi" panose="020B0604020104020204" pitchFamily="34" charset="0"/>
              </a:endParaRPr>
            </a:p>
          </p:txBody>
        </p:sp>
        <p:sp>
          <p:nvSpPr>
            <p:cNvPr id="20" name="Rectangle 19"/>
            <p:cNvSpPr/>
            <p:nvPr/>
          </p:nvSpPr>
          <p:spPr>
            <a:xfrm>
              <a:off x="2971800" y="10321636"/>
              <a:ext cx="6400800" cy="16764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HP Simplified" panose="020B0604020204020204" pitchFamily="34" charset="0"/>
                </a:rPr>
                <a:t>STEP 1</a:t>
              </a:r>
              <a:endParaRPr lang="en-IN" sz="2400" b="1" dirty="0">
                <a:solidFill>
                  <a:schemeClr val="bg1"/>
                </a:solidFill>
                <a:latin typeface="HP Simplified" panose="020B0604020204020204" pitchFamily="34" charset="0"/>
              </a:endParaRPr>
            </a:p>
          </p:txBody>
        </p:sp>
      </p:grpSp>
      <p:sp>
        <p:nvSpPr>
          <p:cNvPr id="22" name="TextBox 21"/>
          <p:cNvSpPr txBox="1"/>
          <p:nvPr/>
        </p:nvSpPr>
        <p:spPr>
          <a:xfrm>
            <a:off x="3910351" y="3111991"/>
            <a:ext cx="7366000" cy="2424959"/>
          </a:xfrm>
          <a:prstGeom prst="rect">
            <a:avLst/>
          </a:prstGeom>
          <a:noFill/>
        </p:spPr>
        <p:txBody>
          <a:bodyPr wrap="square" rtlCol="0">
            <a:spAutoFit/>
          </a:bodyPr>
          <a:lstStyle/>
          <a:p>
            <a:r>
              <a:rPr lang="en-IN" sz="2400" b="1" dirty="0">
                <a:solidFill>
                  <a:schemeClr val="bg2">
                    <a:lumMod val="10000"/>
                  </a:schemeClr>
                </a:solidFill>
                <a:latin typeface="Agency FB" panose="020B0503020202020204" pitchFamily="34" charset="0"/>
              </a:rPr>
              <a:t>The Mean is:</a:t>
            </a:r>
            <a:endParaRPr lang="en-IN" sz="2400" b="1" dirty="0">
              <a:solidFill>
                <a:schemeClr val="bg2">
                  <a:lumMod val="10000"/>
                </a:schemeClr>
              </a:solidFill>
              <a:latin typeface="Agency FB" panose="020B0503020202020204" pitchFamily="34" charset="0"/>
            </a:endParaRPr>
          </a:p>
          <a:p>
            <a:pPr algn="ctr"/>
            <a:endParaRPr lang="en-IN" sz="2400" b="1" dirty="0">
              <a:solidFill>
                <a:schemeClr val="bg2">
                  <a:lumMod val="10000"/>
                </a:schemeClr>
              </a:solidFill>
              <a:latin typeface="Agency FB" panose="020B0503020202020204" pitchFamily="34" charset="0"/>
            </a:endParaRPr>
          </a:p>
          <a:p>
            <a:pPr>
              <a:lnSpc>
                <a:spcPct val="150000"/>
              </a:lnSpc>
            </a:pPr>
            <a:r>
              <a:rPr lang="en-IN" sz="2400" dirty="0">
                <a:solidFill>
                  <a:schemeClr val="bg2">
                    <a:lumMod val="10000"/>
                  </a:schemeClr>
                </a:solidFill>
                <a:latin typeface="Agency FB" panose="020B0503020202020204" pitchFamily="34" charset="0"/>
              </a:rPr>
              <a:t>9+2+5+4+12+7+8+11+9+3+7+4+12+5+4+10+9+6+9+4</a:t>
            </a:r>
            <a:endParaRPr lang="en-IN" sz="2400" b="1" dirty="0">
              <a:solidFill>
                <a:schemeClr val="bg2">
                  <a:lumMod val="10000"/>
                </a:schemeClr>
              </a:solidFill>
              <a:latin typeface="Agency FB" panose="020B0503020202020204" pitchFamily="34" charset="0"/>
              <a:cs typeface="Times New Roman" panose="02020603050405020304" pitchFamily="18" charset="0"/>
            </a:endParaRPr>
          </a:p>
          <a:p>
            <a:pPr>
              <a:lnSpc>
                <a:spcPct val="150000"/>
              </a:lnSpc>
            </a:pPr>
            <a:r>
              <a:rPr lang="en-IN" sz="2400" b="1" dirty="0">
                <a:solidFill>
                  <a:schemeClr val="bg2">
                    <a:lumMod val="10000"/>
                  </a:schemeClr>
                </a:solidFill>
                <a:latin typeface="Agency FB" panose="020B0503020202020204" pitchFamily="34" charset="0"/>
                <a:cs typeface="Times New Roman" panose="02020603050405020304" pitchFamily="18" charset="0"/>
              </a:rPr>
              <a:t>                                         </a:t>
            </a:r>
            <a:r>
              <a:rPr lang="en-IN" sz="2400" dirty="0">
                <a:solidFill>
                  <a:schemeClr val="bg2">
                    <a:lumMod val="10000"/>
                  </a:schemeClr>
                </a:solidFill>
                <a:latin typeface="Agency FB" panose="020B0503020202020204" pitchFamily="34" charset="0"/>
                <a:cs typeface="Times New Roman" panose="02020603050405020304" pitchFamily="18" charset="0"/>
              </a:rPr>
              <a:t>20</a:t>
            </a:r>
            <a:endParaRPr lang="en-IN" sz="2400" dirty="0">
              <a:solidFill>
                <a:schemeClr val="bg2">
                  <a:lumMod val="10000"/>
                </a:schemeClr>
              </a:solidFill>
              <a:latin typeface="Agency FB" panose="020B0503020202020204" pitchFamily="34" charset="0"/>
              <a:cs typeface="Times New Roman" panose="02020603050405020304" pitchFamily="18" charset="0"/>
            </a:endParaRPr>
          </a:p>
          <a:p>
            <a:pPr>
              <a:lnSpc>
                <a:spcPct val="150000"/>
              </a:lnSpc>
            </a:pPr>
            <a:r>
              <a:rPr lang="en-IN" sz="2400" b="1" dirty="0">
                <a:solidFill>
                  <a:schemeClr val="bg2">
                    <a:lumMod val="10000"/>
                  </a:schemeClr>
                </a:solidFill>
                <a:latin typeface="Agency FB" panose="020B0503020202020204" pitchFamily="34" charset="0"/>
                <a:cs typeface="Times New Roman" panose="02020603050405020304" pitchFamily="18" charset="0"/>
              </a:rPr>
              <a:t>⸫µ</a:t>
            </a:r>
            <a:r>
              <a:rPr lang="en-IN" sz="2400" b="1" dirty="0">
                <a:solidFill>
                  <a:schemeClr val="bg2">
                    <a:lumMod val="10000"/>
                  </a:schemeClr>
                </a:solidFill>
                <a:latin typeface="Agency FB" panose="020B0503020202020204" pitchFamily="34" charset="0"/>
              </a:rPr>
              <a:t>=7</a:t>
            </a:r>
            <a:endParaRPr lang="en-IN" sz="2400" b="1" dirty="0">
              <a:solidFill>
                <a:schemeClr val="bg2">
                  <a:lumMod val="10000"/>
                </a:schemeClr>
              </a:solidFill>
              <a:latin typeface="Agency FB" panose="020B0503020202020204" pitchFamily="34" charset="0"/>
            </a:endParaRPr>
          </a:p>
        </p:txBody>
      </p:sp>
      <p:cxnSp>
        <p:nvCxnSpPr>
          <p:cNvPr id="23" name="Straight Connector 22"/>
          <p:cNvCxnSpPr/>
          <p:nvPr/>
        </p:nvCxnSpPr>
        <p:spPr bwMode="auto">
          <a:xfrm>
            <a:off x="3906523" y="4419577"/>
            <a:ext cx="5544856" cy="0"/>
          </a:xfrm>
          <a:prstGeom prst="line">
            <a:avLst/>
          </a:prstGeom>
          <a:noFill/>
          <a:ln w="28575" cap="flat" cmpd="sng" algn="ctr">
            <a:solidFill>
              <a:schemeClr val="tx1"/>
            </a:solidFill>
            <a:prstDash val="solid"/>
            <a:round/>
            <a:headEnd type="none" w="sm" len="sm"/>
            <a:tailEnd type="none" w="sm" len="sm"/>
          </a:ln>
          <a:effectLst/>
        </p:spPr>
      </p:cxnSp>
      <p:sp>
        <p:nvSpPr>
          <p:cNvPr id="13" name="TextBox 1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4" name="Rectangle 13"/>
          <p:cNvSpPr/>
          <p:nvPr/>
        </p:nvSpPr>
        <p:spPr>
          <a:xfrm>
            <a:off x="1163493" y="1835380"/>
            <a:ext cx="10314720"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Standard Deviation Use Case: Daenerys has 20 Dragons. They have the numbers 9, 2, 5, 4, 12, 7, 8, 11, 9, 3, 7, 4, 12, 5, 4, 10, 9, 6, 9, 4. Work out the Standard Deviation. </a:t>
            </a:r>
            <a:endParaRPr lang="en-US" dirty="0">
              <a:solidFill>
                <a:schemeClr val="bg2">
                  <a:lumMod val="10000"/>
                </a:schemeClr>
              </a:solidFill>
              <a:latin typeface="Abadi" panose="020B0604020104020204" pitchFamily="34" charset="0"/>
            </a:endParaRPr>
          </a:p>
        </p:txBody>
      </p:sp>
      <p:grpSp>
        <p:nvGrpSpPr>
          <p:cNvPr id="15" name="Group 14"/>
          <p:cNvGrpSpPr/>
          <p:nvPr/>
        </p:nvGrpSpPr>
        <p:grpSpPr>
          <a:xfrm>
            <a:off x="1215453" y="3070623"/>
            <a:ext cx="2133600" cy="2387600"/>
            <a:chOff x="2971800" y="10287000"/>
            <a:chExt cx="6400800" cy="7162800"/>
          </a:xfrm>
        </p:grpSpPr>
        <p:sp>
          <p:nvSpPr>
            <p:cNvPr id="16" name="Rectangle 15"/>
            <p:cNvSpPr/>
            <p:nvPr/>
          </p:nvSpPr>
          <p:spPr>
            <a:xfrm>
              <a:off x="2971800" y="10287000"/>
              <a:ext cx="6400800" cy="716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lumMod val="10000"/>
                    </a:schemeClr>
                  </a:solidFill>
                  <a:latin typeface="Abadi" panose="020B0604020104020204" pitchFamily="34" charset="0"/>
                </a:rPr>
                <a:t>Then for each number, subtract the Mean and square the result.</a:t>
              </a:r>
              <a:endParaRPr lang="en-IN" dirty="0">
                <a:solidFill>
                  <a:schemeClr val="bg2">
                    <a:lumMod val="10000"/>
                  </a:schemeClr>
                </a:solidFill>
                <a:latin typeface="Abadi" panose="020B0604020104020204" pitchFamily="34" charset="0"/>
              </a:endParaRPr>
            </a:p>
          </p:txBody>
        </p:sp>
        <p:sp>
          <p:nvSpPr>
            <p:cNvPr id="24" name="Rectangle 23"/>
            <p:cNvSpPr/>
            <p:nvPr/>
          </p:nvSpPr>
          <p:spPr>
            <a:xfrm>
              <a:off x="2971800" y="10321636"/>
              <a:ext cx="6400800" cy="16764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HP Simplified" panose="020B0604020204020204" pitchFamily="34" charset="0"/>
                </a:rPr>
                <a:t>STEP 2</a:t>
              </a:r>
              <a:endParaRPr lang="en-IN" sz="2400" b="1" dirty="0">
                <a:solidFill>
                  <a:schemeClr val="bg1"/>
                </a:solidFill>
                <a:latin typeface="HP Simplified" panose="020B0604020204020204" pitchFamily="34" charset="0"/>
              </a:endParaRPr>
            </a:p>
          </p:txBody>
        </p:sp>
      </p:grpSp>
      <mc:AlternateContent xmlns:mc="http://schemas.openxmlformats.org/markup-compatibility/2006">
        <mc:Choice xmlns:a14="http://schemas.microsoft.com/office/drawing/2010/main" Requires="a14">
          <p:sp>
            <p:nvSpPr>
              <p:cNvPr id="25" name="TextBox 24"/>
              <p:cNvSpPr txBox="1"/>
              <p:nvPr/>
            </p:nvSpPr>
            <p:spPr>
              <a:xfrm>
                <a:off x="3847817" y="2879301"/>
                <a:ext cx="1346200" cy="307777"/>
              </a:xfrm>
              <a:prstGeom prst="rect">
                <a:avLst/>
              </a:prstGeom>
              <a:noFill/>
            </p:spPr>
            <p:txBody>
              <a:bodyPr wrap="square" lIns="0" tIns="0" rIns="0" bIns="0" rtlCol="0">
                <a:spAutoFit/>
              </a:bodyPr>
              <a:lstStyle/>
              <a:p>
                <a14:m>
                  <m:oMath xmlns:m="http://schemas.openxmlformats.org/officeDocument/2006/math">
                    <m:sSub>
                      <m:sSubPr>
                        <m:ctrlPr>
                          <a:rPr lang="en-IN" sz="2000" i="1">
                            <a:solidFill>
                              <a:schemeClr val="bg2">
                                <a:lumMod val="10000"/>
                              </a:schemeClr>
                            </a:solidFill>
                            <a:latin typeface="Cambria Math" panose="02040503050406030204" pitchFamily="18" charset="0"/>
                          </a:rPr>
                        </m:ctrlPr>
                      </m:sSubPr>
                      <m:e>
                        <m:r>
                          <a:rPr lang="en-IN" sz="2000" i="1">
                            <a:solidFill>
                              <a:schemeClr val="bg2">
                                <a:lumMod val="10000"/>
                              </a:schemeClr>
                            </a:solidFill>
                            <a:latin typeface="Cambria Math" panose="02040503050406030204" pitchFamily="18" charset="0"/>
                          </a:rPr>
                          <m:t>(</m:t>
                        </m:r>
                        <m:r>
                          <a:rPr lang="en-IN" sz="2000" i="1">
                            <a:solidFill>
                              <a:schemeClr val="bg2">
                                <a:lumMod val="10000"/>
                              </a:schemeClr>
                            </a:solidFill>
                            <a:latin typeface="Cambria Math" panose="02040503050406030204" pitchFamily="18" charset="0"/>
                          </a:rPr>
                          <m:t>𝑥</m:t>
                        </m:r>
                      </m:e>
                      <m:sub>
                        <m:r>
                          <a:rPr lang="en-IN" sz="2000" i="1">
                            <a:solidFill>
                              <a:schemeClr val="bg2">
                                <a:lumMod val="10000"/>
                              </a:schemeClr>
                            </a:solidFill>
                            <a:latin typeface="Cambria Math" panose="02040503050406030204" pitchFamily="18" charset="0"/>
                          </a:rPr>
                          <m:t>𝑖</m:t>
                        </m:r>
                      </m:sub>
                    </m:sSub>
                    <m:r>
                      <a:rPr lang="en-IN" sz="2000" i="1">
                        <a:solidFill>
                          <a:schemeClr val="bg2">
                            <a:lumMod val="10000"/>
                          </a:schemeClr>
                        </a:solidFill>
                        <a:latin typeface="Cambria Math" panose="02040503050406030204" pitchFamily="18" charset="0"/>
                      </a:rPr>
                      <m:t>−</m:t>
                    </m:r>
                    <m:r>
                      <a:rPr lang="en-IN" sz="2000" i="1">
                        <a:solidFill>
                          <a:schemeClr val="bg2">
                            <a:lumMod val="10000"/>
                          </a:schemeClr>
                        </a:solidFill>
                        <a:latin typeface="Cambria Math" panose="02040503050406030204" pitchFamily="18" charset="0"/>
                        <a:ea typeface="Cambria Math" panose="02040503050406030204" pitchFamily="18" charset="0"/>
                      </a:rPr>
                      <m:t>𝜇</m:t>
                    </m:r>
                  </m:oMath>
                </a14:m>
                <a:r>
                  <a:rPr lang="en-IN" sz="2000" dirty="0">
                    <a:solidFill>
                      <a:schemeClr val="bg2">
                        <a:lumMod val="10000"/>
                      </a:schemeClr>
                    </a:solidFill>
                    <a:latin typeface="Agency FB" panose="020B0503020202020204" pitchFamily="34" charset="0"/>
                  </a:rPr>
                  <a:t>)²</a:t>
                </a:r>
                <a:endParaRPr lang="en-IN" sz="2000" dirty="0">
                  <a:solidFill>
                    <a:schemeClr val="bg2">
                      <a:lumMod val="10000"/>
                    </a:schemeClr>
                  </a:solidFill>
                  <a:latin typeface="Agency FB" panose="020B0503020202020204" pitchFamily="34" charset="0"/>
                </a:endParaRPr>
              </a:p>
            </p:txBody>
          </p:sp>
        </mc:Choice>
        <mc:Fallback>
          <p:sp>
            <p:nvSpPr>
              <p:cNvPr id="25" name="TextBox 24"/>
              <p:cNvSpPr txBox="1">
                <a:spLocks noRot="1" noChangeAspect="1" noMove="1" noResize="1" noEditPoints="1" noAdjustHandles="1" noChangeArrowheads="1" noChangeShapeType="1" noTextEdit="1"/>
              </p:cNvSpPr>
              <p:nvPr/>
            </p:nvSpPr>
            <p:spPr>
              <a:xfrm>
                <a:off x="3847817" y="2879301"/>
                <a:ext cx="1346200" cy="307777"/>
              </a:xfrm>
              <a:prstGeom prst="rect">
                <a:avLst/>
              </a:prstGeom>
              <a:blipFill rotWithShape="1">
                <a:blip r:embed="rId2"/>
                <a:stretch>
                  <a:fillRect l="-26" t="-1925" r="26" b="-15882"/>
                </a:stretch>
              </a:blipFill>
            </p:spPr>
            <p:txBody>
              <a:bodyPr/>
              <a:lstStyle/>
              <a:p>
                <a:r>
                  <a:rPr lang="en-US" altLang="en-US">
                    <a:noFill/>
                  </a:rPr>
                  <a:t> </a:t>
                </a:r>
              </a:p>
            </p:txBody>
          </p:sp>
        </mc:Fallback>
      </mc:AlternateContent>
      <p:sp>
        <p:nvSpPr>
          <p:cNvPr id="26" name="TextBox 25"/>
          <p:cNvSpPr txBox="1"/>
          <p:nvPr/>
        </p:nvSpPr>
        <p:spPr>
          <a:xfrm>
            <a:off x="3857053" y="3361569"/>
            <a:ext cx="6680200" cy="2862322"/>
          </a:xfrm>
          <a:prstGeom prst="rect">
            <a:avLst/>
          </a:prstGeom>
          <a:noFill/>
        </p:spPr>
        <p:txBody>
          <a:bodyPr wrap="square" rtlCol="0">
            <a:spAutoFit/>
          </a:bodyPr>
          <a:lstStyle/>
          <a:p>
            <a:r>
              <a:rPr lang="en-IN" sz="2000" b="1" dirty="0">
                <a:solidFill>
                  <a:schemeClr val="bg2">
                    <a:lumMod val="10000"/>
                  </a:schemeClr>
                </a:solidFill>
                <a:latin typeface="Agency FB" panose="020B0503020202020204" pitchFamily="34" charset="0"/>
              </a:rPr>
              <a:t>(9-7)²</a:t>
            </a:r>
            <a:r>
              <a:rPr lang="en-IN" sz="2000" dirty="0">
                <a:solidFill>
                  <a:schemeClr val="bg2">
                    <a:lumMod val="10000"/>
                  </a:schemeClr>
                </a:solidFill>
                <a:latin typeface="Agency FB" panose="020B0503020202020204" pitchFamily="34" charset="0"/>
              </a:rPr>
              <a:t>= 2²=4</a:t>
            </a:r>
            <a:endParaRPr lang="en-IN" sz="2000" dirty="0">
              <a:solidFill>
                <a:schemeClr val="bg2">
                  <a:lumMod val="10000"/>
                </a:schemeClr>
              </a:solidFill>
              <a:latin typeface="Agency FB" panose="020B0503020202020204" pitchFamily="34" charset="0"/>
            </a:endParaRPr>
          </a:p>
          <a:p>
            <a:r>
              <a:rPr lang="en-IN" sz="2000" b="1" dirty="0">
                <a:solidFill>
                  <a:schemeClr val="bg2">
                    <a:lumMod val="10000"/>
                  </a:schemeClr>
                </a:solidFill>
                <a:latin typeface="Agency FB" panose="020B0503020202020204" pitchFamily="34" charset="0"/>
              </a:rPr>
              <a:t>(2-7)²</a:t>
            </a:r>
            <a:r>
              <a:rPr lang="en-IN" sz="2000" dirty="0">
                <a:solidFill>
                  <a:schemeClr val="bg2">
                    <a:lumMod val="10000"/>
                  </a:schemeClr>
                </a:solidFill>
                <a:latin typeface="Agency FB" panose="020B0503020202020204" pitchFamily="34" charset="0"/>
              </a:rPr>
              <a:t>= (-5)²=25</a:t>
            </a:r>
            <a:endParaRPr lang="en-IN" sz="2000" dirty="0">
              <a:solidFill>
                <a:schemeClr val="bg2">
                  <a:lumMod val="10000"/>
                </a:schemeClr>
              </a:solidFill>
              <a:latin typeface="Agency FB" panose="020B0503020202020204" pitchFamily="34" charset="0"/>
            </a:endParaRPr>
          </a:p>
          <a:p>
            <a:r>
              <a:rPr lang="en-IN" sz="2000" b="1" dirty="0">
                <a:solidFill>
                  <a:schemeClr val="bg2">
                    <a:lumMod val="10000"/>
                  </a:schemeClr>
                </a:solidFill>
                <a:latin typeface="Agency FB" panose="020B0503020202020204" pitchFamily="34" charset="0"/>
              </a:rPr>
              <a:t>(5-7)²</a:t>
            </a:r>
            <a:r>
              <a:rPr lang="en-IN" sz="2000" dirty="0">
                <a:solidFill>
                  <a:schemeClr val="bg2">
                    <a:lumMod val="10000"/>
                  </a:schemeClr>
                </a:solidFill>
                <a:latin typeface="Agency FB" panose="020B0503020202020204" pitchFamily="34" charset="0"/>
              </a:rPr>
              <a:t>= (-2)²=4</a:t>
            </a:r>
            <a:endParaRPr lang="en-IN" sz="2000" dirty="0">
              <a:solidFill>
                <a:schemeClr val="bg2">
                  <a:lumMod val="10000"/>
                </a:schemeClr>
              </a:solidFill>
              <a:latin typeface="Agency FB" panose="020B0503020202020204" pitchFamily="34" charset="0"/>
            </a:endParaRPr>
          </a:p>
          <a:p>
            <a:r>
              <a:rPr lang="en-IN" sz="2000" dirty="0">
                <a:solidFill>
                  <a:schemeClr val="bg2">
                    <a:lumMod val="10000"/>
                  </a:schemeClr>
                </a:solidFill>
                <a:latin typeface="Agency FB" panose="020B0503020202020204" pitchFamily="34" charset="0"/>
              </a:rPr>
              <a:t>And so on…</a:t>
            </a:r>
            <a:endParaRPr lang="en-IN" sz="2000" dirty="0">
              <a:solidFill>
                <a:schemeClr val="bg2">
                  <a:lumMod val="10000"/>
                </a:schemeClr>
              </a:solidFill>
              <a:latin typeface="Agency FB" panose="020B0503020202020204" pitchFamily="34" charset="0"/>
            </a:endParaRPr>
          </a:p>
          <a:p>
            <a:endParaRPr lang="en-IN" sz="2000" dirty="0">
              <a:solidFill>
                <a:schemeClr val="bg2">
                  <a:lumMod val="10000"/>
                </a:schemeClr>
              </a:solidFill>
              <a:latin typeface="Agency FB" panose="020B0503020202020204" pitchFamily="34" charset="0"/>
              <a:cs typeface="Times New Roman" panose="02020603050405020304" pitchFamily="18" charset="0"/>
            </a:endParaRPr>
          </a:p>
          <a:p>
            <a:r>
              <a:rPr lang="en-IN" sz="2000" dirty="0">
                <a:solidFill>
                  <a:schemeClr val="bg2">
                    <a:lumMod val="10000"/>
                  </a:schemeClr>
                </a:solidFill>
                <a:latin typeface="Agency FB" panose="020B0503020202020204" pitchFamily="34" charset="0"/>
                <a:cs typeface="Times New Roman" panose="02020603050405020304" pitchFamily="18" charset="0"/>
              </a:rPr>
              <a:t>⸫ We get the following results:</a:t>
            </a:r>
            <a:endParaRPr lang="en-IN" sz="2000" dirty="0">
              <a:solidFill>
                <a:schemeClr val="bg2">
                  <a:lumMod val="10000"/>
                </a:schemeClr>
              </a:solidFill>
              <a:latin typeface="Agency FB" panose="020B0503020202020204" pitchFamily="34" charset="0"/>
              <a:cs typeface="Times New Roman" panose="02020603050405020304" pitchFamily="18" charset="0"/>
            </a:endParaRPr>
          </a:p>
          <a:p>
            <a:r>
              <a:rPr lang="en-IN" sz="2000" dirty="0">
                <a:solidFill>
                  <a:schemeClr val="bg2">
                    <a:lumMod val="10000"/>
                  </a:schemeClr>
                </a:solidFill>
                <a:latin typeface="Agency FB" panose="020B0503020202020204" pitchFamily="34" charset="0"/>
                <a:cs typeface="Times New Roman" panose="02020603050405020304" pitchFamily="18" charset="0"/>
              </a:rPr>
              <a:t>4, 25, 4, 9, 25, 0, 1, 16, 4, 16, 0, 9, 25, 4, 9, 9, 4, 1, 4, 9</a:t>
            </a:r>
            <a:endParaRPr lang="en-IN" sz="2000" dirty="0">
              <a:solidFill>
                <a:schemeClr val="bg2">
                  <a:lumMod val="10000"/>
                </a:schemeClr>
              </a:solidFill>
              <a:latin typeface="Agency FB" panose="020B0503020202020204" pitchFamily="34" charset="0"/>
            </a:endParaRPr>
          </a:p>
          <a:p>
            <a:endParaRPr lang="en-IN" sz="2000" dirty="0">
              <a:solidFill>
                <a:schemeClr val="bg2">
                  <a:lumMod val="10000"/>
                </a:schemeClr>
              </a:solidFill>
              <a:latin typeface="Agency FB" panose="020B0503020202020204" pitchFamily="34" charset="0"/>
            </a:endParaRPr>
          </a:p>
          <a:p>
            <a:endParaRPr lang="en-IN" sz="2000" dirty="0">
              <a:solidFill>
                <a:schemeClr val="bg2">
                  <a:lumMod val="10000"/>
                </a:schemeClr>
              </a:solidFill>
              <a:latin typeface="Agency FB" panose="020B0503020202020204" pitchFamily="34" charset="0"/>
            </a:endParaRPr>
          </a:p>
        </p:txBody>
      </p:sp>
      <p:sp>
        <p:nvSpPr>
          <p:cNvPr id="13" name="TextBox 1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7" name="Rectangle 16"/>
          <p:cNvSpPr/>
          <p:nvPr/>
        </p:nvSpPr>
        <p:spPr>
          <a:xfrm>
            <a:off x="1193473" y="1865203"/>
            <a:ext cx="10314720" cy="584775"/>
          </a:xfrm>
          <a:prstGeom prst="rect">
            <a:avLst/>
          </a:prstGeom>
        </p:spPr>
        <p:txBody>
          <a:bodyPr wrap="square">
            <a:spAutoFit/>
          </a:bodyPr>
          <a:lstStyle/>
          <a:p>
            <a:pPr algn="ctr"/>
            <a:r>
              <a:rPr lang="en-US" sz="1600" dirty="0">
                <a:solidFill>
                  <a:schemeClr val="bg2">
                    <a:lumMod val="10000"/>
                  </a:schemeClr>
                </a:solidFill>
                <a:latin typeface="Abadi" panose="020B0604020104020204" pitchFamily="34" charset="0"/>
              </a:rPr>
              <a:t>Standard Deviation Use Case: Daenerys has 20 Dragons. They have the numbers 9, 2, 5, 4, 12, 7, 8, 11, 9, 3, 7, 4, 12, 5, 4, 10, 9, 6, 9, 4. Work out the Standard Deviation. </a:t>
            </a:r>
            <a:endParaRPr lang="en-US" sz="1600" dirty="0">
              <a:solidFill>
                <a:schemeClr val="bg2">
                  <a:lumMod val="10000"/>
                </a:schemeClr>
              </a:solidFill>
              <a:latin typeface="Abadi" panose="020B0604020104020204" pitchFamily="34" charset="0"/>
            </a:endParaRPr>
          </a:p>
        </p:txBody>
      </p:sp>
      <p:grpSp>
        <p:nvGrpSpPr>
          <p:cNvPr id="18" name="Group 17"/>
          <p:cNvGrpSpPr/>
          <p:nvPr/>
        </p:nvGrpSpPr>
        <p:grpSpPr>
          <a:xfrm>
            <a:off x="1245433" y="3100446"/>
            <a:ext cx="2133600" cy="2387600"/>
            <a:chOff x="2971800" y="10287000"/>
            <a:chExt cx="6400800" cy="7162800"/>
          </a:xfrm>
        </p:grpSpPr>
        <p:sp>
          <p:nvSpPr>
            <p:cNvPr id="19" name="Rectangle 18"/>
            <p:cNvSpPr/>
            <p:nvPr/>
          </p:nvSpPr>
          <p:spPr>
            <a:xfrm>
              <a:off x="2971800" y="10287000"/>
              <a:ext cx="6400800" cy="716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lumMod val="10000"/>
                    </a:schemeClr>
                  </a:solidFill>
                  <a:latin typeface="Abadi" panose="020B0604020104020204" pitchFamily="34" charset="0"/>
                </a:rPr>
                <a:t>Then work out the mean of those squared differences</a:t>
              </a:r>
              <a:r>
                <a:rPr lang="en-IN" sz="2000" dirty="0">
                  <a:solidFill>
                    <a:schemeClr val="bg2">
                      <a:lumMod val="10000"/>
                    </a:schemeClr>
                  </a:solidFill>
                  <a:latin typeface="Agency FB" panose="020B0503020202020204" pitchFamily="34" charset="0"/>
                </a:rPr>
                <a:t>.</a:t>
              </a:r>
              <a:endParaRPr lang="en-IN" sz="2000" dirty="0">
                <a:solidFill>
                  <a:schemeClr val="bg2">
                    <a:lumMod val="10000"/>
                  </a:schemeClr>
                </a:solidFill>
                <a:latin typeface="Agency FB" panose="020B0503020202020204" pitchFamily="34" charset="0"/>
              </a:endParaRPr>
            </a:p>
          </p:txBody>
        </p:sp>
        <p:sp>
          <p:nvSpPr>
            <p:cNvPr id="20" name="Rectangle 19"/>
            <p:cNvSpPr/>
            <p:nvPr/>
          </p:nvSpPr>
          <p:spPr>
            <a:xfrm>
              <a:off x="2971800" y="10321636"/>
              <a:ext cx="6400800" cy="16764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HP Simplified" panose="020B0604020204020204" pitchFamily="34" charset="0"/>
                </a:rPr>
                <a:t>STEP 3</a:t>
              </a:r>
              <a:endParaRPr lang="en-IN" sz="2400" b="1" dirty="0">
                <a:solidFill>
                  <a:schemeClr val="bg1"/>
                </a:solidFill>
                <a:latin typeface="HP Simplified" panose="020B0604020204020204" pitchFamily="34" charset="0"/>
              </a:endParaRPr>
            </a:p>
          </p:txBody>
        </p:sp>
      </p:grpSp>
      <p:grpSp>
        <p:nvGrpSpPr>
          <p:cNvPr id="2" name="Group 1"/>
          <p:cNvGrpSpPr/>
          <p:nvPr/>
        </p:nvGrpSpPr>
        <p:grpSpPr>
          <a:xfrm>
            <a:off x="3933296" y="4399865"/>
            <a:ext cx="5715000" cy="2092881"/>
            <a:chOff x="4221856" y="4384518"/>
            <a:chExt cx="5715000" cy="2092881"/>
          </a:xfrm>
        </p:grpSpPr>
        <p:sp>
          <p:nvSpPr>
            <p:cNvPr id="22" name="TextBox 21"/>
            <p:cNvSpPr txBox="1"/>
            <p:nvPr/>
          </p:nvSpPr>
          <p:spPr>
            <a:xfrm>
              <a:off x="4221856" y="4384518"/>
              <a:ext cx="5715000" cy="2092881"/>
            </a:xfrm>
            <a:prstGeom prst="rect">
              <a:avLst/>
            </a:prstGeom>
            <a:noFill/>
          </p:spPr>
          <p:txBody>
            <a:bodyPr wrap="square" rtlCol="0">
              <a:spAutoFit/>
            </a:bodyPr>
            <a:lstStyle/>
            <a:p>
              <a:pPr>
                <a:lnSpc>
                  <a:spcPct val="150000"/>
                </a:lnSpc>
              </a:pPr>
              <a:r>
                <a:rPr lang="en-IN" sz="2000" dirty="0">
                  <a:solidFill>
                    <a:schemeClr val="bg2">
                      <a:lumMod val="10000"/>
                    </a:schemeClr>
                  </a:solidFill>
                  <a:latin typeface="Agency FB" panose="020B0503020202020204" pitchFamily="34" charset="0"/>
                  <a:cs typeface="Times New Roman" panose="02020603050405020304" pitchFamily="18" charset="0"/>
                </a:rPr>
                <a:t>4+25+4+9+25+0+1+16+4+16+0+9+25+4+9+9+4+1+4+9</a:t>
              </a:r>
              <a:endParaRPr lang="en-IN" sz="2000" dirty="0">
                <a:solidFill>
                  <a:schemeClr val="bg2">
                    <a:lumMod val="10000"/>
                  </a:schemeClr>
                </a:solidFill>
                <a:latin typeface="Agency FB" panose="020B0503020202020204" pitchFamily="34" charset="0"/>
                <a:cs typeface="Times New Roman" panose="02020603050405020304" pitchFamily="18" charset="0"/>
              </a:endParaRPr>
            </a:p>
            <a:p>
              <a:pPr algn="ctr">
                <a:lnSpc>
                  <a:spcPct val="150000"/>
                </a:lnSpc>
              </a:pPr>
              <a:r>
                <a:rPr lang="en-IN" sz="2000" dirty="0">
                  <a:solidFill>
                    <a:schemeClr val="bg2">
                      <a:lumMod val="10000"/>
                    </a:schemeClr>
                  </a:solidFill>
                  <a:latin typeface="Agency FB" panose="020B0503020202020204" pitchFamily="34" charset="0"/>
                  <a:cs typeface="Times New Roman" panose="02020603050405020304" pitchFamily="18" charset="0"/>
                </a:rPr>
                <a:t>20</a:t>
              </a:r>
              <a:endParaRPr lang="en-IN" sz="2000" dirty="0">
                <a:solidFill>
                  <a:schemeClr val="bg2">
                    <a:lumMod val="10000"/>
                  </a:schemeClr>
                </a:solidFill>
                <a:latin typeface="Agency FB" panose="020B0503020202020204" pitchFamily="34" charset="0"/>
                <a:cs typeface="Times New Roman" panose="02020603050405020304" pitchFamily="18" charset="0"/>
              </a:endParaRPr>
            </a:p>
            <a:p>
              <a:pPr algn="ctr">
                <a:lnSpc>
                  <a:spcPct val="150000"/>
                </a:lnSpc>
              </a:pPr>
              <a:r>
                <a:rPr lang="en-IN" sz="2000" b="1" dirty="0">
                  <a:solidFill>
                    <a:schemeClr val="bg2">
                      <a:lumMod val="10000"/>
                    </a:schemeClr>
                  </a:solidFill>
                  <a:latin typeface="Agency FB" panose="020B0503020202020204" pitchFamily="34" charset="0"/>
                  <a:cs typeface="Times New Roman" panose="02020603050405020304" pitchFamily="18" charset="0"/>
                </a:rPr>
                <a:t>⸫ </a:t>
              </a:r>
              <a:r>
                <a:rPr lang="el-GR" sz="2000" b="1" dirty="0">
                  <a:solidFill>
                    <a:schemeClr val="bg2">
                      <a:lumMod val="10000"/>
                    </a:schemeClr>
                  </a:solidFill>
                  <a:latin typeface="Open Sans"/>
                  <a:cs typeface="Times New Roman" panose="02020603050405020304" pitchFamily="18" charset="0"/>
                </a:rPr>
                <a:t>σ²</a:t>
              </a:r>
              <a:r>
                <a:rPr lang="en-IN" sz="2000" b="1" dirty="0">
                  <a:solidFill>
                    <a:schemeClr val="bg2">
                      <a:lumMod val="10000"/>
                    </a:schemeClr>
                  </a:solidFill>
                  <a:latin typeface="Agency FB" panose="020B0503020202020204" pitchFamily="34" charset="0"/>
                  <a:cs typeface="Times New Roman" panose="02020603050405020304" pitchFamily="18" charset="0"/>
                </a:rPr>
                <a:t> = 8.9</a:t>
              </a:r>
              <a:endParaRPr lang="en-IN" sz="2000" dirty="0">
                <a:solidFill>
                  <a:schemeClr val="bg2">
                    <a:lumMod val="10000"/>
                  </a:schemeClr>
                </a:solidFill>
                <a:latin typeface="Agency FB" panose="020B0503020202020204" pitchFamily="34" charset="0"/>
              </a:endParaRPr>
            </a:p>
            <a:p>
              <a:endParaRPr lang="en-IN" sz="2000" dirty="0">
                <a:solidFill>
                  <a:schemeClr val="bg2">
                    <a:lumMod val="10000"/>
                  </a:schemeClr>
                </a:solidFill>
                <a:latin typeface="Agency FB" panose="020B0503020202020204" pitchFamily="34" charset="0"/>
              </a:endParaRPr>
            </a:p>
            <a:p>
              <a:endParaRPr lang="en-IN" sz="2000" dirty="0">
                <a:solidFill>
                  <a:schemeClr val="bg2">
                    <a:lumMod val="10000"/>
                  </a:schemeClr>
                </a:solidFill>
                <a:latin typeface="Agency FB" panose="020B0503020202020204" pitchFamily="34" charset="0"/>
              </a:endParaRPr>
            </a:p>
          </p:txBody>
        </p:sp>
        <p:cxnSp>
          <p:nvCxnSpPr>
            <p:cNvPr id="23" name="Straight Connector 22"/>
            <p:cNvCxnSpPr/>
            <p:nvPr/>
          </p:nvCxnSpPr>
          <p:spPr>
            <a:xfrm>
              <a:off x="4298056" y="4790918"/>
              <a:ext cx="55499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933190" y="2804160"/>
            <a:ext cx="5122545" cy="1028753"/>
            <a:chOff x="10349330" y="10301854"/>
            <a:chExt cx="8534399" cy="3086488"/>
          </a:xfrm>
        </p:grpSpPr>
        <p:grpSp>
          <p:nvGrpSpPr>
            <p:cNvPr id="28" name="Group 27"/>
            <p:cNvGrpSpPr/>
            <p:nvPr/>
          </p:nvGrpSpPr>
          <p:grpSpPr>
            <a:xfrm>
              <a:off x="12211505" y="10829738"/>
              <a:ext cx="6672224" cy="2558604"/>
              <a:chOff x="11234776" y="10693598"/>
              <a:chExt cx="6672224" cy="2558604"/>
            </a:xfrm>
          </p:grpSpPr>
          <mc:AlternateContent xmlns:mc="http://schemas.openxmlformats.org/markup-compatibility/2006">
            <mc:Choice xmlns:a14="http://schemas.microsoft.com/office/drawing/2010/main" Requires="a14">
              <p:sp>
                <p:nvSpPr>
                  <p:cNvPr id="31" name="TextBox 30"/>
                  <p:cNvSpPr txBox="1"/>
                  <p:nvPr/>
                </p:nvSpPr>
                <p:spPr>
                  <a:xfrm>
                    <a:off x="12006223" y="10693598"/>
                    <a:ext cx="2742099" cy="255860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hr m:val="∑"/>
                              <m:ctrlPr>
                                <a:rPr lang="en-IN" sz="2800" i="1">
                                  <a:solidFill>
                                    <a:schemeClr val="bg2">
                                      <a:lumMod val="10000"/>
                                    </a:schemeClr>
                                  </a:solidFill>
                                  <a:latin typeface="Cambria Math" panose="02040503050406030204" pitchFamily="18" charset="0"/>
                                </a:rPr>
                              </m:ctrlPr>
                            </m:naryPr>
                            <m:sub>
                              <m:r>
                                <m:rPr>
                                  <m:brk m:alnAt="23"/>
                                </m:rPr>
                                <a:rPr lang="en-IN" sz="2800" i="1">
                                  <a:solidFill>
                                    <a:schemeClr val="bg2">
                                      <a:lumMod val="10000"/>
                                    </a:schemeClr>
                                  </a:solidFill>
                                  <a:latin typeface="Cambria Math" panose="02040503050406030204" pitchFamily="18" charset="0"/>
                                </a:rPr>
                                <m:t>𝑖</m:t>
                              </m:r>
                              <m:r>
                                <a:rPr lang="en-IN" sz="2800" i="1">
                                  <a:solidFill>
                                    <a:schemeClr val="bg2">
                                      <a:lumMod val="10000"/>
                                    </a:schemeClr>
                                  </a:solidFill>
                                  <a:latin typeface="Cambria Math" panose="02040503050406030204" pitchFamily="18" charset="0"/>
                                </a:rPr>
                                <m:t>=</m:t>
                              </m:r>
                              <m:r>
                                <a:rPr lang="en-IN" sz="2800" i="1">
                                  <a:solidFill>
                                    <a:schemeClr val="bg2">
                                      <a:lumMod val="10000"/>
                                    </a:schemeClr>
                                  </a:solidFill>
                                  <a:latin typeface="Cambria Math" panose="02040503050406030204" pitchFamily="18" charset="0"/>
                                </a:rPr>
                                <m:t>1</m:t>
                              </m:r>
                            </m:sub>
                            <m:sup>
                              <m:r>
                                <a:rPr lang="en-IN" sz="2800" i="1">
                                  <a:solidFill>
                                    <a:schemeClr val="bg2">
                                      <a:lumMod val="10000"/>
                                    </a:schemeClr>
                                  </a:solidFill>
                                  <a:latin typeface="Cambria Math" panose="02040503050406030204" pitchFamily="18" charset="0"/>
                                </a:rPr>
                                <m:t>𝑁</m:t>
                              </m:r>
                            </m:sup>
                            <m:e/>
                          </m:nary>
                        </m:oMath>
                      </m:oMathPara>
                    </a14:m>
                    <a:endParaRPr lang="en-IN" sz="2800" dirty="0">
                      <a:solidFill>
                        <a:schemeClr val="bg2">
                          <a:lumMod val="10000"/>
                        </a:schemeClr>
                      </a:solidFill>
                      <a:latin typeface="Agency FB" panose="020B0503020202020204" pitchFamily="34" charset="0"/>
                    </a:endParaRPr>
                  </a:p>
                </p:txBody>
              </p:sp>
            </mc:Choice>
            <mc:Fallback>
              <p:sp>
                <p:nvSpPr>
                  <p:cNvPr id="31" name="TextBox 30"/>
                  <p:cNvSpPr txBox="1">
                    <a:spLocks noRot="1" noChangeAspect="1" noMove="1" noResize="1" noEditPoints="1" noAdjustHandles="1" noChangeArrowheads="1" noChangeShapeType="1" noTextEdit="1"/>
                  </p:cNvSpPr>
                  <p:nvPr/>
                </p:nvSpPr>
                <p:spPr>
                  <a:xfrm>
                    <a:off x="12006223" y="10693598"/>
                    <a:ext cx="2742099" cy="2558604"/>
                  </a:xfrm>
                  <a:prstGeom prst="rect">
                    <a:avLst/>
                  </a:prstGeom>
                  <a:blipFill rotWithShape="1">
                    <a:blip r:embed="rId2"/>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2" name="TextBox 31"/>
                  <p:cNvSpPr txBox="1"/>
                  <p:nvPr/>
                </p:nvSpPr>
                <p:spPr>
                  <a:xfrm>
                    <a:off x="13868401" y="11134271"/>
                    <a:ext cx="4038599" cy="1512682"/>
                  </a:xfrm>
                  <a:prstGeom prst="rect">
                    <a:avLst/>
                  </a:prstGeom>
                  <a:noFill/>
                </p:spPr>
                <p:txBody>
                  <a:bodyPr wrap="square" lIns="0" tIns="0" rIns="0" bIns="0" rtlCol="0">
                    <a:spAutoFit/>
                  </a:bodyPr>
                  <a:lstStyle/>
                  <a:p>
                    <a14:m>
                      <m:oMath xmlns:m="http://schemas.openxmlformats.org/officeDocument/2006/math">
                        <m:sSub>
                          <m:sSubPr>
                            <m:ctrlPr>
                              <a:rPr lang="en-IN" sz="2800" i="1">
                                <a:solidFill>
                                  <a:schemeClr val="bg2">
                                    <a:lumMod val="10000"/>
                                  </a:schemeClr>
                                </a:solidFill>
                                <a:latin typeface="Cambria Math" panose="02040503050406030204" pitchFamily="18" charset="0"/>
                              </a:rPr>
                            </m:ctrlPr>
                          </m:sSubPr>
                          <m:e>
                            <m:r>
                              <a:rPr lang="en-IN" sz="2800" i="1">
                                <a:solidFill>
                                  <a:schemeClr val="bg2">
                                    <a:lumMod val="10000"/>
                                  </a:schemeClr>
                                </a:solidFill>
                                <a:latin typeface="Cambria Math" panose="02040503050406030204" pitchFamily="18" charset="0"/>
                              </a:rPr>
                              <m:t>(</m:t>
                            </m:r>
                            <m:r>
                              <a:rPr lang="en-IN" sz="2800" i="1">
                                <a:solidFill>
                                  <a:schemeClr val="bg2">
                                    <a:lumMod val="10000"/>
                                  </a:schemeClr>
                                </a:solidFill>
                                <a:latin typeface="Cambria Math" panose="02040503050406030204" pitchFamily="18" charset="0"/>
                              </a:rPr>
                              <m:t>𝑥</m:t>
                            </m:r>
                          </m:e>
                          <m:sub>
                            <m:r>
                              <a:rPr lang="en-IN" sz="2800" i="1">
                                <a:solidFill>
                                  <a:schemeClr val="bg2">
                                    <a:lumMod val="10000"/>
                                  </a:schemeClr>
                                </a:solidFill>
                                <a:latin typeface="Cambria Math" panose="02040503050406030204" pitchFamily="18" charset="0"/>
                              </a:rPr>
                              <m:t>𝑖</m:t>
                            </m:r>
                          </m:sub>
                        </m:sSub>
                        <m:r>
                          <a:rPr lang="en-IN" sz="2800" i="1">
                            <a:solidFill>
                              <a:schemeClr val="bg2">
                                <a:lumMod val="10000"/>
                              </a:schemeClr>
                            </a:solidFill>
                            <a:latin typeface="Cambria Math" panose="02040503050406030204" pitchFamily="18" charset="0"/>
                          </a:rPr>
                          <m:t>−</m:t>
                        </m:r>
                        <m:r>
                          <a:rPr lang="en-IN" sz="2800" i="1">
                            <a:solidFill>
                              <a:schemeClr val="bg2">
                                <a:lumMod val="10000"/>
                              </a:schemeClr>
                            </a:solidFill>
                            <a:latin typeface="Cambria Math" panose="02040503050406030204" pitchFamily="18" charset="0"/>
                            <a:ea typeface="Cambria Math" panose="02040503050406030204" pitchFamily="18" charset="0"/>
                          </a:rPr>
                          <m:t>𝜇</m:t>
                        </m:r>
                      </m:oMath>
                    </a14:m>
                    <a:r>
                      <a:rPr lang="en-IN" sz="2800" dirty="0">
                        <a:solidFill>
                          <a:schemeClr val="bg2">
                            <a:lumMod val="10000"/>
                          </a:schemeClr>
                        </a:solidFill>
                        <a:latin typeface="Agency FB" panose="020B0503020202020204" pitchFamily="34" charset="0"/>
                      </a:rPr>
                      <a:t>)²</a:t>
                    </a:r>
                    <a:endParaRPr lang="en-IN" sz="2800" dirty="0">
                      <a:solidFill>
                        <a:schemeClr val="bg2">
                          <a:lumMod val="10000"/>
                        </a:schemeClr>
                      </a:solidFill>
                      <a:latin typeface="Agency FB" panose="020B0503020202020204" pitchFamily="34" charset="0"/>
                    </a:endParaRPr>
                  </a:p>
                </p:txBody>
              </p:sp>
            </mc:Choice>
            <mc:Fallback>
              <p:sp>
                <p:nvSpPr>
                  <p:cNvPr id="32" name="TextBox 31"/>
                  <p:cNvSpPr txBox="1">
                    <a:spLocks noRot="1" noChangeAspect="1" noMove="1" noResize="1" noEditPoints="1" noAdjustHandles="1" noChangeArrowheads="1" noChangeShapeType="1" noTextEdit="1"/>
                  </p:cNvSpPr>
                  <p:nvPr/>
                </p:nvSpPr>
                <p:spPr>
                  <a:xfrm>
                    <a:off x="13868401" y="11134271"/>
                    <a:ext cx="4038599" cy="1512682"/>
                  </a:xfrm>
                  <a:prstGeom prst="rect">
                    <a:avLst/>
                  </a:prstGeom>
                  <a:blipFill rotWithShape="1">
                    <a:blip r:embed="rId3"/>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3" name="TextBox 32"/>
                  <p:cNvSpPr txBox="1"/>
                  <p:nvPr/>
                </p:nvSpPr>
                <p:spPr>
                  <a:xfrm>
                    <a:off x="11234776" y="10828061"/>
                    <a:ext cx="1026630" cy="239857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800" i="1">
                                  <a:solidFill>
                                    <a:schemeClr val="bg2">
                                      <a:lumMod val="10000"/>
                                    </a:schemeClr>
                                  </a:solidFill>
                                  <a:latin typeface="Cambria Math" panose="02040503050406030204" pitchFamily="18" charset="0"/>
                                </a:rPr>
                              </m:ctrlPr>
                            </m:fPr>
                            <m:num>
                              <m:r>
                                <a:rPr lang="en-IN" sz="2800" i="1">
                                  <a:solidFill>
                                    <a:schemeClr val="bg2">
                                      <a:lumMod val="10000"/>
                                    </a:schemeClr>
                                  </a:solidFill>
                                  <a:latin typeface="Cambria Math" panose="02040503050406030204" pitchFamily="18" charset="0"/>
                                </a:rPr>
                                <m:t>1</m:t>
                              </m:r>
                            </m:num>
                            <m:den>
                              <m:r>
                                <a:rPr lang="en-IN" sz="2800" i="1">
                                  <a:solidFill>
                                    <a:schemeClr val="bg2">
                                      <a:lumMod val="10000"/>
                                    </a:schemeClr>
                                  </a:solidFill>
                                  <a:latin typeface="Cambria Math" panose="02040503050406030204" pitchFamily="18" charset="0"/>
                                </a:rPr>
                                <m:t>𝑁</m:t>
                              </m:r>
                            </m:den>
                          </m:f>
                        </m:oMath>
                      </m:oMathPara>
                    </a14:m>
                    <a:endParaRPr lang="en-IN" sz="2800" dirty="0">
                      <a:solidFill>
                        <a:schemeClr val="bg2">
                          <a:lumMod val="10000"/>
                        </a:schemeClr>
                      </a:solidFill>
                      <a:latin typeface="Agency FB" panose="020B0503020202020204" pitchFamily="34" charset="0"/>
                    </a:endParaRPr>
                  </a:p>
                </p:txBody>
              </p:sp>
            </mc:Choice>
            <mc:Fallback>
              <p:sp>
                <p:nvSpPr>
                  <p:cNvPr id="33" name="TextBox 32"/>
                  <p:cNvSpPr txBox="1">
                    <a:spLocks noRot="1" noChangeAspect="1" noMove="1" noResize="1" noEditPoints="1" noAdjustHandles="1" noChangeArrowheads="1" noChangeShapeType="1" noTextEdit="1"/>
                  </p:cNvSpPr>
                  <p:nvPr/>
                </p:nvSpPr>
                <p:spPr>
                  <a:xfrm>
                    <a:off x="11234776" y="10828061"/>
                    <a:ext cx="1026630" cy="2398572"/>
                  </a:xfrm>
                  <a:prstGeom prst="rect">
                    <a:avLst/>
                  </a:prstGeom>
                  <a:blipFill rotWithShape="1">
                    <a:blip r:embed="rId4"/>
                  </a:blipFill>
                </p:spPr>
                <p:txBody>
                  <a:bodyPr/>
                  <a:lstStyle/>
                  <a:p>
                    <a:r>
                      <a:rPr lang="en-US" altLang="en-US">
                        <a:noFill/>
                      </a:rPr>
                      <a:t> </a:t>
                    </a:r>
                  </a:p>
                </p:txBody>
              </p:sp>
            </mc:Fallback>
          </mc:AlternateContent>
        </p:grpSp>
        <p:sp>
          <p:nvSpPr>
            <p:cNvPr id="29" name="Rectangle 28"/>
            <p:cNvSpPr/>
            <p:nvPr/>
          </p:nvSpPr>
          <p:spPr>
            <a:xfrm>
              <a:off x="10349330" y="11555226"/>
              <a:ext cx="1862175" cy="1566026"/>
            </a:xfrm>
            <a:prstGeom prst="rect">
              <a:avLst/>
            </a:prstGeom>
          </p:spPr>
          <p:txBody>
            <a:bodyPr wrap="square">
              <a:spAutoFit/>
            </a:bodyPr>
            <a:lstStyle/>
            <a:p>
              <a:r>
                <a:rPr lang="el-GR" sz="2800" dirty="0">
                  <a:solidFill>
                    <a:schemeClr val="bg2">
                      <a:lumMod val="10000"/>
                    </a:schemeClr>
                  </a:solidFill>
                  <a:latin typeface="Open Sans"/>
                  <a:cs typeface="Times New Roman" panose="02020603050405020304" pitchFamily="18" charset="0"/>
                </a:rPr>
                <a:t>σ</a:t>
              </a:r>
              <a:r>
                <a:rPr lang="en-IN" sz="2800" dirty="0">
                  <a:solidFill>
                    <a:schemeClr val="bg2">
                      <a:lumMod val="10000"/>
                    </a:schemeClr>
                  </a:solidFill>
                  <a:latin typeface="Agency FB" panose="020B0503020202020204" pitchFamily="34" charset="0"/>
                  <a:cs typeface="Times New Roman" panose="02020603050405020304" pitchFamily="18" charset="0"/>
                </a:rPr>
                <a:t> =</a:t>
              </a:r>
              <a:endParaRPr lang="en-IN" sz="2800" dirty="0">
                <a:solidFill>
                  <a:schemeClr val="bg2">
                    <a:lumMod val="10000"/>
                  </a:schemeClr>
                </a:solidFill>
                <a:latin typeface="Agency FB" panose="020B0503020202020204" pitchFamily="34" charset="0"/>
              </a:endParaRPr>
            </a:p>
          </p:txBody>
        </p:sp>
        <mc:AlternateContent xmlns:mc="http://schemas.openxmlformats.org/markup-compatibility/2006">
          <mc:Choice xmlns:a14="http://schemas.microsoft.com/office/drawing/2010/main" Requires="a14">
            <p:sp>
              <p:nvSpPr>
                <p:cNvPr id="30" name="TextBox 29"/>
                <p:cNvSpPr txBox="1"/>
                <p:nvPr/>
              </p:nvSpPr>
              <p:spPr>
                <a:xfrm>
                  <a:off x="11353799" y="10301854"/>
                  <a:ext cx="6400799" cy="146886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ad>
                          <m:radPr>
                            <m:degHide m:val="on"/>
                            <m:ctrlPr>
                              <a:rPr lang="en-IN" sz="2800" i="1">
                                <a:solidFill>
                                  <a:schemeClr val="bg2">
                                    <a:lumMod val="10000"/>
                                  </a:schemeClr>
                                </a:solidFill>
                                <a:latin typeface="Cambria Math" panose="02040503050406030204" pitchFamily="18" charset="0"/>
                              </a:rPr>
                            </m:ctrlPr>
                          </m:radPr>
                          <m:deg/>
                          <m:e>
                            <m:eqArr>
                              <m:eqArrPr>
                                <m:ctrlPr>
                                  <a:rPr lang="en-IN" sz="2800" i="1">
                                    <a:solidFill>
                                      <a:schemeClr val="bg2">
                                        <a:lumMod val="10000"/>
                                      </a:schemeClr>
                                    </a:solidFill>
                                    <a:latin typeface="Cambria Math" panose="02040503050406030204" pitchFamily="18" charset="0"/>
                                  </a:rPr>
                                </m:ctrlPr>
                              </m:eqArrPr>
                              <m:e>
                                <m:r>
                                  <a:rPr lang="en-IN" sz="2800" i="1">
                                    <a:solidFill>
                                      <a:schemeClr val="bg2">
                                        <a:lumMod val="10000"/>
                                      </a:schemeClr>
                                    </a:solidFill>
                                    <a:latin typeface="Cambria Math" panose="02040503050406030204" pitchFamily="18" charset="0"/>
                                  </a:rPr>
                                  <m:t>                              </m:t>
                                </m:r>
                              </m:e>
                              <m:e>
                                <m:r>
                                  <a:rPr lang="en-IN" sz="2800" i="1">
                                    <a:solidFill>
                                      <a:schemeClr val="bg2">
                                        <a:lumMod val="10000"/>
                                      </a:schemeClr>
                                    </a:solidFill>
                                    <a:latin typeface="Cambria Math" panose="02040503050406030204" pitchFamily="18" charset="0"/>
                                  </a:rPr>
                                  <m:t> </m:t>
                                </m:r>
                              </m:e>
                              <m:e>
                                <m:r>
                                  <a:rPr lang="en-IN" sz="2800" i="1">
                                    <a:solidFill>
                                      <a:schemeClr val="bg2">
                                        <a:lumMod val="10000"/>
                                      </a:schemeClr>
                                    </a:solidFill>
                                    <a:latin typeface="Cambria Math" panose="02040503050406030204" pitchFamily="18" charset="0"/>
                                  </a:rPr>
                                  <m:t> </m:t>
                                </m:r>
                              </m:e>
                              <m:e>
                                <m:r>
                                  <a:rPr lang="en-IN" sz="2800" i="1">
                                    <a:solidFill>
                                      <a:schemeClr val="bg2">
                                        <a:lumMod val="10000"/>
                                      </a:schemeClr>
                                    </a:solidFill>
                                    <a:latin typeface="Cambria Math" panose="02040503050406030204" pitchFamily="18" charset="0"/>
                                  </a:rPr>
                                  <m:t> </m:t>
                                </m:r>
                              </m:e>
                            </m:eqArr>
                          </m:e>
                        </m:rad>
                      </m:oMath>
                    </m:oMathPara>
                  </a14:m>
                  <a:endParaRPr lang="en-IN" sz="2800" dirty="0">
                    <a:solidFill>
                      <a:schemeClr val="bg2">
                        <a:lumMod val="10000"/>
                      </a:schemeClr>
                    </a:solidFill>
                    <a:latin typeface="Agency FB" panose="020B0503020202020204" pitchFamily="34" charset="0"/>
                  </a:endParaRPr>
                </a:p>
              </p:txBody>
            </p:sp>
          </mc:Choice>
          <mc:Fallback>
            <p:sp>
              <p:nvSpPr>
                <p:cNvPr id="30" name="TextBox 29"/>
                <p:cNvSpPr txBox="1">
                  <a:spLocks noRot="1" noChangeAspect="1" noMove="1" noResize="1" noEditPoints="1" noAdjustHandles="1" noChangeArrowheads="1" noChangeShapeType="1" noTextEdit="1"/>
                </p:cNvSpPr>
                <p:nvPr/>
              </p:nvSpPr>
              <p:spPr>
                <a:xfrm>
                  <a:off x="11353799" y="10301854"/>
                  <a:ext cx="6400799" cy="1468864"/>
                </a:xfrm>
                <a:prstGeom prst="rect">
                  <a:avLst/>
                </a:prstGeom>
                <a:blipFill rotWithShape="1">
                  <a:blip r:embed="rId5"/>
                </a:blipFill>
              </p:spPr>
              <p:txBody>
                <a:bodyPr/>
                <a:lstStyle/>
                <a:p>
                  <a:r>
                    <a:rPr lang="en-US" altLang="en-US">
                      <a:noFill/>
                    </a:rPr>
                    <a:t> </a:t>
                  </a:r>
                </a:p>
              </p:txBody>
            </p:sp>
          </mc:Fallback>
        </mc:AlternateContent>
      </p:grpSp>
      <p:sp>
        <p:nvSpPr>
          <p:cNvPr id="24" name="TextBox 23"/>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4" name="Rectangle 23"/>
          <p:cNvSpPr/>
          <p:nvPr/>
        </p:nvSpPr>
        <p:spPr>
          <a:xfrm>
            <a:off x="998601" y="1865203"/>
            <a:ext cx="10314720" cy="584775"/>
          </a:xfrm>
          <a:prstGeom prst="rect">
            <a:avLst/>
          </a:prstGeom>
        </p:spPr>
        <p:txBody>
          <a:bodyPr wrap="square">
            <a:spAutoFit/>
          </a:bodyPr>
          <a:lstStyle/>
          <a:p>
            <a:pPr algn="ctr"/>
            <a:r>
              <a:rPr lang="en-US" sz="1600" dirty="0">
                <a:solidFill>
                  <a:schemeClr val="bg2">
                    <a:lumMod val="10000"/>
                  </a:schemeClr>
                </a:solidFill>
                <a:latin typeface="Abadi" panose="020B0604020104020204" pitchFamily="34" charset="0"/>
              </a:rPr>
              <a:t>Standard Deviation Use Case: Daenerys has 20 Dragons. They have the numbers 9, 2, 5, 4, 12, 7, 8, 11, 9, 3, 7, 4, 12, 5, 4, 10, 9, 6, 9, 4. Work out the Standard Deviation. </a:t>
            </a:r>
            <a:endParaRPr lang="en-US" sz="1600" dirty="0">
              <a:solidFill>
                <a:schemeClr val="bg2">
                  <a:lumMod val="10000"/>
                </a:schemeClr>
              </a:solidFill>
              <a:latin typeface="Abadi" panose="020B0604020104020204" pitchFamily="34" charset="0"/>
            </a:endParaRPr>
          </a:p>
        </p:txBody>
      </p:sp>
      <p:grpSp>
        <p:nvGrpSpPr>
          <p:cNvPr id="25" name="Group 24"/>
          <p:cNvGrpSpPr/>
          <p:nvPr/>
        </p:nvGrpSpPr>
        <p:grpSpPr>
          <a:xfrm>
            <a:off x="1050561" y="3100446"/>
            <a:ext cx="2133600" cy="2387600"/>
            <a:chOff x="2971800" y="10287000"/>
            <a:chExt cx="6400800" cy="7162800"/>
          </a:xfrm>
        </p:grpSpPr>
        <p:sp>
          <p:nvSpPr>
            <p:cNvPr id="26" name="Rectangle 25"/>
            <p:cNvSpPr/>
            <p:nvPr/>
          </p:nvSpPr>
          <p:spPr>
            <a:xfrm>
              <a:off x="2971800" y="10287000"/>
              <a:ext cx="6400800" cy="7162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bg2">
                      <a:lumMod val="10000"/>
                    </a:schemeClr>
                  </a:solidFill>
                  <a:latin typeface="Abadi" panose="020B0604020104020204" pitchFamily="34" charset="0"/>
                </a:rPr>
                <a:t>Take square root   of </a:t>
              </a:r>
              <a:r>
                <a:rPr lang="el-GR" sz="2000" dirty="0">
                  <a:solidFill>
                    <a:schemeClr val="bg2">
                      <a:lumMod val="10000"/>
                    </a:schemeClr>
                  </a:solidFill>
                  <a:latin typeface="Open Sans"/>
                  <a:cs typeface="Times New Roman" panose="02020603050405020304" pitchFamily="18" charset="0"/>
                </a:rPr>
                <a:t>σ²</a:t>
              </a:r>
              <a:r>
                <a:rPr lang="en-IN" sz="2000" dirty="0">
                  <a:solidFill>
                    <a:schemeClr val="bg2">
                      <a:lumMod val="10000"/>
                    </a:schemeClr>
                  </a:solidFill>
                  <a:latin typeface="Abadi" panose="020B0604020104020204" pitchFamily="34" charset="0"/>
                  <a:cs typeface="Times New Roman" panose="02020603050405020304" pitchFamily="18" charset="0"/>
                </a:rPr>
                <a:t>.</a:t>
              </a:r>
              <a:endParaRPr lang="en-IN" sz="2000" dirty="0">
                <a:solidFill>
                  <a:schemeClr val="bg2">
                    <a:lumMod val="10000"/>
                  </a:schemeClr>
                </a:solidFill>
                <a:latin typeface="Abadi" panose="020B0604020104020204" pitchFamily="34" charset="0"/>
              </a:endParaRPr>
            </a:p>
          </p:txBody>
        </p:sp>
        <p:sp>
          <p:nvSpPr>
            <p:cNvPr id="34" name="Rectangle 33"/>
            <p:cNvSpPr/>
            <p:nvPr/>
          </p:nvSpPr>
          <p:spPr>
            <a:xfrm>
              <a:off x="2971800" y="10321636"/>
              <a:ext cx="6400800" cy="16764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HP Simplified" panose="020B0604020204020204" pitchFamily="34" charset="0"/>
                </a:rPr>
                <a:t>STEP 4</a:t>
              </a:r>
              <a:endParaRPr lang="en-IN" sz="2400" b="1" dirty="0">
                <a:solidFill>
                  <a:schemeClr val="bg1"/>
                </a:solidFill>
                <a:latin typeface="HP Simplified" panose="020B0604020204020204" pitchFamily="34" charset="0"/>
              </a:endParaRPr>
            </a:p>
          </p:txBody>
        </p:sp>
      </p:grpSp>
      <p:sp>
        <p:nvSpPr>
          <p:cNvPr id="35" name="TextBox 34"/>
          <p:cNvSpPr txBox="1"/>
          <p:nvPr/>
        </p:nvSpPr>
        <p:spPr>
          <a:xfrm>
            <a:off x="3509738" y="4731511"/>
            <a:ext cx="5715000" cy="1169551"/>
          </a:xfrm>
          <a:prstGeom prst="rect">
            <a:avLst/>
          </a:prstGeom>
          <a:noFill/>
        </p:spPr>
        <p:txBody>
          <a:bodyPr wrap="square" rtlCol="0">
            <a:spAutoFit/>
          </a:bodyPr>
          <a:lstStyle/>
          <a:p>
            <a:pPr>
              <a:lnSpc>
                <a:spcPct val="150000"/>
              </a:lnSpc>
            </a:pPr>
            <a:r>
              <a:rPr lang="en-IN" sz="2000" b="1" dirty="0">
                <a:solidFill>
                  <a:schemeClr val="bg2">
                    <a:lumMod val="10000"/>
                  </a:schemeClr>
                </a:solidFill>
                <a:latin typeface="Agency FB" panose="020B0503020202020204" pitchFamily="34" charset="0"/>
                <a:cs typeface="Times New Roman" panose="02020603050405020304" pitchFamily="18" charset="0"/>
              </a:rPr>
              <a:t>⸫ </a:t>
            </a:r>
            <a:r>
              <a:rPr lang="el-GR" sz="2000" b="1" dirty="0">
                <a:solidFill>
                  <a:schemeClr val="bg2">
                    <a:lumMod val="10000"/>
                  </a:schemeClr>
                </a:solidFill>
                <a:latin typeface="Open Sans"/>
                <a:cs typeface="Times New Roman" panose="02020603050405020304" pitchFamily="18" charset="0"/>
              </a:rPr>
              <a:t>σ</a:t>
            </a:r>
            <a:r>
              <a:rPr lang="en-IN" sz="2000" b="1" dirty="0">
                <a:solidFill>
                  <a:schemeClr val="bg2">
                    <a:lumMod val="10000"/>
                  </a:schemeClr>
                </a:solidFill>
                <a:latin typeface="Agency FB" panose="020B0503020202020204" pitchFamily="34" charset="0"/>
                <a:cs typeface="Times New Roman" panose="02020603050405020304" pitchFamily="18" charset="0"/>
              </a:rPr>
              <a:t> = 2.983</a:t>
            </a:r>
            <a:endParaRPr lang="en-IN" sz="2000" dirty="0">
              <a:solidFill>
                <a:schemeClr val="bg2">
                  <a:lumMod val="10000"/>
                </a:schemeClr>
              </a:solidFill>
              <a:latin typeface="Agency FB" panose="020B0503020202020204" pitchFamily="34" charset="0"/>
            </a:endParaRPr>
          </a:p>
          <a:p>
            <a:endParaRPr lang="en-IN" sz="2000" dirty="0">
              <a:solidFill>
                <a:schemeClr val="bg2">
                  <a:lumMod val="10000"/>
                </a:schemeClr>
              </a:solidFill>
              <a:latin typeface="Agency FB" panose="020B0503020202020204" pitchFamily="34" charset="0"/>
            </a:endParaRPr>
          </a:p>
          <a:p>
            <a:endParaRPr lang="en-IN" sz="2000" dirty="0">
              <a:solidFill>
                <a:schemeClr val="bg2">
                  <a:lumMod val="10000"/>
                </a:schemeClr>
              </a:solidFill>
              <a:latin typeface="Agency FB" panose="020B0503020202020204" pitchFamily="34" charset="0"/>
            </a:endParaRPr>
          </a:p>
        </p:txBody>
      </p:sp>
      <p:grpSp>
        <p:nvGrpSpPr>
          <p:cNvPr id="36" name="Group 35"/>
          <p:cNvGrpSpPr/>
          <p:nvPr/>
        </p:nvGrpSpPr>
        <p:grpSpPr>
          <a:xfrm>
            <a:off x="3509645" y="3075940"/>
            <a:ext cx="6485255" cy="1028764"/>
            <a:chOff x="10349330" y="10301854"/>
            <a:chExt cx="8534399" cy="3086328"/>
          </a:xfrm>
        </p:grpSpPr>
        <p:grpSp>
          <p:nvGrpSpPr>
            <p:cNvPr id="37" name="Group 36"/>
            <p:cNvGrpSpPr/>
            <p:nvPr/>
          </p:nvGrpSpPr>
          <p:grpSpPr>
            <a:xfrm>
              <a:off x="12211505" y="10829738"/>
              <a:ext cx="6672224" cy="2558444"/>
              <a:chOff x="11234776" y="10693598"/>
              <a:chExt cx="6672224" cy="2558444"/>
            </a:xfrm>
          </p:grpSpPr>
          <mc:AlternateContent xmlns:mc="http://schemas.openxmlformats.org/markup-compatibility/2006">
            <mc:Choice xmlns:a14="http://schemas.microsoft.com/office/drawing/2010/main" Requires="a14">
              <p:sp>
                <p:nvSpPr>
                  <p:cNvPr id="40" name="TextBox 39"/>
                  <p:cNvSpPr txBox="1"/>
                  <p:nvPr/>
                </p:nvSpPr>
                <p:spPr>
                  <a:xfrm>
                    <a:off x="12006223" y="10693598"/>
                    <a:ext cx="2742099" cy="2558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hr m:val="∑"/>
                              <m:ctrlPr>
                                <a:rPr lang="en-IN" sz="2800" i="1">
                                  <a:solidFill>
                                    <a:schemeClr val="bg2">
                                      <a:lumMod val="10000"/>
                                    </a:schemeClr>
                                  </a:solidFill>
                                  <a:latin typeface="Cambria Math" panose="02040503050406030204" pitchFamily="18" charset="0"/>
                                </a:rPr>
                              </m:ctrlPr>
                            </m:naryPr>
                            <m:sub>
                              <m:r>
                                <m:rPr>
                                  <m:brk m:alnAt="23"/>
                                </m:rPr>
                                <a:rPr lang="en-IN" sz="2800" i="1">
                                  <a:solidFill>
                                    <a:schemeClr val="bg2">
                                      <a:lumMod val="10000"/>
                                    </a:schemeClr>
                                  </a:solidFill>
                                  <a:latin typeface="Cambria Math" panose="02040503050406030204" pitchFamily="18" charset="0"/>
                                </a:rPr>
                                <m:t>𝑖</m:t>
                              </m:r>
                              <m:r>
                                <a:rPr lang="en-IN" sz="2800" i="1">
                                  <a:solidFill>
                                    <a:schemeClr val="bg2">
                                      <a:lumMod val="10000"/>
                                    </a:schemeClr>
                                  </a:solidFill>
                                  <a:latin typeface="Cambria Math" panose="02040503050406030204" pitchFamily="18" charset="0"/>
                                </a:rPr>
                                <m:t>=</m:t>
                              </m:r>
                              <m:r>
                                <a:rPr lang="en-IN" sz="2800" i="1">
                                  <a:solidFill>
                                    <a:schemeClr val="bg2">
                                      <a:lumMod val="10000"/>
                                    </a:schemeClr>
                                  </a:solidFill>
                                  <a:latin typeface="Cambria Math" panose="02040503050406030204" pitchFamily="18" charset="0"/>
                                </a:rPr>
                                <m:t>1</m:t>
                              </m:r>
                            </m:sub>
                            <m:sup>
                              <m:r>
                                <a:rPr lang="en-IN" sz="2800" i="1">
                                  <a:solidFill>
                                    <a:schemeClr val="bg2">
                                      <a:lumMod val="10000"/>
                                    </a:schemeClr>
                                  </a:solidFill>
                                  <a:latin typeface="Cambria Math" panose="02040503050406030204" pitchFamily="18" charset="0"/>
                                </a:rPr>
                                <m:t>𝑁</m:t>
                              </m:r>
                            </m:sup>
                            <m:e>
                              <m:r>
                                <a:rPr lang="en-IN" sz="2800" i="1">
                                  <a:solidFill>
                                    <a:schemeClr val="bg2">
                                      <a:lumMod val="10000"/>
                                    </a:schemeClr>
                                  </a:solidFill>
                                  <a:latin typeface="Cambria Math" panose="02040503050406030204" pitchFamily="18" charset="0"/>
                                </a:rPr>
                                <m:t>=</m:t>
                              </m:r>
                            </m:e>
                          </m:nary>
                        </m:oMath>
                      </m:oMathPara>
                    </a14:m>
                    <a:endParaRPr lang="en-IN" sz="2800" dirty="0">
                      <a:solidFill>
                        <a:schemeClr val="bg2">
                          <a:lumMod val="10000"/>
                        </a:schemeClr>
                      </a:solidFill>
                      <a:latin typeface="Agency FB" panose="020B0503020202020204" pitchFamily="34" charset="0"/>
                    </a:endParaRPr>
                  </a:p>
                </p:txBody>
              </p:sp>
            </mc:Choice>
            <mc:Fallback>
              <p:sp>
                <p:nvSpPr>
                  <p:cNvPr id="40" name="TextBox 39"/>
                  <p:cNvSpPr txBox="1">
                    <a:spLocks noRot="1" noChangeAspect="1" noMove="1" noResize="1" noEditPoints="1" noAdjustHandles="1" noChangeArrowheads="1" noChangeShapeType="1" noTextEdit="1"/>
                  </p:cNvSpPr>
                  <p:nvPr/>
                </p:nvSpPr>
                <p:spPr>
                  <a:xfrm>
                    <a:off x="12006223" y="10693598"/>
                    <a:ext cx="2742099" cy="2558444"/>
                  </a:xfrm>
                  <a:prstGeom prst="rect">
                    <a:avLst/>
                  </a:prstGeom>
                  <a:blipFill rotWithShape="1">
                    <a:blip r:embed="rId2"/>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1" name="TextBox 40"/>
                  <p:cNvSpPr txBox="1"/>
                  <p:nvPr/>
                </p:nvSpPr>
                <p:spPr>
                  <a:xfrm>
                    <a:off x="13868401" y="11134271"/>
                    <a:ext cx="4038599" cy="1512587"/>
                  </a:xfrm>
                  <a:prstGeom prst="rect">
                    <a:avLst/>
                  </a:prstGeom>
                  <a:noFill/>
                </p:spPr>
                <p:txBody>
                  <a:bodyPr wrap="square" lIns="0" tIns="0" rIns="0" bIns="0" rtlCol="0">
                    <a:spAutoFit/>
                  </a:bodyPr>
                  <a:lstStyle/>
                  <a:p>
                    <a14:m>
                      <m:oMath xmlns:m="http://schemas.openxmlformats.org/officeDocument/2006/math">
                        <m:sSub>
                          <m:sSubPr>
                            <m:ctrlPr>
                              <a:rPr lang="en-IN" sz="2800" i="1">
                                <a:solidFill>
                                  <a:schemeClr val="bg2">
                                    <a:lumMod val="10000"/>
                                  </a:schemeClr>
                                </a:solidFill>
                                <a:latin typeface="Cambria Math" panose="02040503050406030204" pitchFamily="18" charset="0"/>
                              </a:rPr>
                            </m:ctrlPr>
                          </m:sSubPr>
                          <m:e>
                            <m:r>
                              <a:rPr lang="en-IN" sz="2800" i="1">
                                <a:solidFill>
                                  <a:schemeClr val="bg2">
                                    <a:lumMod val="10000"/>
                                  </a:schemeClr>
                                </a:solidFill>
                                <a:latin typeface="Cambria Math" panose="02040503050406030204" pitchFamily="18" charset="0"/>
                              </a:rPr>
                              <m:t>(</m:t>
                            </m:r>
                            <m:r>
                              <a:rPr lang="en-IN" sz="2800" i="1">
                                <a:solidFill>
                                  <a:schemeClr val="bg2">
                                    <a:lumMod val="10000"/>
                                  </a:schemeClr>
                                </a:solidFill>
                                <a:latin typeface="Cambria Math" panose="02040503050406030204" pitchFamily="18" charset="0"/>
                              </a:rPr>
                              <m:t>𝑥</m:t>
                            </m:r>
                          </m:e>
                          <m:sub>
                            <m:r>
                              <a:rPr lang="en-IN" sz="2800" i="1">
                                <a:solidFill>
                                  <a:schemeClr val="bg2">
                                    <a:lumMod val="10000"/>
                                  </a:schemeClr>
                                </a:solidFill>
                                <a:latin typeface="Cambria Math" panose="02040503050406030204" pitchFamily="18" charset="0"/>
                              </a:rPr>
                              <m:t>𝑖</m:t>
                            </m:r>
                          </m:sub>
                        </m:sSub>
                        <m:r>
                          <a:rPr lang="en-IN" sz="2800" i="1">
                            <a:solidFill>
                              <a:schemeClr val="bg2">
                                <a:lumMod val="10000"/>
                              </a:schemeClr>
                            </a:solidFill>
                            <a:latin typeface="Cambria Math" panose="02040503050406030204" pitchFamily="18" charset="0"/>
                          </a:rPr>
                          <m:t>−</m:t>
                        </m:r>
                        <m:r>
                          <a:rPr lang="en-IN" sz="2800" i="1">
                            <a:solidFill>
                              <a:schemeClr val="bg2">
                                <a:lumMod val="10000"/>
                              </a:schemeClr>
                            </a:solidFill>
                            <a:latin typeface="Cambria Math" panose="02040503050406030204" pitchFamily="18" charset="0"/>
                            <a:ea typeface="Cambria Math" panose="02040503050406030204" pitchFamily="18" charset="0"/>
                          </a:rPr>
                          <m:t>𝜇</m:t>
                        </m:r>
                      </m:oMath>
                    </a14:m>
                    <a:r>
                      <a:rPr lang="en-IN" sz="2800" dirty="0">
                        <a:solidFill>
                          <a:schemeClr val="bg2">
                            <a:lumMod val="10000"/>
                          </a:schemeClr>
                        </a:solidFill>
                        <a:latin typeface="Agency FB" panose="020B0503020202020204" pitchFamily="34" charset="0"/>
                      </a:rPr>
                      <a:t>)²</a:t>
                    </a:r>
                    <a:endParaRPr lang="en-IN" sz="2800" dirty="0">
                      <a:solidFill>
                        <a:schemeClr val="bg2">
                          <a:lumMod val="10000"/>
                        </a:schemeClr>
                      </a:solidFill>
                      <a:latin typeface="Agency FB" panose="020B0503020202020204" pitchFamily="34" charset="0"/>
                    </a:endParaRPr>
                  </a:p>
                </p:txBody>
              </p:sp>
            </mc:Choice>
            <mc:Fallback>
              <p:sp>
                <p:nvSpPr>
                  <p:cNvPr id="41" name="TextBox 40"/>
                  <p:cNvSpPr txBox="1">
                    <a:spLocks noRot="1" noChangeAspect="1" noMove="1" noResize="1" noEditPoints="1" noAdjustHandles="1" noChangeArrowheads="1" noChangeShapeType="1" noTextEdit="1"/>
                  </p:cNvSpPr>
                  <p:nvPr/>
                </p:nvSpPr>
                <p:spPr>
                  <a:xfrm>
                    <a:off x="13868401" y="11134271"/>
                    <a:ext cx="4038599" cy="1512587"/>
                  </a:xfrm>
                  <a:prstGeom prst="rect">
                    <a:avLst/>
                  </a:prstGeom>
                  <a:blipFill rotWithShape="1">
                    <a:blip r:embed="rId3"/>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42" name="TextBox 41"/>
                  <p:cNvSpPr txBox="1"/>
                  <p:nvPr/>
                </p:nvSpPr>
                <p:spPr>
                  <a:xfrm>
                    <a:off x="11234776" y="10828061"/>
                    <a:ext cx="1026630" cy="239842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IN" sz="2800" i="1">
                                  <a:solidFill>
                                    <a:schemeClr val="bg2">
                                      <a:lumMod val="10000"/>
                                    </a:schemeClr>
                                  </a:solidFill>
                                  <a:latin typeface="Cambria Math" panose="02040503050406030204" pitchFamily="18" charset="0"/>
                                </a:rPr>
                              </m:ctrlPr>
                            </m:fPr>
                            <m:num>
                              <m:r>
                                <a:rPr lang="en-IN" sz="2800" i="1">
                                  <a:solidFill>
                                    <a:schemeClr val="bg2">
                                      <a:lumMod val="10000"/>
                                    </a:schemeClr>
                                  </a:solidFill>
                                  <a:latin typeface="Cambria Math" panose="02040503050406030204" pitchFamily="18" charset="0"/>
                                </a:rPr>
                                <m:t>1</m:t>
                              </m:r>
                            </m:num>
                            <m:den>
                              <m:r>
                                <a:rPr lang="en-IN" sz="2800" i="1">
                                  <a:solidFill>
                                    <a:schemeClr val="bg2">
                                      <a:lumMod val="10000"/>
                                    </a:schemeClr>
                                  </a:solidFill>
                                  <a:latin typeface="Cambria Math" panose="02040503050406030204" pitchFamily="18" charset="0"/>
                                </a:rPr>
                                <m:t>𝑁</m:t>
                              </m:r>
                            </m:den>
                          </m:f>
                        </m:oMath>
                      </m:oMathPara>
                    </a14:m>
                    <a:endParaRPr lang="en-IN" sz="2800" dirty="0">
                      <a:solidFill>
                        <a:schemeClr val="bg2">
                          <a:lumMod val="10000"/>
                        </a:schemeClr>
                      </a:solidFill>
                      <a:latin typeface="Agency FB" panose="020B0503020202020204" pitchFamily="34" charset="0"/>
                    </a:endParaRPr>
                  </a:p>
                </p:txBody>
              </p:sp>
            </mc:Choice>
            <mc:Fallback>
              <p:sp>
                <p:nvSpPr>
                  <p:cNvPr id="42" name="TextBox 41"/>
                  <p:cNvSpPr txBox="1">
                    <a:spLocks noRot="1" noChangeAspect="1" noMove="1" noResize="1" noEditPoints="1" noAdjustHandles="1" noChangeArrowheads="1" noChangeShapeType="1" noTextEdit="1"/>
                  </p:cNvSpPr>
                  <p:nvPr/>
                </p:nvSpPr>
                <p:spPr>
                  <a:xfrm>
                    <a:off x="11234776" y="10828061"/>
                    <a:ext cx="1026630" cy="2398422"/>
                  </a:xfrm>
                  <a:prstGeom prst="rect">
                    <a:avLst/>
                  </a:prstGeom>
                  <a:blipFill rotWithShape="1">
                    <a:blip r:embed="rId4"/>
                  </a:blipFill>
                </p:spPr>
                <p:txBody>
                  <a:bodyPr/>
                  <a:lstStyle/>
                  <a:p>
                    <a:r>
                      <a:rPr lang="en-US" altLang="en-US">
                        <a:noFill/>
                      </a:rPr>
                      <a:t> </a:t>
                    </a:r>
                  </a:p>
                </p:txBody>
              </p:sp>
            </mc:Fallback>
          </mc:AlternateContent>
        </p:grpSp>
        <p:sp>
          <p:nvSpPr>
            <p:cNvPr id="38" name="Rectangle 37"/>
            <p:cNvSpPr/>
            <p:nvPr/>
          </p:nvSpPr>
          <p:spPr>
            <a:xfrm>
              <a:off x="10349330" y="11555226"/>
              <a:ext cx="1862175" cy="1565928"/>
            </a:xfrm>
            <a:prstGeom prst="rect">
              <a:avLst/>
            </a:prstGeom>
          </p:spPr>
          <p:txBody>
            <a:bodyPr wrap="square">
              <a:spAutoFit/>
            </a:bodyPr>
            <a:lstStyle/>
            <a:p>
              <a:r>
                <a:rPr lang="el-GR" sz="2800" dirty="0">
                  <a:solidFill>
                    <a:schemeClr val="bg2">
                      <a:lumMod val="10000"/>
                    </a:schemeClr>
                  </a:solidFill>
                  <a:latin typeface="Open Sans"/>
                  <a:cs typeface="Times New Roman" panose="02020603050405020304" pitchFamily="18" charset="0"/>
                </a:rPr>
                <a:t>σ</a:t>
              </a:r>
              <a:r>
                <a:rPr lang="en-IN" sz="2800" dirty="0">
                  <a:solidFill>
                    <a:schemeClr val="bg2">
                      <a:lumMod val="10000"/>
                    </a:schemeClr>
                  </a:solidFill>
                  <a:latin typeface="Agency FB" panose="020B0503020202020204" pitchFamily="34" charset="0"/>
                  <a:cs typeface="Times New Roman" panose="02020603050405020304" pitchFamily="18" charset="0"/>
                </a:rPr>
                <a:t> =</a:t>
              </a:r>
              <a:endParaRPr lang="en-IN" sz="2800" dirty="0">
                <a:solidFill>
                  <a:schemeClr val="bg2">
                    <a:lumMod val="10000"/>
                  </a:schemeClr>
                </a:solidFill>
                <a:latin typeface="Agency FB" panose="020B0503020202020204" pitchFamily="34" charset="0"/>
              </a:endParaRPr>
            </a:p>
          </p:txBody>
        </p:sp>
        <mc:AlternateContent xmlns:mc="http://schemas.openxmlformats.org/markup-compatibility/2006">
          <mc:Choice xmlns:a14="http://schemas.microsoft.com/office/drawing/2010/main" Requires="a14">
            <p:sp>
              <p:nvSpPr>
                <p:cNvPr id="39" name="TextBox 38"/>
                <p:cNvSpPr txBox="1"/>
                <p:nvPr/>
              </p:nvSpPr>
              <p:spPr>
                <a:xfrm>
                  <a:off x="11353799" y="10301854"/>
                  <a:ext cx="6400799" cy="146877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ad>
                          <m:radPr>
                            <m:degHide m:val="on"/>
                            <m:ctrlPr>
                              <a:rPr lang="en-IN" sz="2800" i="1">
                                <a:solidFill>
                                  <a:schemeClr val="bg2">
                                    <a:lumMod val="10000"/>
                                  </a:schemeClr>
                                </a:solidFill>
                                <a:latin typeface="Cambria Math" panose="02040503050406030204" pitchFamily="18" charset="0"/>
                              </a:rPr>
                            </m:ctrlPr>
                          </m:radPr>
                          <m:deg/>
                          <m:e>
                            <m:eqArr>
                              <m:eqArrPr>
                                <m:ctrlPr>
                                  <a:rPr lang="en-IN" sz="2800" i="1">
                                    <a:solidFill>
                                      <a:schemeClr val="bg2">
                                        <a:lumMod val="10000"/>
                                      </a:schemeClr>
                                    </a:solidFill>
                                    <a:latin typeface="Cambria Math" panose="02040503050406030204" pitchFamily="18" charset="0"/>
                                  </a:rPr>
                                </m:ctrlPr>
                              </m:eqArrPr>
                              <m:e>
                                <m:r>
                                  <a:rPr lang="en-IN" sz="2800" i="1">
                                    <a:solidFill>
                                      <a:schemeClr val="bg2">
                                        <a:lumMod val="10000"/>
                                      </a:schemeClr>
                                    </a:solidFill>
                                    <a:latin typeface="Cambria Math" panose="02040503050406030204" pitchFamily="18" charset="0"/>
                                  </a:rPr>
                                  <m:t>                              </m:t>
                                </m:r>
                              </m:e>
                              <m:e>
                                <m:r>
                                  <a:rPr lang="en-IN" sz="2800" i="1">
                                    <a:solidFill>
                                      <a:schemeClr val="bg2">
                                        <a:lumMod val="10000"/>
                                      </a:schemeClr>
                                    </a:solidFill>
                                    <a:latin typeface="Cambria Math" panose="02040503050406030204" pitchFamily="18" charset="0"/>
                                  </a:rPr>
                                  <m:t> </m:t>
                                </m:r>
                              </m:e>
                              <m:e>
                                <m:r>
                                  <a:rPr lang="en-IN" sz="2800" i="1">
                                    <a:solidFill>
                                      <a:schemeClr val="bg2">
                                        <a:lumMod val="10000"/>
                                      </a:schemeClr>
                                    </a:solidFill>
                                    <a:latin typeface="Cambria Math" panose="02040503050406030204" pitchFamily="18" charset="0"/>
                                  </a:rPr>
                                  <m:t> </m:t>
                                </m:r>
                              </m:e>
                              <m:e>
                                <m:r>
                                  <a:rPr lang="en-IN" sz="2800" i="1">
                                    <a:solidFill>
                                      <a:schemeClr val="bg2">
                                        <a:lumMod val="10000"/>
                                      </a:schemeClr>
                                    </a:solidFill>
                                    <a:latin typeface="Cambria Math" panose="02040503050406030204" pitchFamily="18" charset="0"/>
                                  </a:rPr>
                                  <m:t> </m:t>
                                </m:r>
                              </m:e>
                            </m:eqArr>
                          </m:e>
                        </m:rad>
                      </m:oMath>
                    </m:oMathPara>
                  </a14:m>
                  <a:endParaRPr lang="en-IN" sz="2800" dirty="0">
                    <a:solidFill>
                      <a:schemeClr val="bg2">
                        <a:lumMod val="10000"/>
                      </a:schemeClr>
                    </a:solidFill>
                    <a:latin typeface="Agency FB" panose="020B0503020202020204" pitchFamily="34" charset="0"/>
                  </a:endParaRPr>
                </a:p>
              </p:txBody>
            </p:sp>
          </mc:Choice>
          <mc:Fallback>
            <p:sp>
              <p:nvSpPr>
                <p:cNvPr id="39" name="TextBox 38"/>
                <p:cNvSpPr txBox="1">
                  <a:spLocks noRot="1" noChangeAspect="1" noMove="1" noResize="1" noEditPoints="1" noAdjustHandles="1" noChangeArrowheads="1" noChangeShapeType="1" noTextEdit="1"/>
                </p:cNvSpPr>
                <p:nvPr/>
              </p:nvSpPr>
              <p:spPr>
                <a:xfrm>
                  <a:off x="11353799" y="10301854"/>
                  <a:ext cx="6400799" cy="1468772"/>
                </a:xfrm>
                <a:prstGeom prst="rect">
                  <a:avLst/>
                </a:prstGeom>
                <a:blipFill rotWithShape="1">
                  <a:blip r:embed="rId5"/>
                </a:blipFill>
              </p:spPr>
              <p:txBody>
                <a:bodyPr/>
                <a:lstStyle/>
                <a:p>
                  <a:r>
                    <a:rPr lang="en-US" altLang="en-US">
                      <a:noFill/>
                    </a:rPr>
                    <a:t> </a:t>
                  </a:r>
                </a:p>
              </p:txBody>
            </p:sp>
          </mc:Fallback>
        </mc:AlternateContent>
      </p:grpSp>
      <p:sp>
        <p:nvSpPr>
          <p:cNvPr id="17" name="TextBox 16"/>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Measures of Spread</a:t>
            </a:r>
            <a:endParaRPr lang="en-US" sz="6000" b="1" dirty="0">
              <a:solidFill>
                <a:schemeClr val="bg1"/>
              </a:solidFill>
              <a:latin typeface="HP Simplified" panose="020B0604020204020204" pitchFamily="34" charset="0"/>
            </a:endParaRP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1397" y="1728143"/>
            <a:ext cx="10789204" cy="4140413"/>
          </a:xfrm>
          <a:prstGeom prst="rect">
            <a:avLst/>
          </a:prstGeom>
        </p:spPr>
      </p:pic>
      <p:pic>
        <p:nvPicPr>
          <p:cNvPr id="2" name="Picture 1" descr="Text&#10;&#10;Description automatically generated with low confidence"/>
          <p:cNvPicPr>
            <a:picLocks noChangeAspect="1"/>
          </p:cNvPicPr>
          <p:nvPr/>
        </p:nvPicPr>
        <p:blipFill rotWithShape="1">
          <a:blip r:embed="rId2">
            <a:extLst>
              <a:ext uri="{28A0092B-C50C-407E-A947-70E740481C1C}">
                <a14:useLocalDpi xmlns:a14="http://schemas.microsoft.com/office/drawing/2010/main" val="0"/>
              </a:ext>
            </a:extLst>
          </a:blip>
          <a:srcRect t="93030"/>
          <a:stretch>
            <a:fillRect/>
          </a:stretch>
        </p:blipFill>
        <p:spPr>
          <a:xfrm>
            <a:off x="0" y="6352099"/>
            <a:ext cx="12192000" cy="505901"/>
          </a:xfrm>
          <a:prstGeom prst="rect">
            <a:avLst/>
          </a:prstGeom>
        </p:spPr>
      </p:pic>
      <p:sp>
        <p:nvSpPr>
          <p:cNvPr id="3" name="Google Shape;10;p1"/>
          <p:cNvSpPr/>
          <p:nvPr/>
        </p:nvSpPr>
        <p:spPr>
          <a:xfrm>
            <a:off x="11997268" y="-365973"/>
            <a:ext cx="194733" cy="7539145"/>
          </a:xfrm>
          <a:prstGeom prst="rect">
            <a:avLst/>
          </a:prstGeom>
          <a:solidFill>
            <a:srgbClr val="004C76"/>
          </a:solidFill>
          <a:ln>
            <a:noFill/>
          </a:ln>
        </p:spPr>
        <p:txBody>
          <a:bodyPr spcFirstLastPara="1" wrap="square" lIns="121892" tIns="60942" rIns="121892" bIns="60942" anchor="ctr" anchorCtr="0">
            <a:noAutofit/>
          </a:bodyPr>
          <a:lstStyle/>
          <a:p>
            <a:pPr algn="ctr"/>
            <a:endParaRPr sz="2600">
              <a:solidFill>
                <a:srgbClr val="FFFFFF"/>
              </a:solidFill>
              <a:latin typeface="Calibri"/>
              <a:ea typeface="Calibri"/>
              <a:cs typeface="Calibri"/>
              <a:sym typeface="Calibri"/>
            </a:endParaRPr>
          </a:p>
        </p:txBody>
      </p:sp>
      <p:sp>
        <p:nvSpPr>
          <p:cNvPr id="4" name="Google Shape;11;p1"/>
          <p:cNvSpPr/>
          <p:nvPr/>
        </p:nvSpPr>
        <p:spPr>
          <a:xfrm>
            <a:off x="3" y="-370100"/>
            <a:ext cx="194733" cy="7536816"/>
          </a:xfrm>
          <a:prstGeom prst="rect">
            <a:avLst/>
          </a:prstGeom>
          <a:solidFill>
            <a:srgbClr val="004C76"/>
          </a:solidFill>
          <a:ln>
            <a:noFill/>
          </a:ln>
        </p:spPr>
        <p:txBody>
          <a:bodyPr spcFirstLastPara="1" wrap="square" lIns="121892" tIns="60942" rIns="121892" bIns="60942" anchor="ctr" anchorCtr="0">
            <a:noAutofit/>
          </a:bodyPr>
          <a:lstStyle/>
          <a:p>
            <a:pPr algn="ctr"/>
            <a:endParaRPr sz="2600">
              <a:solidFill>
                <a:srgbClr val="FFFFFF"/>
              </a:solidFill>
              <a:latin typeface="Calibri"/>
              <a:ea typeface="Calibri"/>
              <a:cs typeface="Calibri"/>
              <a:sym typeface="Calibri"/>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5" name="Google Shape;11;p1"/>
          <p:cNvSpPr/>
          <p:nvPr/>
        </p:nvSpPr>
        <p:spPr>
          <a:xfrm rot="16200000">
            <a:off x="5469464" y="-5472159"/>
            <a:ext cx="1295400" cy="12138117"/>
          </a:xfrm>
          <a:prstGeom prst="rect">
            <a:avLst/>
          </a:prstGeom>
          <a:solidFill>
            <a:srgbClr val="004C76"/>
          </a:solidFill>
          <a:ln>
            <a:noFill/>
          </a:ln>
        </p:spPr>
        <p:txBody>
          <a:bodyPr spcFirstLastPara="1" wrap="square" lIns="121892" tIns="60942" rIns="121892" bIns="60942" anchor="ctr" anchorCtr="0">
            <a:noAutofit/>
          </a:bodyPr>
          <a:lstStyle/>
          <a:p>
            <a:pPr algn="ctr"/>
            <a:endParaRPr sz="2600">
              <a:solidFill>
                <a:srgbClr val="FFFFFF"/>
              </a:solidFill>
              <a:latin typeface="Calibri"/>
              <a:ea typeface="Calibri"/>
              <a:cs typeface="Calibri"/>
              <a:sym typeface="Calibri"/>
            </a:endParaRPr>
          </a:p>
        </p:txBody>
      </p:sp>
      <p:sp>
        <p:nvSpPr>
          <p:cNvPr id="16" name="Rectangle 15"/>
          <p:cNvSpPr/>
          <p:nvPr/>
        </p:nvSpPr>
        <p:spPr>
          <a:xfrm>
            <a:off x="3554374" y="-6927"/>
            <a:ext cx="5083251" cy="1237647"/>
          </a:xfrm>
          <a:prstGeom prst="rect">
            <a:avLst/>
          </a:prstGeom>
        </p:spPr>
        <p:txBody>
          <a:bodyPr wrap="none">
            <a:spAutoFit/>
          </a:bodyPr>
          <a:lstStyle/>
          <a:p>
            <a:pPr algn="ctr">
              <a:lnSpc>
                <a:spcPct val="150000"/>
              </a:lnSpc>
            </a:pPr>
            <a:r>
              <a:rPr lang="en-GB" sz="5535" b="1" dirty="0">
                <a:solidFill>
                  <a:schemeClr val="bg1"/>
                </a:solidFill>
                <a:effectLst>
                  <a:outerShdw blurRad="38100" dist="38100" dir="2700000" algn="tl">
                    <a:srgbClr val="000000">
                      <a:alpha val="43137"/>
                    </a:srgbClr>
                  </a:outerShdw>
                </a:effectLst>
                <a:latin typeface="HP Simplified" panose="020B0604020204020204"/>
              </a:rPr>
              <a:t>Live Online Class</a:t>
            </a:r>
            <a:endParaRPr lang="en-IN" sz="5535" b="1" dirty="0">
              <a:solidFill>
                <a:schemeClr val="bg1"/>
              </a:solidFill>
              <a:effectLst>
                <a:outerShdw blurRad="38100" dist="38100" dir="2700000" algn="tl">
                  <a:srgbClr val="000000">
                    <a:alpha val="43137"/>
                  </a:srgbClr>
                </a:outerShdw>
              </a:effectLst>
              <a:latin typeface="HP Simplified" panose="020B0604020204020204"/>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134656"/>
            <a:ext cx="1131293" cy="286100"/>
          </a:xfrm>
          <a:prstGeom prst="rect">
            <a:avLst/>
          </a:prstGeom>
        </p:spPr>
      </p:pic>
      <p:sp>
        <p:nvSpPr>
          <p:cNvPr id="11" name="Rectangle 10"/>
          <p:cNvSpPr/>
          <p:nvPr/>
        </p:nvSpPr>
        <p:spPr bwMode="auto">
          <a:xfrm>
            <a:off x="7837714" y="2350665"/>
            <a:ext cx="3516086" cy="3396992"/>
          </a:xfrm>
          <a:prstGeom prst="rect">
            <a:avLst/>
          </a:prstGeom>
          <a:solidFill>
            <a:srgbClr val="FFFFFF"/>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a:latin typeface="Arial" panose="020B0604020202020204" pitchFamily="34" charset="0"/>
            </a:endParaRPr>
          </a:p>
        </p:txBody>
      </p:sp>
      <p:pic>
        <p:nvPicPr>
          <p:cNvPr id="12" name="Picture 4" descr="Index of /wp-content/uploads/2019/02/"/>
          <p:cNvPicPr>
            <a:picLocks noChangeAspect="1" noChangeArrowheads="1" noCrop="1"/>
          </p:cNvPicPr>
          <p:nvPr/>
        </p:nvPicPr>
        <p:blipFill>
          <a:blip r:embed="rId4">
            <a:clrChange>
              <a:clrFrom>
                <a:srgbClr val="FFFFFF"/>
              </a:clrFrom>
              <a:clrTo>
                <a:srgbClr val="FFFFFF">
                  <a:alpha val="0"/>
                </a:srgbClr>
              </a:clrTo>
            </a:clrChange>
          </a:blip>
          <a:srcRect/>
          <a:stretch>
            <a:fillRect/>
          </a:stretch>
        </p:blipFill>
        <p:spPr bwMode="auto">
          <a:xfrm>
            <a:off x="8208126" y="3429000"/>
            <a:ext cx="2870200" cy="14047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3408069"/>
            <a:ext cx="12192000" cy="1976731"/>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artisticGlowEdges trans="1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 name="Rectangle 4"/>
          <p:cNvSpPr/>
          <p:nvPr/>
        </p:nvSpPr>
        <p:spPr>
          <a:xfrm>
            <a:off x="2363301" y="4089400"/>
            <a:ext cx="7465442" cy="1323439"/>
          </a:xfrm>
          <a:prstGeom prst="rect">
            <a:avLst/>
          </a:prstGeom>
        </p:spPr>
        <p:txBody>
          <a:bodyPr wrap="none">
            <a:spAutoFit/>
          </a:bodyPr>
          <a:lstStyle/>
          <a:p>
            <a:pPr algn="ctr"/>
            <a:r>
              <a:rPr lang="en-US" sz="8000" b="1" dirty="0">
                <a:solidFill>
                  <a:schemeClr val="bg1"/>
                </a:solidFill>
                <a:latin typeface="HP Simplified" panose="020B0604020204020204" pitchFamily="34" charset="0"/>
              </a:rPr>
              <a:t>Information Gain</a:t>
            </a:r>
            <a:endPar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sp>
        <p:nvSpPr>
          <p:cNvPr id="6" name="Oval 5"/>
          <p:cNvSpPr/>
          <p:nvPr/>
        </p:nvSpPr>
        <p:spPr bwMode="auto">
          <a:xfrm>
            <a:off x="4367463" y="526966"/>
            <a:ext cx="3438358" cy="3384634"/>
          </a:xfrm>
          <a:prstGeom prst="ellipse">
            <a:avLst/>
          </a:prstGeom>
          <a:noFill/>
          <a:ln w="28575" cap="flat" cmpd="sng" algn="ctr">
            <a:solidFill>
              <a:srgbClr val="004C76"/>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23800" dirty="0">
                <a:solidFill>
                  <a:srgbClr val="004C76"/>
                </a:solidFill>
                <a:latin typeface="Showcard Gothic" panose="04020904020102020604" pitchFamily="82" charset="0"/>
                <a:cs typeface="Shonar Bangla" panose="020B0502040204020203" pitchFamily="18" charset="0"/>
              </a:rPr>
              <a:t>7</a:t>
            </a:r>
            <a:endParaRPr lang="en-IN" sz="23800" dirty="0">
              <a:solidFill>
                <a:srgbClr val="004C76"/>
              </a:solidFill>
              <a:latin typeface="Showcard Gothic" panose="04020904020102020604" pitchFamily="82" charset="0"/>
              <a:cs typeface="Shonar Bangla" panose="020B05020402040202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8" name="TextBox 17"/>
          <p:cNvSpPr txBox="1"/>
          <p:nvPr/>
        </p:nvSpPr>
        <p:spPr>
          <a:xfrm>
            <a:off x="2094667" y="2014106"/>
            <a:ext cx="1905000" cy="400110"/>
          </a:xfrm>
          <a:prstGeom prst="rect">
            <a:avLst/>
          </a:prstGeom>
          <a:noFill/>
        </p:spPr>
        <p:txBody>
          <a:bodyPr wrap="square" rtlCol="0">
            <a:spAutoFit/>
          </a:bodyPr>
          <a:lstStyle/>
          <a:p>
            <a:pPr algn="ctr"/>
            <a:r>
              <a:rPr lang="en-IN" sz="2000" dirty="0">
                <a:solidFill>
                  <a:schemeClr val="bg2">
                    <a:lumMod val="10000"/>
                  </a:schemeClr>
                </a:solidFill>
                <a:latin typeface="Abadi" panose="020B0604020104020204" pitchFamily="34" charset="0"/>
              </a:rPr>
              <a:t>Entropy</a:t>
            </a:r>
            <a:endParaRPr lang="en-IN" sz="2000" dirty="0">
              <a:solidFill>
                <a:schemeClr val="bg2">
                  <a:lumMod val="10000"/>
                </a:schemeClr>
              </a:solidFill>
              <a:latin typeface="Abadi" panose="020B0604020104020204" pitchFamily="34" charset="0"/>
            </a:endParaRPr>
          </a:p>
        </p:txBody>
      </p:sp>
      <p:sp>
        <p:nvSpPr>
          <p:cNvPr id="19" name="TextBox 18"/>
          <p:cNvSpPr txBox="1"/>
          <p:nvPr/>
        </p:nvSpPr>
        <p:spPr>
          <a:xfrm>
            <a:off x="7794625" y="2014220"/>
            <a:ext cx="3076575" cy="398780"/>
          </a:xfrm>
          <a:prstGeom prst="rect">
            <a:avLst/>
          </a:prstGeom>
          <a:noFill/>
        </p:spPr>
        <p:txBody>
          <a:bodyPr wrap="square" rtlCol="0">
            <a:spAutoFit/>
          </a:bodyPr>
          <a:lstStyle/>
          <a:p>
            <a:pPr algn="ctr"/>
            <a:r>
              <a:rPr lang="en-IN" sz="2000" dirty="0">
                <a:solidFill>
                  <a:schemeClr val="bg2">
                    <a:lumMod val="10000"/>
                  </a:schemeClr>
                </a:solidFill>
                <a:latin typeface="Abadi" panose="020B0604020104020204" pitchFamily="34" charset="0"/>
              </a:rPr>
              <a:t>Information Gain (IG)</a:t>
            </a:r>
            <a:endParaRPr lang="en-IN" sz="2000" dirty="0">
              <a:solidFill>
                <a:schemeClr val="bg2">
                  <a:lumMod val="10000"/>
                </a:schemeClr>
              </a:solidFill>
              <a:latin typeface="Abadi" panose="020B0604020104020204" pitchFamily="34" charset="0"/>
            </a:endParaRPr>
          </a:p>
        </p:txBody>
      </p:sp>
      <p:cxnSp>
        <p:nvCxnSpPr>
          <p:cNvPr id="20" name="Straight Connector 19"/>
          <p:cNvCxnSpPr/>
          <p:nvPr/>
        </p:nvCxnSpPr>
        <p:spPr bwMode="auto">
          <a:xfrm>
            <a:off x="6070600" y="1798334"/>
            <a:ext cx="0" cy="4474633"/>
          </a:xfrm>
          <a:prstGeom prst="line">
            <a:avLst/>
          </a:prstGeom>
          <a:noFill/>
          <a:ln w="28575" cap="flat" cmpd="sng" algn="ctr">
            <a:solidFill>
              <a:schemeClr val="tx1"/>
            </a:solidFill>
            <a:prstDash val="solid"/>
            <a:round/>
            <a:headEnd type="none" w="sm" len="sm"/>
            <a:tailEnd type="none" w="sm" len="sm"/>
          </a:ln>
          <a:effectLst/>
        </p:spPr>
      </p:cxnSp>
      <p:sp>
        <p:nvSpPr>
          <p:cNvPr id="22" name="Rectangle 21"/>
          <p:cNvSpPr/>
          <p:nvPr/>
        </p:nvSpPr>
        <p:spPr>
          <a:xfrm>
            <a:off x="418267" y="2560142"/>
            <a:ext cx="5677733" cy="2862322"/>
          </a:xfrm>
          <a:prstGeom prst="rect">
            <a:avLst/>
          </a:prstGeom>
        </p:spPr>
        <p:txBody>
          <a:bodyPr wrap="square">
            <a:spAutoFit/>
          </a:bodyPr>
          <a:lstStyle/>
          <a:p>
            <a:r>
              <a:rPr lang="en-US" dirty="0">
                <a:solidFill>
                  <a:schemeClr val="bg2">
                    <a:lumMod val="10000"/>
                  </a:schemeClr>
                </a:solidFill>
                <a:latin typeface="Abadi" panose="020B0604020104020204" pitchFamily="34" charset="0"/>
              </a:rPr>
              <a:t>Entropy measures the impurity or uncertainty present in the data.</a:t>
            </a:r>
            <a:endParaRPr lang="en-US" dirty="0">
              <a:solidFill>
                <a:schemeClr val="bg2">
                  <a:lumMod val="10000"/>
                </a:schemeClr>
              </a:solidFill>
              <a:latin typeface="Abadi" panose="020B0604020104020204" pitchFamily="34" charset="0"/>
            </a:endParaRPr>
          </a:p>
          <a:p>
            <a:endParaRPr lang="en-US" dirty="0">
              <a:solidFill>
                <a:schemeClr val="bg2">
                  <a:lumMod val="10000"/>
                </a:schemeClr>
              </a:solidFill>
              <a:latin typeface="Abadi" panose="020B0604020104020204" pitchFamily="34" charset="0"/>
            </a:endParaRPr>
          </a:p>
          <a:p>
            <a:endParaRPr lang="en-US" dirty="0">
              <a:solidFill>
                <a:schemeClr val="bg2">
                  <a:lumMod val="10000"/>
                </a:schemeClr>
              </a:solidFill>
              <a:latin typeface="Abadi" panose="020B0604020104020204" pitchFamily="34" charset="0"/>
            </a:endParaRPr>
          </a:p>
          <a:p>
            <a:endParaRPr lang="en-US" dirty="0">
              <a:solidFill>
                <a:schemeClr val="bg2">
                  <a:lumMod val="10000"/>
                </a:schemeClr>
              </a:solidFill>
              <a:latin typeface="Abadi" panose="020B0604020104020204" pitchFamily="34" charset="0"/>
            </a:endParaRPr>
          </a:p>
          <a:p>
            <a:r>
              <a:rPr lang="en-US" dirty="0">
                <a:solidFill>
                  <a:schemeClr val="bg2">
                    <a:lumMod val="10000"/>
                  </a:schemeClr>
                </a:solidFill>
                <a:latin typeface="Abadi" panose="020B0604020104020204" pitchFamily="34" charset="0"/>
              </a:rPr>
              <a:t>where:</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S – set of all instances in the dataset</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N – number of distinct class values</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pi – event probability</a:t>
            </a:r>
            <a:endParaRPr lang="en-US" dirty="0">
              <a:solidFill>
                <a:schemeClr val="bg2">
                  <a:lumMod val="10000"/>
                </a:schemeClr>
              </a:solidFill>
              <a:latin typeface="Abadi" panose="020B0604020104020204" pitchFamily="34" charset="0"/>
            </a:endParaRPr>
          </a:p>
          <a:p>
            <a:endParaRPr lang="en-US" dirty="0">
              <a:solidFill>
                <a:schemeClr val="bg2">
                  <a:lumMod val="10000"/>
                </a:schemeClr>
              </a:solidFill>
              <a:latin typeface="Abadi" panose="020B0604020104020204" pitchFamily="34" charset="0"/>
            </a:endParaRPr>
          </a:p>
        </p:txBody>
      </p:sp>
      <p:sp>
        <p:nvSpPr>
          <p:cNvPr id="23" name="Rectangle 22"/>
          <p:cNvSpPr/>
          <p:nvPr/>
        </p:nvSpPr>
        <p:spPr>
          <a:xfrm>
            <a:off x="6738948" y="2346760"/>
            <a:ext cx="5147456" cy="4030980"/>
          </a:xfrm>
          <a:prstGeom prst="rect">
            <a:avLst/>
          </a:prstGeom>
        </p:spPr>
        <p:txBody>
          <a:bodyPr wrap="square">
            <a:spAutoFit/>
          </a:bodyPr>
          <a:lstStyle/>
          <a:p>
            <a:r>
              <a:rPr lang="en-US" sz="1600" dirty="0">
                <a:solidFill>
                  <a:schemeClr val="bg2">
                    <a:lumMod val="10000"/>
                  </a:schemeClr>
                </a:solidFill>
                <a:latin typeface="Abadi" panose="020B0604020104020204" pitchFamily="34" charset="0"/>
              </a:rPr>
              <a:t>IG indicates how much “information” a particular feature/ variable gives us about the final outcome.</a:t>
            </a:r>
            <a:endParaRPr lang="en-US" sz="1600" dirty="0">
              <a:solidFill>
                <a:schemeClr val="bg2">
                  <a:lumMod val="10000"/>
                </a:schemeClr>
              </a:solidFill>
              <a:latin typeface="Abadi" panose="020B0604020104020204" pitchFamily="34" charset="0"/>
            </a:endParaRPr>
          </a:p>
          <a:p>
            <a:endParaRPr lang="en-US" sz="1600" dirty="0">
              <a:solidFill>
                <a:schemeClr val="bg2">
                  <a:lumMod val="10000"/>
                </a:schemeClr>
              </a:solidFill>
              <a:latin typeface="Abadi" panose="020B0604020104020204" pitchFamily="34" charset="0"/>
            </a:endParaRPr>
          </a:p>
          <a:p>
            <a:endParaRPr lang="en-US" sz="1600" dirty="0">
              <a:solidFill>
                <a:schemeClr val="bg2">
                  <a:lumMod val="10000"/>
                </a:schemeClr>
              </a:solidFill>
              <a:latin typeface="Abadi" panose="020B0604020104020204" pitchFamily="34" charset="0"/>
            </a:endParaRPr>
          </a:p>
          <a:p>
            <a:endParaRPr lang="en-US" sz="1600" dirty="0">
              <a:solidFill>
                <a:schemeClr val="bg2">
                  <a:lumMod val="10000"/>
                </a:schemeClr>
              </a:solidFill>
              <a:latin typeface="Abadi" panose="020B0604020104020204" pitchFamily="34" charset="0"/>
            </a:endParaRPr>
          </a:p>
          <a:p>
            <a:r>
              <a:rPr lang="en-US" sz="1600" dirty="0">
                <a:solidFill>
                  <a:schemeClr val="bg2">
                    <a:lumMod val="10000"/>
                  </a:schemeClr>
                </a:solidFill>
                <a:latin typeface="Abadi" panose="020B0604020104020204" pitchFamily="34" charset="0"/>
              </a:rPr>
              <a:t>where:</a:t>
            </a:r>
            <a:endParaRPr lang="en-US" sz="1600" dirty="0">
              <a:solidFill>
                <a:schemeClr val="bg2">
                  <a:lumMod val="10000"/>
                </a:schemeClr>
              </a:solidFill>
              <a:latin typeface="Abadi" panose="020B0604020104020204" pitchFamily="34" charset="0"/>
            </a:endParaRPr>
          </a:p>
          <a:p>
            <a:r>
              <a:rPr lang="en-US" sz="1600" dirty="0">
                <a:solidFill>
                  <a:schemeClr val="bg2">
                    <a:lumMod val="10000"/>
                  </a:schemeClr>
                </a:solidFill>
                <a:latin typeface="Abadi" panose="020B0604020104020204" pitchFamily="34" charset="0"/>
              </a:rPr>
              <a:t> H(S) – entropy of the whole dataset S</a:t>
            </a:r>
            <a:endParaRPr lang="en-US" sz="1600" dirty="0">
              <a:solidFill>
                <a:schemeClr val="bg2">
                  <a:lumMod val="10000"/>
                </a:schemeClr>
              </a:solidFill>
              <a:latin typeface="Abadi" panose="020B0604020104020204" pitchFamily="34" charset="0"/>
            </a:endParaRPr>
          </a:p>
          <a:p>
            <a:r>
              <a:rPr lang="en-US" sz="1600" dirty="0">
                <a:solidFill>
                  <a:schemeClr val="bg2">
                    <a:lumMod val="10000"/>
                  </a:schemeClr>
                </a:solidFill>
                <a:latin typeface="Abadi" panose="020B0604020104020204" pitchFamily="34" charset="0"/>
              </a:rPr>
              <a:t>• |</a:t>
            </a:r>
            <a:r>
              <a:rPr lang="en-US" sz="1600" dirty="0" err="1">
                <a:solidFill>
                  <a:schemeClr val="bg2">
                    <a:lumMod val="10000"/>
                  </a:schemeClr>
                </a:solidFill>
                <a:latin typeface="Abadi" panose="020B0604020104020204" pitchFamily="34" charset="0"/>
              </a:rPr>
              <a:t>Sj</a:t>
            </a:r>
            <a:r>
              <a:rPr lang="en-US" sz="1600" dirty="0">
                <a:solidFill>
                  <a:schemeClr val="bg2">
                    <a:lumMod val="10000"/>
                  </a:schemeClr>
                </a:solidFill>
                <a:latin typeface="Abadi" panose="020B0604020104020204" pitchFamily="34" charset="0"/>
              </a:rPr>
              <a:t>| – number of instance with j value of an attribute A</a:t>
            </a:r>
            <a:endParaRPr lang="en-US" sz="1600" dirty="0">
              <a:solidFill>
                <a:schemeClr val="bg2">
                  <a:lumMod val="10000"/>
                </a:schemeClr>
              </a:solidFill>
              <a:latin typeface="Abadi" panose="020B0604020104020204" pitchFamily="34" charset="0"/>
            </a:endParaRPr>
          </a:p>
          <a:p>
            <a:r>
              <a:rPr lang="en-US" sz="1600" dirty="0">
                <a:solidFill>
                  <a:schemeClr val="bg2">
                    <a:lumMod val="10000"/>
                  </a:schemeClr>
                </a:solidFill>
                <a:latin typeface="Abadi" panose="020B0604020104020204" pitchFamily="34" charset="0"/>
              </a:rPr>
              <a:t>• |S| – total number of instances in dataset S</a:t>
            </a:r>
            <a:endParaRPr lang="en-US" sz="1600" dirty="0">
              <a:solidFill>
                <a:schemeClr val="bg2">
                  <a:lumMod val="10000"/>
                </a:schemeClr>
              </a:solidFill>
              <a:latin typeface="Abadi" panose="020B0604020104020204" pitchFamily="34" charset="0"/>
            </a:endParaRPr>
          </a:p>
          <a:p>
            <a:r>
              <a:rPr lang="en-US" sz="1600" dirty="0">
                <a:solidFill>
                  <a:schemeClr val="bg2">
                    <a:lumMod val="10000"/>
                  </a:schemeClr>
                </a:solidFill>
                <a:latin typeface="Abadi" panose="020B0604020104020204" pitchFamily="34" charset="0"/>
              </a:rPr>
              <a:t>• v – set of distinct values of an attribute A</a:t>
            </a:r>
            <a:endParaRPr lang="en-US" sz="1600" dirty="0">
              <a:solidFill>
                <a:schemeClr val="bg2">
                  <a:lumMod val="10000"/>
                </a:schemeClr>
              </a:solidFill>
              <a:latin typeface="Abadi" panose="020B0604020104020204" pitchFamily="34" charset="0"/>
            </a:endParaRPr>
          </a:p>
          <a:p>
            <a:r>
              <a:rPr lang="en-US" sz="1600" dirty="0">
                <a:solidFill>
                  <a:schemeClr val="bg2">
                    <a:lumMod val="10000"/>
                  </a:schemeClr>
                </a:solidFill>
                <a:latin typeface="Abadi" panose="020B0604020104020204" pitchFamily="34" charset="0"/>
              </a:rPr>
              <a:t>• H(</a:t>
            </a:r>
            <a:r>
              <a:rPr lang="en-US" sz="1600" dirty="0" err="1">
                <a:solidFill>
                  <a:schemeClr val="bg2">
                    <a:lumMod val="10000"/>
                  </a:schemeClr>
                </a:solidFill>
                <a:latin typeface="Abadi" panose="020B0604020104020204" pitchFamily="34" charset="0"/>
              </a:rPr>
              <a:t>Sj</a:t>
            </a:r>
            <a:r>
              <a:rPr lang="en-US" sz="1600" dirty="0">
                <a:solidFill>
                  <a:schemeClr val="bg2">
                    <a:lumMod val="10000"/>
                  </a:schemeClr>
                </a:solidFill>
                <a:latin typeface="Abadi" panose="020B0604020104020204" pitchFamily="34" charset="0"/>
              </a:rPr>
              <a:t>) – entropy of subset of instances for attribute A</a:t>
            </a:r>
            <a:endParaRPr lang="en-US" sz="1600" dirty="0">
              <a:solidFill>
                <a:schemeClr val="bg2">
                  <a:lumMod val="10000"/>
                </a:schemeClr>
              </a:solidFill>
              <a:latin typeface="Abadi" panose="020B0604020104020204" pitchFamily="34" charset="0"/>
            </a:endParaRPr>
          </a:p>
          <a:p>
            <a:r>
              <a:rPr lang="en-US" sz="1600" dirty="0">
                <a:solidFill>
                  <a:schemeClr val="bg2">
                    <a:lumMod val="10000"/>
                  </a:schemeClr>
                </a:solidFill>
                <a:latin typeface="Abadi" panose="020B0604020104020204" pitchFamily="34" charset="0"/>
              </a:rPr>
              <a:t>• H(A, S) – entropy of an attribute A</a:t>
            </a:r>
            <a:endParaRPr lang="en-US" sz="1600" dirty="0">
              <a:solidFill>
                <a:schemeClr val="bg2">
                  <a:lumMod val="10000"/>
                </a:schemeClr>
              </a:solidFill>
              <a:latin typeface="Abadi" panose="020B0604020104020204" pitchFamily="34" charset="0"/>
            </a:endParaRPr>
          </a:p>
          <a:p>
            <a:endParaRPr lang="en-US" sz="1600" dirty="0">
              <a:solidFill>
                <a:schemeClr val="bg2">
                  <a:lumMod val="10000"/>
                </a:schemeClr>
              </a:solidFill>
              <a:latin typeface="Abadi" panose="020B0604020104020204" pitchFamily="34" charset="0"/>
            </a:endParaRPr>
          </a:p>
          <a:p>
            <a:endParaRPr lang="en-US" sz="1600" dirty="0">
              <a:solidFill>
                <a:schemeClr val="bg2">
                  <a:lumMod val="10000"/>
                </a:schemeClr>
              </a:solidFill>
              <a:latin typeface="Abadi" panose="020B0604020104020204" pitchFamily="34" charset="0"/>
            </a:endParaRPr>
          </a:p>
        </p:txBody>
      </p:sp>
      <p:pic>
        <p:nvPicPr>
          <p:cNvPr id="27" name="Picture 26"/>
          <p:cNvPicPr>
            <a:picLocks noChangeAspect="1"/>
          </p:cNvPicPr>
          <p:nvPr/>
        </p:nvPicPr>
        <p:blipFill>
          <a:blip r:embed="rId2"/>
          <a:stretch>
            <a:fillRect/>
          </a:stretch>
        </p:blipFill>
        <p:spPr>
          <a:xfrm>
            <a:off x="1942925" y="3111302"/>
            <a:ext cx="2628417" cy="824243"/>
          </a:xfrm>
          <a:prstGeom prst="rect">
            <a:avLst/>
          </a:prstGeom>
        </p:spPr>
      </p:pic>
      <p:pic>
        <p:nvPicPr>
          <p:cNvPr id="28" name="Picture 27"/>
          <p:cNvPicPr>
            <a:picLocks noChangeAspect="1"/>
          </p:cNvPicPr>
          <p:nvPr/>
        </p:nvPicPr>
        <p:blipFill>
          <a:blip r:embed="rId3"/>
          <a:stretch>
            <a:fillRect/>
          </a:stretch>
        </p:blipFill>
        <p:spPr>
          <a:xfrm>
            <a:off x="6615138" y="2997200"/>
            <a:ext cx="5395075" cy="863600"/>
          </a:xfrm>
          <a:prstGeom prst="rect">
            <a:avLst/>
          </a:prstGeom>
        </p:spPr>
      </p:pic>
      <p:sp>
        <p:nvSpPr>
          <p:cNvPr id="13" name="TextBox 1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Information Gain</a:t>
            </a:r>
            <a:endParaRPr lang="en-US" sz="6000" b="1" dirty="0">
              <a:solidFill>
                <a:schemeClr val="bg1"/>
              </a:solidFill>
              <a:latin typeface="HP Simplified" panose="020B0604020204020204" pitchFamily="34"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5" presetClass="emph" presetSubtype="0" nodeType="afterEffect">
                                  <p:stCondLst>
                                    <p:cond delay="0"/>
                                  </p:stCondLst>
                                  <p:iterate type="lt">
                                    <p:tmAbs val="25"/>
                                  </p:iterate>
                                  <p:childTnLst>
                                    <p:set>
                                      <p:cBhvr override="childStyle">
                                        <p:cTn id="12" dur="indefinite"/>
                                        <p:tgtEl>
                                          <p:spTgt spid="22">
                                            <p:txEl>
                                              <p:pRg st="0" end="0"/>
                                            </p:txEl>
                                          </p:spTgt>
                                        </p:tgtEl>
                                        <p:attrNameLst>
                                          <p:attrName>style.fontWeight</p:attrName>
                                        </p:attrNameLst>
                                      </p:cBhvr>
                                      <p:to>
                                        <p:strVal val="bold"/>
                                      </p:to>
                                    </p:set>
                                  </p:childTnLst>
                                </p:cTn>
                              </p:par>
                            </p:childTnLst>
                          </p:cTn>
                        </p:par>
                        <p:par>
                          <p:cTn id="13" fill="hold">
                            <p:stCondLst>
                              <p:cond delay="2625"/>
                            </p:stCondLst>
                            <p:childTnLst>
                              <p:par>
                                <p:cTn id="14" presetID="15" presetClass="emph" presetSubtype="0" nodeType="afterEffect">
                                  <p:stCondLst>
                                    <p:cond delay="0"/>
                                  </p:stCondLst>
                                  <p:iterate type="lt">
                                    <p:tmAbs val="25"/>
                                  </p:iterate>
                                  <p:childTnLst>
                                    <p:set>
                                      <p:cBhvr override="childStyle">
                                        <p:cTn id="15" dur="indefinite"/>
                                        <p:tgtEl>
                                          <p:spTgt spid="22">
                                            <p:txEl>
                                              <p:pRg st="4" end="4"/>
                                            </p:txEl>
                                          </p:spTgt>
                                        </p:tgtEl>
                                        <p:attrNameLst>
                                          <p:attrName>style.fontWeight</p:attrName>
                                        </p:attrNameLst>
                                      </p:cBhvr>
                                      <p:to>
                                        <p:strVal val="bold"/>
                                      </p:to>
                                    </p:set>
                                  </p:childTnLst>
                                </p:cTn>
                              </p:par>
                            </p:childTnLst>
                          </p:cTn>
                        </p:par>
                        <p:par>
                          <p:cTn id="16" fill="hold">
                            <p:stCondLst>
                              <p:cond delay="2775"/>
                            </p:stCondLst>
                            <p:childTnLst>
                              <p:par>
                                <p:cTn id="17" presetID="15" presetClass="emph" presetSubtype="0" nodeType="afterEffect">
                                  <p:stCondLst>
                                    <p:cond delay="0"/>
                                  </p:stCondLst>
                                  <p:iterate type="lt">
                                    <p:tmAbs val="25"/>
                                  </p:iterate>
                                  <p:childTnLst>
                                    <p:set>
                                      <p:cBhvr override="childStyle">
                                        <p:cTn id="18" dur="indefinite"/>
                                        <p:tgtEl>
                                          <p:spTgt spid="22">
                                            <p:txEl>
                                              <p:pRg st="5" end="5"/>
                                            </p:txEl>
                                          </p:spTgt>
                                        </p:tgtEl>
                                        <p:attrNameLst>
                                          <p:attrName>style.fontWeight</p:attrName>
                                        </p:attrNameLst>
                                      </p:cBhvr>
                                      <p:to>
                                        <p:strVal val="bold"/>
                                      </p:to>
                                    </p:set>
                                  </p:childTnLst>
                                </p:cTn>
                              </p:par>
                            </p:childTnLst>
                          </p:cTn>
                        </p:par>
                        <p:par>
                          <p:cTn id="19" fill="hold">
                            <p:stCondLst>
                              <p:cond delay="3750"/>
                            </p:stCondLst>
                            <p:childTnLst>
                              <p:par>
                                <p:cTn id="20" presetID="15" presetClass="emph" presetSubtype="0" nodeType="afterEffect">
                                  <p:stCondLst>
                                    <p:cond delay="0"/>
                                  </p:stCondLst>
                                  <p:iterate type="lt">
                                    <p:tmAbs val="25"/>
                                  </p:iterate>
                                  <p:childTnLst>
                                    <p:set>
                                      <p:cBhvr override="childStyle">
                                        <p:cTn id="21" dur="indefinite"/>
                                        <p:tgtEl>
                                          <p:spTgt spid="22">
                                            <p:txEl>
                                              <p:pRg st="6" end="6"/>
                                            </p:txEl>
                                          </p:spTgt>
                                        </p:tgtEl>
                                        <p:attrNameLst>
                                          <p:attrName>style.fontWeight</p:attrName>
                                        </p:attrNameLst>
                                      </p:cBhvr>
                                      <p:to>
                                        <p:strVal val="bold"/>
                                      </p:to>
                                    </p:set>
                                  </p:childTnLst>
                                </p:cTn>
                              </p:par>
                            </p:childTnLst>
                          </p:cTn>
                        </p:par>
                        <p:par>
                          <p:cTn id="22" fill="hold">
                            <p:stCondLst>
                              <p:cond delay="4625"/>
                            </p:stCondLst>
                            <p:childTnLst>
                              <p:par>
                                <p:cTn id="23" presetID="15" presetClass="emph" presetSubtype="0" nodeType="afterEffect">
                                  <p:stCondLst>
                                    <p:cond delay="0"/>
                                  </p:stCondLst>
                                  <p:iterate type="lt">
                                    <p:tmAbs val="25"/>
                                  </p:iterate>
                                  <p:childTnLst>
                                    <p:set>
                                      <p:cBhvr override="childStyle">
                                        <p:cTn id="24" dur="indefinite"/>
                                        <p:tgtEl>
                                          <p:spTgt spid="22">
                                            <p:txEl>
                                              <p:pRg st="7" end="7"/>
                                            </p:txEl>
                                          </p:spTgt>
                                        </p:tgtEl>
                                        <p:attrNameLst>
                                          <p:attrName>style.fontWeight</p:attrName>
                                        </p:attrNameLst>
                                      </p:cBhvr>
                                      <p:to>
                                        <p:strVal val="bold"/>
                                      </p:to>
                                    </p:set>
                                  </p:childTnLst>
                                </p:cTn>
                              </p:par>
                            </p:childTnLst>
                          </p:cTn>
                        </p:par>
                        <p:par>
                          <p:cTn id="25" fill="hold">
                            <p:stCondLst>
                              <p:cond delay="5175"/>
                            </p:stCondLst>
                            <p:childTnLst>
                              <p:par>
                                <p:cTn id="26" presetID="42"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par>
                          <p:cTn id="31" fill="hold">
                            <p:stCondLst>
                              <p:cond delay="6175"/>
                            </p:stCondLst>
                            <p:childTnLst>
                              <p:par>
                                <p:cTn id="32" presetID="15" presetClass="emph" presetSubtype="0" nodeType="afterEffect">
                                  <p:stCondLst>
                                    <p:cond delay="0"/>
                                  </p:stCondLst>
                                  <p:iterate type="lt">
                                    <p:tmAbs val="25"/>
                                  </p:iterate>
                                  <p:childTnLst>
                                    <p:set>
                                      <p:cBhvr override="childStyle">
                                        <p:cTn id="33" dur="indefinite"/>
                                        <p:tgtEl>
                                          <p:spTgt spid="23">
                                            <p:txEl>
                                              <p:pRg st="0" end="0"/>
                                            </p:txEl>
                                          </p:spTgt>
                                        </p:tgtEl>
                                        <p:attrNameLst>
                                          <p:attrName>style.fontWeight</p:attrName>
                                        </p:attrNameLst>
                                      </p:cBhvr>
                                      <p:to>
                                        <p:strVal val="bold"/>
                                      </p:to>
                                    </p:set>
                                  </p:childTnLst>
                                </p:cTn>
                              </p:par>
                            </p:childTnLst>
                          </p:cTn>
                        </p:par>
                        <p:par>
                          <p:cTn id="34" fill="hold">
                            <p:stCondLst>
                              <p:cond delay="8675"/>
                            </p:stCondLst>
                            <p:childTnLst>
                              <p:par>
                                <p:cTn id="35" presetID="15" presetClass="emph" presetSubtype="0" nodeType="afterEffect">
                                  <p:stCondLst>
                                    <p:cond delay="0"/>
                                  </p:stCondLst>
                                  <p:iterate type="lt">
                                    <p:tmAbs val="25"/>
                                  </p:iterate>
                                  <p:childTnLst>
                                    <p:set>
                                      <p:cBhvr override="childStyle">
                                        <p:cTn id="36" dur="indefinite"/>
                                        <p:tgtEl>
                                          <p:spTgt spid="23">
                                            <p:txEl>
                                              <p:pRg st="4" end="4"/>
                                            </p:txEl>
                                          </p:spTgt>
                                        </p:tgtEl>
                                        <p:attrNameLst>
                                          <p:attrName>style.fontWeight</p:attrName>
                                        </p:attrNameLst>
                                      </p:cBhvr>
                                      <p:to>
                                        <p:strVal val="bold"/>
                                      </p:to>
                                    </p:set>
                                  </p:childTnLst>
                                </p:cTn>
                              </p:par>
                            </p:childTnLst>
                          </p:cTn>
                        </p:par>
                        <p:par>
                          <p:cTn id="37" fill="hold">
                            <p:stCondLst>
                              <p:cond delay="8825"/>
                            </p:stCondLst>
                            <p:childTnLst>
                              <p:par>
                                <p:cTn id="38" presetID="15" presetClass="emph" presetSubtype="0" nodeType="afterEffect">
                                  <p:stCondLst>
                                    <p:cond delay="0"/>
                                  </p:stCondLst>
                                  <p:iterate type="lt">
                                    <p:tmAbs val="25"/>
                                  </p:iterate>
                                  <p:childTnLst>
                                    <p:set>
                                      <p:cBhvr override="childStyle">
                                        <p:cTn id="39" dur="indefinite"/>
                                        <p:tgtEl>
                                          <p:spTgt spid="23">
                                            <p:txEl>
                                              <p:pRg st="5" end="5"/>
                                            </p:txEl>
                                          </p:spTgt>
                                        </p:tgtEl>
                                        <p:attrNameLst>
                                          <p:attrName>style.fontWeight</p:attrName>
                                        </p:attrNameLst>
                                      </p:cBhvr>
                                      <p:to>
                                        <p:strVal val="bold"/>
                                      </p:to>
                                    </p:set>
                                  </p:childTnLst>
                                </p:cTn>
                              </p:par>
                            </p:childTnLst>
                          </p:cTn>
                        </p:par>
                        <p:par>
                          <p:cTn id="40" fill="hold">
                            <p:stCondLst>
                              <p:cond delay="9775"/>
                            </p:stCondLst>
                            <p:childTnLst>
                              <p:par>
                                <p:cTn id="41" presetID="15" presetClass="emph" presetSubtype="0" nodeType="afterEffect">
                                  <p:stCondLst>
                                    <p:cond delay="0"/>
                                  </p:stCondLst>
                                  <p:iterate type="lt">
                                    <p:tmAbs val="25"/>
                                  </p:iterate>
                                  <p:childTnLst>
                                    <p:set>
                                      <p:cBhvr override="childStyle">
                                        <p:cTn id="42" dur="indefinite"/>
                                        <p:tgtEl>
                                          <p:spTgt spid="23">
                                            <p:txEl>
                                              <p:pRg st="6" end="6"/>
                                            </p:txEl>
                                          </p:spTgt>
                                        </p:tgtEl>
                                        <p:attrNameLst>
                                          <p:attrName>style.fontWeight</p:attrName>
                                        </p:attrNameLst>
                                      </p:cBhvr>
                                      <p:to>
                                        <p:strVal val="bold"/>
                                      </p:to>
                                    </p:set>
                                  </p:childTnLst>
                                </p:cTn>
                              </p:par>
                            </p:childTnLst>
                          </p:cTn>
                        </p:par>
                        <p:par>
                          <p:cTn id="43" fill="hold">
                            <p:stCondLst>
                              <p:cond delay="11225"/>
                            </p:stCondLst>
                            <p:childTnLst>
                              <p:par>
                                <p:cTn id="44" presetID="15" presetClass="emph" presetSubtype="0" nodeType="afterEffect">
                                  <p:stCondLst>
                                    <p:cond delay="0"/>
                                  </p:stCondLst>
                                  <p:iterate type="lt">
                                    <p:tmAbs val="25"/>
                                  </p:iterate>
                                  <p:childTnLst>
                                    <p:set>
                                      <p:cBhvr override="childStyle">
                                        <p:cTn id="45" dur="indefinite"/>
                                        <p:tgtEl>
                                          <p:spTgt spid="23">
                                            <p:txEl>
                                              <p:pRg st="7" end="7"/>
                                            </p:txEl>
                                          </p:spTgt>
                                        </p:tgtEl>
                                        <p:attrNameLst>
                                          <p:attrName>style.fontWeight</p:attrName>
                                        </p:attrNameLst>
                                      </p:cBhvr>
                                      <p:to>
                                        <p:strVal val="bold"/>
                                      </p:to>
                                    </p:set>
                                  </p:childTnLst>
                                </p:cTn>
                              </p:par>
                            </p:childTnLst>
                          </p:cTn>
                        </p:par>
                        <p:par>
                          <p:cTn id="46" fill="hold">
                            <p:stCondLst>
                              <p:cond delay="12375"/>
                            </p:stCondLst>
                            <p:childTnLst>
                              <p:par>
                                <p:cTn id="47" presetID="15" presetClass="emph" presetSubtype="0" nodeType="afterEffect">
                                  <p:stCondLst>
                                    <p:cond delay="0"/>
                                  </p:stCondLst>
                                  <p:iterate type="lt">
                                    <p:tmAbs val="25"/>
                                  </p:iterate>
                                  <p:childTnLst>
                                    <p:set>
                                      <p:cBhvr override="childStyle">
                                        <p:cTn id="48" dur="indefinite"/>
                                        <p:tgtEl>
                                          <p:spTgt spid="23">
                                            <p:txEl>
                                              <p:pRg st="8" end="8"/>
                                            </p:txEl>
                                          </p:spTgt>
                                        </p:tgtEl>
                                        <p:attrNameLst>
                                          <p:attrName>style.fontWeight</p:attrName>
                                        </p:attrNameLst>
                                      </p:cBhvr>
                                      <p:to>
                                        <p:strVal val="bold"/>
                                      </p:to>
                                    </p:set>
                                  </p:childTnLst>
                                </p:cTn>
                              </p:par>
                            </p:childTnLst>
                          </p:cTn>
                        </p:par>
                        <p:par>
                          <p:cTn id="49" fill="hold">
                            <p:stCondLst>
                              <p:cond delay="13525"/>
                            </p:stCondLst>
                            <p:childTnLst>
                              <p:par>
                                <p:cTn id="50" presetID="15" presetClass="emph" presetSubtype="0" nodeType="afterEffect">
                                  <p:stCondLst>
                                    <p:cond delay="0"/>
                                  </p:stCondLst>
                                  <p:iterate type="lt">
                                    <p:tmAbs val="25"/>
                                  </p:iterate>
                                  <p:childTnLst>
                                    <p:set>
                                      <p:cBhvr override="childStyle">
                                        <p:cTn id="51" dur="indefinite"/>
                                        <p:tgtEl>
                                          <p:spTgt spid="23">
                                            <p:txEl>
                                              <p:pRg st="9" end="9"/>
                                            </p:txEl>
                                          </p:spTgt>
                                        </p:tgtEl>
                                        <p:attrNameLst>
                                          <p:attrName>style.fontWeight</p:attrName>
                                        </p:attrNameLst>
                                      </p:cBhvr>
                                      <p:to>
                                        <p:strVal val="bold"/>
                                      </p:to>
                                    </p:set>
                                  </p:childTnLst>
                                </p:cTn>
                              </p:par>
                            </p:childTnLst>
                          </p:cTn>
                        </p:par>
                        <p:par>
                          <p:cTn id="52" fill="hold">
                            <p:stCondLst>
                              <p:cond delay="14925"/>
                            </p:stCondLst>
                            <p:childTnLst>
                              <p:par>
                                <p:cTn id="53" presetID="15" presetClass="emph" presetSubtype="0" nodeType="afterEffect">
                                  <p:stCondLst>
                                    <p:cond delay="0"/>
                                  </p:stCondLst>
                                  <p:iterate type="lt">
                                    <p:tmAbs val="25"/>
                                  </p:iterate>
                                  <p:childTnLst>
                                    <p:set>
                                      <p:cBhvr override="childStyle">
                                        <p:cTn id="54" dur="indefinite"/>
                                        <p:tgtEl>
                                          <p:spTgt spid="23">
                                            <p:txEl>
                                              <p:pRg st="10" end="1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10" name="Picture 9"/>
          <p:cNvPicPr>
            <a:picLocks noChangeAspect="1"/>
          </p:cNvPicPr>
          <p:nvPr/>
        </p:nvPicPr>
        <p:blipFill>
          <a:blip r:embed="rId2"/>
          <a:stretch>
            <a:fillRect/>
          </a:stretch>
        </p:blipFill>
        <p:spPr>
          <a:xfrm>
            <a:off x="437310" y="2828206"/>
            <a:ext cx="11317379" cy="2641547"/>
          </a:xfrm>
          <a:prstGeom prst="rect">
            <a:avLst/>
          </a:prstGeom>
        </p:spPr>
      </p:pic>
      <p:sp>
        <p:nvSpPr>
          <p:cNvPr id="14" name="Rectangle: Rounded Corners 13"/>
          <p:cNvSpPr/>
          <p:nvPr/>
        </p:nvSpPr>
        <p:spPr bwMode="auto">
          <a:xfrm>
            <a:off x="4775350" y="1865203"/>
            <a:ext cx="2871366" cy="429603"/>
          </a:xfrm>
          <a:prstGeom prst="roundRect">
            <a:avLst/>
          </a:prstGeom>
          <a:solidFill>
            <a:srgbClr val="0A608B"/>
          </a:solidFill>
          <a:ln w="28575"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a:latin typeface="Arial" panose="020B0604020202020204" pitchFamily="34" charset="0"/>
            </a:endParaRPr>
          </a:p>
        </p:txBody>
      </p:sp>
      <p:sp>
        <p:nvSpPr>
          <p:cNvPr id="15" name="TextBox 14"/>
          <p:cNvSpPr txBox="1"/>
          <p:nvPr/>
        </p:nvSpPr>
        <p:spPr>
          <a:xfrm>
            <a:off x="4930775" y="1882775"/>
            <a:ext cx="2715895" cy="337185"/>
          </a:xfrm>
          <a:prstGeom prst="rect">
            <a:avLst/>
          </a:prstGeom>
          <a:noFill/>
          <a:ln>
            <a:noFill/>
          </a:ln>
        </p:spPr>
        <p:txBody>
          <a:bodyPr wrap="square" rtlCol="0">
            <a:spAutoFit/>
          </a:bodyPr>
          <a:lstStyle/>
          <a:p>
            <a:pPr algn="ctr"/>
            <a:r>
              <a:rPr lang="en-IN" sz="1600" dirty="0">
                <a:solidFill>
                  <a:schemeClr val="bg1"/>
                </a:solidFill>
                <a:latin typeface="Abadi" panose="020B0604020104020204" pitchFamily="34" charset="0"/>
              </a:rPr>
              <a:t>Selecting the root variable</a:t>
            </a:r>
            <a:endParaRPr lang="en-IN" sz="1600" dirty="0">
              <a:solidFill>
                <a:schemeClr val="bg1"/>
              </a:solidFill>
              <a:latin typeface="Abadi" panose="020B0604020104020204" pitchFamily="34" charset="0"/>
            </a:endParaRPr>
          </a:p>
        </p:txBody>
      </p:sp>
      <p:sp>
        <p:nvSpPr>
          <p:cNvPr id="8" name="TextBox 7"/>
          <p:cNvSpPr txBox="1"/>
          <p:nvPr/>
        </p:nvSpPr>
        <p:spPr>
          <a:xfrm>
            <a:off x="0" y="459135"/>
            <a:ext cx="12186653" cy="706755"/>
          </a:xfrm>
          <a:prstGeom prst="rect">
            <a:avLst/>
          </a:prstGeom>
          <a:noFill/>
        </p:spPr>
        <p:txBody>
          <a:bodyPr wrap="square" rtlCol="0">
            <a:spAutoFit/>
          </a:bodyPr>
          <a:lstStyle/>
          <a:p>
            <a:pPr algn="ctr"/>
            <a:r>
              <a:rPr lang="en-US" sz="4000" b="1" dirty="0">
                <a:solidFill>
                  <a:schemeClr val="bg1"/>
                </a:solidFill>
                <a:latin typeface="HP Simplified" panose="020B0604020204020204" pitchFamily="34" charset="0"/>
              </a:rPr>
              <a:t>Statistics – Information Gain Example</a:t>
            </a:r>
            <a:endParaRPr lang="en-US" sz="4000" b="1" dirty="0">
              <a:solidFill>
                <a:schemeClr val="bg1"/>
              </a:solidFill>
              <a:latin typeface="HP Simplified" panose="020B0604020204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9" name="Picture 8"/>
          <p:cNvPicPr>
            <a:picLocks noChangeAspect="1"/>
          </p:cNvPicPr>
          <p:nvPr/>
        </p:nvPicPr>
        <p:blipFill>
          <a:blip r:embed="rId2"/>
          <a:stretch>
            <a:fillRect/>
          </a:stretch>
        </p:blipFill>
        <p:spPr>
          <a:xfrm>
            <a:off x="7164407" y="1865203"/>
            <a:ext cx="3391451" cy="3579092"/>
          </a:xfrm>
          <a:prstGeom prst="rect">
            <a:avLst/>
          </a:prstGeom>
        </p:spPr>
      </p:pic>
      <p:sp>
        <p:nvSpPr>
          <p:cNvPr id="16" name="TextBox 15"/>
          <p:cNvSpPr txBox="1"/>
          <p:nvPr/>
        </p:nvSpPr>
        <p:spPr>
          <a:xfrm>
            <a:off x="1424007" y="2226761"/>
            <a:ext cx="4222050" cy="1354217"/>
          </a:xfrm>
          <a:prstGeom prst="rect">
            <a:avLst/>
          </a:prstGeom>
          <a:noFill/>
        </p:spPr>
        <p:txBody>
          <a:bodyPr wrap="square" rtlCol="0">
            <a:spAutoFit/>
          </a:bodyPr>
          <a:lstStyle/>
          <a:p>
            <a:r>
              <a:rPr lang="en-US" sz="1600" dirty="0">
                <a:solidFill>
                  <a:schemeClr val="bg2">
                    <a:lumMod val="10000"/>
                  </a:schemeClr>
                </a:solidFill>
                <a:latin typeface="Abadi" panose="020B0604020104020204" pitchFamily="34" charset="0"/>
              </a:rPr>
              <a:t>Information Gain of attribute “windy”</a:t>
            </a:r>
            <a:endParaRPr lang="en-US" sz="1600" dirty="0">
              <a:solidFill>
                <a:schemeClr val="bg2">
                  <a:lumMod val="10000"/>
                </a:schemeClr>
              </a:solidFill>
              <a:latin typeface="Abadi" panose="020B0604020104020204" pitchFamily="34" charset="0"/>
            </a:endParaRPr>
          </a:p>
          <a:p>
            <a:endParaRPr lang="en-US" sz="1600" dirty="0">
              <a:solidFill>
                <a:schemeClr val="bg2">
                  <a:lumMod val="10000"/>
                </a:schemeClr>
              </a:solidFill>
              <a:latin typeface="Abadi" panose="020B0604020104020204" pitchFamily="34" charset="0"/>
            </a:endParaRPr>
          </a:p>
          <a:p>
            <a:r>
              <a:rPr lang="en-US" sz="1600" dirty="0">
                <a:solidFill>
                  <a:schemeClr val="bg2">
                    <a:lumMod val="10000"/>
                  </a:schemeClr>
                </a:solidFill>
                <a:latin typeface="Abadi" panose="020B0604020104020204" pitchFamily="34" charset="0"/>
              </a:rPr>
              <a:t>From the total of 14 instances we have:</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6 instances “true”</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8 instances “false”</a:t>
            </a:r>
            <a:endParaRPr lang="en-US" sz="1600" dirty="0">
              <a:solidFill>
                <a:schemeClr val="bg2">
                  <a:lumMod val="10000"/>
                </a:schemeClr>
              </a:solidFill>
              <a:latin typeface="Abadi" panose="020B0604020104020204" pitchFamily="34" charset="0"/>
            </a:endParaRPr>
          </a:p>
        </p:txBody>
      </p:sp>
      <p:sp>
        <p:nvSpPr>
          <p:cNvPr id="17" name="Rectangle: Diagonal Corners Rounded 16"/>
          <p:cNvSpPr/>
          <p:nvPr/>
        </p:nvSpPr>
        <p:spPr bwMode="auto">
          <a:xfrm>
            <a:off x="865207" y="2043089"/>
            <a:ext cx="5230793" cy="3733800"/>
          </a:xfrm>
          <a:prstGeom prst="round2DiagRect">
            <a:avLst/>
          </a:prstGeom>
          <a:noFill/>
          <a:ln w="28575" cap="flat" cmpd="sng" algn="ctr">
            <a:solidFill>
              <a:schemeClr val="tx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pic>
        <p:nvPicPr>
          <p:cNvPr id="18" name="Picture 17"/>
          <p:cNvPicPr>
            <a:picLocks noChangeAspect="1"/>
          </p:cNvPicPr>
          <p:nvPr/>
        </p:nvPicPr>
        <p:blipFill>
          <a:blip r:embed="rId3"/>
          <a:stretch>
            <a:fillRect/>
          </a:stretch>
        </p:blipFill>
        <p:spPr>
          <a:xfrm>
            <a:off x="1424007" y="3738297"/>
            <a:ext cx="3518757" cy="2038592"/>
          </a:xfrm>
          <a:prstGeom prst="rect">
            <a:avLst/>
          </a:prstGeom>
        </p:spPr>
      </p:pic>
      <p:sp>
        <p:nvSpPr>
          <p:cNvPr id="10" name="TextBox 9"/>
          <p:cNvSpPr txBox="1"/>
          <p:nvPr/>
        </p:nvSpPr>
        <p:spPr>
          <a:xfrm>
            <a:off x="0" y="459135"/>
            <a:ext cx="12186653" cy="645160"/>
          </a:xfrm>
          <a:prstGeom prst="rect">
            <a:avLst/>
          </a:prstGeom>
          <a:noFill/>
        </p:spPr>
        <p:txBody>
          <a:bodyPr wrap="square" rtlCol="0">
            <a:spAutoFit/>
          </a:bodyPr>
          <a:lstStyle/>
          <a:p>
            <a:pPr algn="ctr"/>
            <a:r>
              <a:rPr lang="en-US" sz="3600" b="1" dirty="0">
                <a:solidFill>
                  <a:schemeClr val="bg1"/>
                </a:solidFill>
                <a:latin typeface="HP Simplified" panose="020B0604020204020204" pitchFamily="34" charset="0"/>
              </a:rPr>
              <a:t>Statistics – Information Gain Example</a:t>
            </a:r>
            <a:endParaRPr lang="en-US" sz="3600" b="1" dirty="0">
              <a:solidFill>
                <a:schemeClr val="bg1"/>
              </a:solidFill>
              <a:latin typeface="HP Simplified" panose="020B0604020204020204"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0" name="TextBox 9"/>
          <p:cNvSpPr txBox="1"/>
          <p:nvPr/>
        </p:nvSpPr>
        <p:spPr>
          <a:xfrm>
            <a:off x="1424007" y="2048873"/>
            <a:ext cx="3911600" cy="1569660"/>
          </a:xfrm>
          <a:prstGeom prst="rect">
            <a:avLst/>
          </a:prstGeom>
          <a:noFill/>
        </p:spPr>
        <p:txBody>
          <a:bodyPr wrap="square" rtlCol="0">
            <a:spAutoFit/>
          </a:bodyPr>
          <a:lstStyle/>
          <a:p>
            <a:r>
              <a:rPr lang="en-US" sz="1600" dirty="0">
                <a:solidFill>
                  <a:schemeClr val="bg2">
                    <a:lumMod val="10000"/>
                  </a:schemeClr>
                </a:solidFill>
                <a:latin typeface="Abadi" panose="020B0604020104020204" pitchFamily="34" charset="0"/>
              </a:rPr>
              <a:t>Information Gain of attribute “outlook”</a:t>
            </a:r>
            <a:endParaRPr lang="en-US" sz="1600" dirty="0">
              <a:solidFill>
                <a:schemeClr val="bg2">
                  <a:lumMod val="10000"/>
                </a:schemeClr>
              </a:solidFill>
              <a:latin typeface="Abadi" panose="020B0604020104020204" pitchFamily="34" charset="0"/>
            </a:endParaRPr>
          </a:p>
          <a:p>
            <a:endParaRPr lang="en-US" sz="1600" dirty="0">
              <a:solidFill>
                <a:schemeClr val="bg2">
                  <a:lumMod val="10000"/>
                </a:schemeClr>
              </a:solidFill>
              <a:latin typeface="Abadi" panose="020B0604020104020204" pitchFamily="34" charset="0"/>
            </a:endParaRPr>
          </a:p>
          <a:p>
            <a:r>
              <a:rPr lang="en-US" sz="1600" dirty="0">
                <a:solidFill>
                  <a:schemeClr val="bg2">
                    <a:lumMod val="10000"/>
                  </a:schemeClr>
                </a:solidFill>
                <a:latin typeface="Abadi" panose="020B0604020104020204" pitchFamily="34" charset="0"/>
              </a:rPr>
              <a:t>From the total of 14 instances we have:</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5 instances “sunny”</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4 instances “overcast”</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5 instances “rainy”</a:t>
            </a:r>
            <a:endParaRPr lang="en-US" sz="1600" dirty="0">
              <a:solidFill>
                <a:schemeClr val="bg2">
                  <a:lumMod val="10000"/>
                </a:schemeClr>
              </a:solidFill>
              <a:latin typeface="Abadi" panose="020B0604020104020204" pitchFamily="34" charset="0"/>
            </a:endParaRPr>
          </a:p>
        </p:txBody>
      </p:sp>
      <p:sp>
        <p:nvSpPr>
          <p:cNvPr id="14" name="Rectangle: Diagonal Corners Rounded 13"/>
          <p:cNvSpPr/>
          <p:nvPr/>
        </p:nvSpPr>
        <p:spPr bwMode="auto">
          <a:xfrm>
            <a:off x="865207" y="1865203"/>
            <a:ext cx="5230793" cy="3952957"/>
          </a:xfrm>
          <a:prstGeom prst="round2DiagRect">
            <a:avLst/>
          </a:prstGeom>
          <a:noFill/>
          <a:ln w="28575" cap="flat" cmpd="sng" algn="ctr">
            <a:solidFill>
              <a:schemeClr val="tx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pic>
        <p:nvPicPr>
          <p:cNvPr id="15" name="Picture 14"/>
          <p:cNvPicPr>
            <a:picLocks noChangeAspect="1"/>
          </p:cNvPicPr>
          <p:nvPr/>
        </p:nvPicPr>
        <p:blipFill>
          <a:blip r:embed="rId2"/>
          <a:stretch>
            <a:fillRect/>
          </a:stretch>
        </p:blipFill>
        <p:spPr>
          <a:xfrm>
            <a:off x="6923658" y="2048874"/>
            <a:ext cx="4043731" cy="2691173"/>
          </a:xfrm>
          <a:prstGeom prst="rect">
            <a:avLst/>
          </a:prstGeom>
        </p:spPr>
      </p:pic>
      <p:pic>
        <p:nvPicPr>
          <p:cNvPr id="19" name="Picture 18"/>
          <p:cNvPicPr>
            <a:picLocks noChangeAspect="1"/>
          </p:cNvPicPr>
          <p:nvPr/>
        </p:nvPicPr>
        <p:blipFill>
          <a:blip r:embed="rId3"/>
          <a:stretch>
            <a:fillRect/>
          </a:stretch>
        </p:blipFill>
        <p:spPr>
          <a:xfrm>
            <a:off x="1412964" y="3836259"/>
            <a:ext cx="4042715" cy="1864257"/>
          </a:xfrm>
          <a:prstGeom prst="rect">
            <a:avLst/>
          </a:prstGeom>
        </p:spPr>
      </p:pic>
      <p:sp>
        <p:nvSpPr>
          <p:cNvPr id="9" name="TextBox 8"/>
          <p:cNvSpPr txBox="1"/>
          <p:nvPr/>
        </p:nvSpPr>
        <p:spPr>
          <a:xfrm>
            <a:off x="0" y="459135"/>
            <a:ext cx="12186653" cy="645160"/>
          </a:xfrm>
          <a:prstGeom prst="rect">
            <a:avLst/>
          </a:prstGeom>
          <a:noFill/>
        </p:spPr>
        <p:txBody>
          <a:bodyPr wrap="square" rtlCol="0">
            <a:spAutoFit/>
          </a:bodyPr>
          <a:lstStyle/>
          <a:p>
            <a:pPr algn="ctr"/>
            <a:r>
              <a:rPr lang="en-US" sz="3600" b="1" dirty="0">
                <a:solidFill>
                  <a:schemeClr val="bg1"/>
                </a:solidFill>
                <a:latin typeface="HP Simplified" panose="020B0604020204020204" pitchFamily="34" charset="0"/>
              </a:rPr>
              <a:t>Statistics – Information Gain Example</a:t>
            </a:r>
            <a:endParaRPr lang="en-US" sz="3600" b="1" dirty="0">
              <a:solidFill>
                <a:schemeClr val="bg1"/>
              </a:solidFill>
              <a:latin typeface="HP Simplified" panose="020B0604020204020204"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6" name="TextBox 15"/>
          <p:cNvSpPr txBox="1"/>
          <p:nvPr/>
        </p:nvSpPr>
        <p:spPr>
          <a:xfrm>
            <a:off x="1424007" y="2150561"/>
            <a:ext cx="3911600" cy="1323439"/>
          </a:xfrm>
          <a:prstGeom prst="rect">
            <a:avLst/>
          </a:prstGeom>
          <a:noFill/>
        </p:spPr>
        <p:txBody>
          <a:bodyPr wrap="square" rtlCol="0">
            <a:spAutoFit/>
          </a:bodyPr>
          <a:lstStyle/>
          <a:p>
            <a:r>
              <a:rPr lang="en-US" sz="1600" dirty="0">
                <a:solidFill>
                  <a:schemeClr val="bg2">
                    <a:lumMod val="10000"/>
                  </a:schemeClr>
                </a:solidFill>
                <a:latin typeface="Abadi" panose="020B0604020104020204" pitchFamily="34" charset="0"/>
              </a:rPr>
              <a:t>Information Gain of attribute “humidity”</a:t>
            </a:r>
            <a:endParaRPr lang="en-US" sz="1600" dirty="0">
              <a:solidFill>
                <a:schemeClr val="bg2">
                  <a:lumMod val="10000"/>
                </a:schemeClr>
              </a:solidFill>
              <a:latin typeface="Abadi" panose="020B0604020104020204" pitchFamily="34" charset="0"/>
            </a:endParaRPr>
          </a:p>
          <a:p>
            <a:endParaRPr lang="en-US" sz="1600" dirty="0">
              <a:solidFill>
                <a:schemeClr val="bg2">
                  <a:lumMod val="10000"/>
                </a:schemeClr>
              </a:solidFill>
              <a:latin typeface="Abadi" panose="020B0604020104020204" pitchFamily="34" charset="0"/>
            </a:endParaRPr>
          </a:p>
          <a:p>
            <a:r>
              <a:rPr lang="en-US" sz="1600" dirty="0">
                <a:solidFill>
                  <a:schemeClr val="bg2">
                    <a:lumMod val="10000"/>
                  </a:schemeClr>
                </a:solidFill>
                <a:latin typeface="Abadi" panose="020B0604020104020204" pitchFamily="34" charset="0"/>
              </a:rPr>
              <a:t>From the total of 14 instances we have:</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7 instances “high”</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7 instances “normal”</a:t>
            </a:r>
            <a:endParaRPr lang="en-US" sz="1600" dirty="0">
              <a:solidFill>
                <a:schemeClr val="bg2">
                  <a:lumMod val="10000"/>
                </a:schemeClr>
              </a:solidFill>
              <a:latin typeface="Abadi" panose="020B0604020104020204" pitchFamily="34" charset="0"/>
            </a:endParaRPr>
          </a:p>
        </p:txBody>
      </p:sp>
      <p:sp>
        <p:nvSpPr>
          <p:cNvPr id="17" name="Rectangle: Diagonal Corners Rounded 16"/>
          <p:cNvSpPr/>
          <p:nvPr/>
        </p:nvSpPr>
        <p:spPr bwMode="auto">
          <a:xfrm>
            <a:off x="865207" y="1966890"/>
            <a:ext cx="5230793" cy="3952957"/>
          </a:xfrm>
          <a:prstGeom prst="round2DiagRect">
            <a:avLst/>
          </a:prstGeom>
          <a:noFill/>
          <a:ln w="28575" cap="flat" cmpd="sng" algn="ctr">
            <a:solidFill>
              <a:schemeClr val="tx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pic>
        <p:nvPicPr>
          <p:cNvPr id="18" name="Picture 17"/>
          <p:cNvPicPr>
            <a:picLocks noChangeAspect="1"/>
          </p:cNvPicPr>
          <p:nvPr/>
        </p:nvPicPr>
        <p:blipFill>
          <a:blip r:embed="rId2"/>
          <a:stretch>
            <a:fillRect/>
          </a:stretch>
        </p:blipFill>
        <p:spPr>
          <a:xfrm>
            <a:off x="7065010" y="1864995"/>
            <a:ext cx="3700780" cy="3227705"/>
          </a:xfrm>
          <a:prstGeom prst="rect">
            <a:avLst/>
          </a:prstGeom>
        </p:spPr>
      </p:pic>
      <p:pic>
        <p:nvPicPr>
          <p:cNvPr id="20" name="Picture 19"/>
          <p:cNvPicPr>
            <a:picLocks noChangeAspect="1"/>
          </p:cNvPicPr>
          <p:nvPr/>
        </p:nvPicPr>
        <p:blipFill>
          <a:blip r:embed="rId3"/>
          <a:stretch>
            <a:fillRect/>
          </a:stretch>
        </p:blipFill>
        <p:spPr>
          <a:xfrm>
            <a:off x="1220696" y="3750004"/>
            <a:ext cx="4534562" cy="1724851"/>
          </a:xfrm>
          <a:prstGeom prst="rect">
            <a:avLst/>
          </a:prstGeom>
        </p:spPr>
      </p:pic>
      <p:sp>
        <p:nvSpPr>
          <p:cNvPr id="9" name="TextBox 8"/>
          <p:cNvSpPr txBox="1"/>
          <p:nvPr/>
        </p:nvSpPr>
        <p:spPr>
          <a:xfrm>
            <a:off x="0" y="459135"/>
            <a:ext cx="12186653" cy="645160"/>
          </a:xfrm>
          <a:prstGeom prst="rect">
            <a:avLst/>
          </a:prstGeom>
          <a:noFill/>
        </p:spPr>
        <p:txBody>
          <a:bodyPr wrap="square" rtlCol="0">
            <a:spAutoFit/>
          </a:bodyPr>
          <a:lstStyle/>
          <a:p>
            <a:pPr algn="ctr"/>
            <a:r>
              <a:rPr lang="en-US" sz="3600" b="1" dirty="0">
                <a:solidFill>
                  <a:schemeClr val="bg1"/>
                </a:solidFill>
                <a:latin typeface="HP Simplified" panose="020B0604020204020204" pitchFamily="34" charset="0"/>
              </a:rPr>
              <a:t>Statistics – Information Gain Example</a:t>
            </a:r>
            <a:endParaRPr lang="en-US" sz="3600" b="1" dirty="0">
              <a:solidFill>
                <a:schemeClr val="bg1"/>
              </a:solidFill>
              <a:latin typeface="HP Simplified" panose="020B0604020204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3" name="TextBox 12"/>
          <p:cNvSpPr txBox="1"/>
          <p:nvPr/>
        </p:nvSpPr>
        <p:spPr>
          <a:xfrm>
            <a:off x="10700084" y="0"/>
            <a:ext cx="1491916" cy="318100"/>
          </a:xfrm>
          <a:prstGeom prst="rect">
            <a:avLst/>
          </a:prstGeom>
          <a:noFill/>
        </p:spPr>
        <p:txBody>
          <a:bodyPr wrap="square" rtlCol="0">
            <a:spAutoFit/>
          </a:bodyPr>
          <a:lstStyle/>
          <a:p>
            <a:pPr algn="ctr"/>
            <a:r>
              <a:rPr lang="en-IN" sz="1465" dirty="0">
                <a:solidFill>
                  <a:schemeClr val="bg1"/>
                </a:solidFill>
                <a:latin typeface="+mj-lt"/>
              </a:rPr>
              <a:t>www.edureka.co</a:t>
            </a:r>
            <a:endParaRPr lang="en-IN" sz="1465" dirty="0">
              <a:solidFill>
                <a:schemeClr val="bg1"/>
              </a:solidFill>
              <a:latin typeface="+mj-lt"/>
            </a:endParaRPr>
          </a:p>
        </p:txBody>
      </p:sp>
      <p:sp>
        <p:nvSpPr>
          <p:cNvPr id="10" name="TextBox 9"/>
          <p:cNvSpPr txBox="1"/>
          <p:nvPr/>
        </p:nvSpPr>
        <p:spPr>
          <a:xfrm>
            <a:off x="1407542" y="2160447"/>
            <a:ext cx="4331251" cy="1569660"/>
          </a:xfrm>
          <a:prstGeom prst="rect">
            <a:avLst/>
          </a:prstGeom>
          <a:noFill/>
        </p:spPr>
        <p:txBody>
          <a:bodyPr wrap="square" rtlCol="0">
            <a:spAutoFit/>
          </a:bodyPr>
          <a:lstStyle/>
          <a:p>
            <a:r>
              <a:rPr lang="en-US" sz="1600" dirty="0">
                <a:solidFill>
                  <a:schemeClr val="bg2">
                    <a:lumMod val="10000"/>
                  </a:schemeClr>
                </a:solidFill>
                <a:latin typeface="Abadi" panose="020B0604020104020204" pitchFamily="34" charset="0"/>
              </a:rPr>
              <a:t>Information Gain of attribute “temperature”</a:t>
            </a:r>
            <a:endParaRPr lang="en-US" sz="1600" dirty="0">
              <a:solidFill>
                <a:schemeClr val="bg2">
                  <a:lumMod val="10000"/>
                </a:schemeClr>
              </a:solidFill>
              <a:latin typeface="Abadi" panose="020B0604020104020204" pitchFamily="34" charset="0"/>
            </a:endParaRPr>
          </a:p>
          <a:p>
            <a:endParaRPr lang="en-US" sz="1600" dirty="0">
              <a:solidFill>
                <a:schemeClr val="bg2">
                  <a:lumMod val="10000"/>
                </a:schemeClr>
              </a:solidFill>
              <a:latin typeface="Abadi" panose="020B0604020104020204" pitchFamily="34" charset="0"/>
            </a:endParaRPr>
          </a:p>
          <a:p>
            <a:r>
              <a:rPr lang="en-US" sz="1600" dirty="0">
                <a:solidFill>
                  <a:schemeClr val="bg2">
                    <a:lumMod val="10000"/>
                  </a:schemeClr>
                </a:solidFill>
                <a:latin typeface="Abadi" panose="020B0604020104020204" pitchFamily="34" charset="0"/>
              </a:rPr>
              <a:t>From the total of 14 instances we have:</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4 instances “hot”</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6 instances “mild”</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4 instances “cool”</a:t>
            </a:r>
            <a:endParaRPr lang="en-US" sz="1600" dirty="0">
              <a:solidFill>
                <a:schemeClr val="bg2">
                  <a:lumMod val="10000"/>
                </a:schemeClr>
              </a:solidFill>
              <a:latin typeface="Abadi" panose="020B0604020104020204" pitchFamily="34" charset="0"/>
            </a:endParaRPr>
          </a:p>
        </p:txBody>
      </p:sp>
      <p:sp>
        <p:nvSpPr>
          <p:cNvPr id="14" name="Rectangle: Diagonal Corners Rounded 13"/>
          <p:cNvSpPr/>
          <p:nvPr/>
        </p:nvSpPr>
        <p:spPr bwMode="auto">
          <a:xfrm>
            <a:off x="862533" y="2048873"/>
            <a:ext cx="5230793" cy="3952957"/>
          </a:xfrm>
          <a:prstGeom prst="round2DiagRect">
            <a:avLst/>
          </a:prstGeom>
          <a:noFill/>
          <a:ln w="28575" cap="flat" cmpd="sng" algn="ctr">
            <a:solidFill>
              <a:schemeClr val="tx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pic>
        <p:nvPicPr>
          <p:cNvPr id="15" name="Picture 14"/>
          <p:cNvPicPr>
            <a:picLocks noChangeAspect="1"/>
          </p:cNvPicPr>
          <p:nvPr/>
        </p:nvPicPr>
        <p:blipFill>
          <a:blip r:embed="rId2"/>
          <a:stretch>
            <a:fillRect/>
          </a:stretch>
        </p:blipFill>
        <p:spPr>
          <a:xfrm>
            <a:off x="6789038" y="2072286"/>
            <a:ext cx="3911600" cy="2714869"/>
          </a:xfrm>
          <a:prstGeom prst="rect">
            <a:avLst/>
          </a:prstGeom>
        </p:spPr>
      </p:pic>
      <p:pic>
        <p:nvPicPr>
          <p:cNvPr id="19" name="Picture 18"/>
          <p:cNvPicPr>
            <a:picLocks noChangeAspect="1"/>
          </p:cNvPicPr>
          <p:nvPr/>
        </p:nvPicPr>
        <p:blipFill>
          <a:blip r:embed="rId3"/>
          <a:stretch>
            <a:fillRect/>
          </a:stretch>
        </p:blipFill>
        <p:spPr>
          <a:xfrm>
            <a:off x="1378729" y="3841681"/>
            <a:ext cx="3975275" cy="1876442"/>
          </a:xfrm>
          <a:prstGeom prst="rect">
            <a:avLst/>
          </a:prstGeom>
        </p:spPr>
      </p:pic>
      <p:sp>
        <p:nvSpPr>
          <p:cNvPr id="16" name="TextBox 15"/>
          <p:cNvSpPr txBox="1"/>
          <p:nvPr/>
        </p:nvSpPr>
        <p:spPr>
          <a:xfrm>
            <a:off x="0" y="459135"/>
            <a:ext cx="12186653" cy="645160"/>
          </a:xfrm>
          <a:prstGeom prst="rect">
            <a:avLst/>
          </a:prstGeom>
          <a:noFill/>
        </p:spPr>
        <p:txBody>
          <a:bodyPr wrap="square" rtlCol="0">
            <a:spAutoFit/>
          </a:bodyPr>
          <a:lstStyle/>
          <a:p>
            <a:pPr algn="ctr"/>
            <a:r>
              <a:rPr lang="en-US" sz="3600" b="1" dirty="0">
                <a:solidFill>
                  <a:schemeClr val="bg1"/>
                </a:solidFill>
                <a:latin typeface="HP Simplified" panose="020B0604020204020204" pitchFamily="34" charset="0"/>
              </a:rPr>
              <a:t>Statistics – Information Gain Example</a:t>
            </a:r>
            <a:endParaRPr lang="en-US" sz="3600" b="1" dirty="0">
              <a:solidFill>
                <a:schemeClr val="bg1"/>
              </a:solidFill>
              <a:latin typeface="HP Simplified" panose="020B0604020204020204" pitchFamily="34"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6" name="Rectangle 15"/>
          <p:cNvSpPr/>
          <p:nvPr/>
        </p:nvSpPr>
        <p:spPr>
          <a:xfrm>
            <a:off x="596900" y="5802941"/>
            <a:ext cx="10998200" cy="369332"/>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 The variable with the highest IG is used to split the data at the root node.</a:t>
            </a:r>
            <a:endParaRPr lang="en-US" dirty="0">
              <a:solidFill>
                <a:schemeClr val="bg2">
                  <a:lumMod val="10000"/>
                </a:schemeClr>
              </a:solidFill>
              <a:latin typeface="Abadi" panose="020B0604020104020204" pitchFamily="34" charset="0"/>
            </a:endParaRPr>
          </a:p>
        </p:txBody>
      </p:sp>
      <p:sp>
        <p:nvSpPr>
          <p:cNvPr id="17" name="Rectangle: Rounded Corners 16"/>
          <p:cNvSpPr/>
          <p:nvPr/>
        </p:nvSpPr>
        <p:spPr bwMode="auto">
          <a:xfrm>
            <a:off x="316390" y="1993691"/>
            <a:ext cx="11559219" cy="3666908"/>
          </a:xfrm>
          <a:prstGeom prst="roundRect">
            <a:avLst/>
          </a:prstGeom>
          <a:solidFill>
            <a:schemeClr val="bg1">
              <a:lumMod val="9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pic>
        <p:nvPicPr>
          <p:cNvPr id="18" name="Picture 17"/>
          <p:cNvPicPr>
            <a:picLocks noChangeAspect="1"/>
          </p:cNvPicPr>
          <p:nvPr/>
        </p:nvPicPr>
        <p:blipFill>
          <a:blip r:embed="rId2"/>
          <a:stretch>
            <a:fillRect/>
          </a:stretch>
        </p:blipFill>
        <p:spPr>
          <a:xfrm>
            <a:off x="455520" y="2305310"/>
            <a:ext cx="11317379" cy="2641547"/>
          </a:xfrm>
          <a:prstGeom prst="rect">
            <a:avLst/>
          </a:prstGeom>
        </p:spPr>
      </p:pic>
      <p:sp>
        <p:nvSpPr>
          <p:cNvPr id="20" name="TextBox 19"/>
          <p:cNvSpPr txBox="1"/>
          <p:nvPr/>
        </p:nvSpPr>
        <p:spPr>
          <a:xfrm>
            <a:off x="1327302" y="5026954"/>
            <a:ext cx="1524000" cy="369332"/>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Gain = 0.247</a:t>
            </a:r>
            <a:endParaRPr lang="en-IN" dirty="0">
              <a:solidFill>
                <a:schemeClr val="bg2">
                  <a:lumMod val="10000"/>
                </a:schemeClr>
              </a:solidFill>
              <a:latin typeface="Abadi" panose="020B0604020104020204" pitchFamily="34" charset="0"/>
            </a:endParaRPr>
          </a:p>
        </p:txBody>
      </p:sp>
      <p:sp>
        <p:nvSpPr>
          <p:cNvPr id="22" name="TextBox 21"/>
          <p:cNvSpPr txBox="1"/>
          <p:nvPr/>
        </p:nvSpPr>
        <p:spPr>
          <a:xfrm>
            <a:off x="4387010" y="5020521"/>
            <a:ext cx="1524000" cy="369332"/>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Gain = 0.048</a:t>
            </a:r>
            <a:endParaRPr lang="en-IN" dirty="0">
              <a:solidFill>
                <a:schemeClr val="bg2">
                  <a:lumMod val="10000"/>
                </a:schemeClr>
              </a:solidFill>
              <a:latin typeface="Abadi" panose="020B0604020104020204" pitchFamily="34" charset="0"/>
            </a:endParaRPr>
          </a:p>
        </p:txBody>
      </p:sp>
      <p:sp>
        <p:nvSpPr>
          <p:cNvPr id="23" name="TextBox 22"/>
          <p:cNvSpPr txBox="1"/>
          <p:nvPr/>
        </p:nvSpPr>
        <p:spPr>
          <a:xfrm>
            <a:off x="7130210" y="5020521"/>
            <a:ext cx="1524000" cy="369332"/>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Gain = 0.151</a:t>
            </a:r>
            <a:endParaRPr lang="en-IN" dirty="0">
              <a:solidFill>
                <a:schemeClr val="bg2">
                  <a:lumMod val="10000"/>
                </a:schemeClr>
              </a:solidFill>
              <a:latin typeface="Abadi" panose="020B0604020104020204" pitchFamily="34" charset="0"/>
            </a:endParaRPr>
          </a:p>
        </p:txBody>
      </p:sp>
      <p:sp>
        <p:nvSpPr>
          <p:cNvPr id="24" name="TextBox 23"/>
          <p:cNvSpPr txBox="1"/>
          <p:nvPr/>
        </p:nvSpPr>
        <p:spPr>
          <a:xfrm>
            <a:off x="9975010" y="5020521"/>
            <a:ext cx="1524000" cy="369332"/>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Gain = 0.029</a:t>
            </a:r>
            <a:endParaRPr lang="en-IN" dirty="0">
              <a:solidFill>
                <a:schemeClr val="bg2">
                  <a:lumMod val="10000"/>
                </a:schemeClr>
              </a:solidFill>
              <a:latin typeface="Abadi" panose="020B0604020104020204" pitchFamily="34" charset="0"/>
            </a:endParaRPr>
          </a:p>
        </p:txBody>
      </p:sp>
      <p:sp>
        <p:nvSpPr>
          <p:cNvPr id="13" name="TextBox 12"/>
          <p:cNvSpPr txBox="1"/>
          <p:nvPr/>
        </p:nvSpPr>
        <p:spPr>
          <a:xfrm>
            <a:off x="0" y="459135"/>
            <a:ext cx="12186653" cy="645160"/>
          </a:xfrm>
          <a:prstGeom prst="rect">
            <a:avLst/>
          </a:prstGeom>
          <a:noFill/>
        </p:spPr>
        <p:txBody>
          <a:bodyPr wrap="square" rtlCol="0">
            <a:spAutoFit/>
          </a:bodyPr>
          <a:lstStyle/>
          <a:p>
            <a:pPr algn="ctr"/>
            <a:r>
              <a:rPr lang="en-US" sz="3600" b="1" dirty="0">
                <a:solidFill>
                  <a:schemeClr val="bg1"/>
                </a:solidFill>
                <a:latin typeface="HP Simplified" panose="020B0604020204020204" pitchFamily="34" charset="0"/>
              </a:rPr>
              <a:t>Statistics – Information Gain Example</a:t>
            </a:r>
            <a:endParaRPr lang="en-US" sz="3600" b="1" dirty="0">
              <a:solidFill>
                <a:schemeClr val="bg1"/>
              </a:solidFill>
              <a:latin typeface="HP Simplified" panose="020B0604020204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4" name="Rectangle: Rounded Corners 13"/>
          <p:cNvSpPr/>
          <p:nvPr/>
        </p:nvSpPr>
        <p:spPr bwMode="auto">
          <a:xfrm>
            <a:off x="316390" y="1784968"/>
            <a:ext cx="11559219" cy="3666908"/>
          </a:xfrm>
          <a:prstGeom prst="roundRect">
            <a:avLst/>
          </a:prstGeom>
          <a:solidFill>
            <a:schemeClr val="bg1">
              <a:lumMod val="95000"/>
            </a:schemeClr>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pic>
        <p:nvPicPr>
          <p:cNvPr id="15" name="Picture 14"/>
          <p:cNvPicPr>
            <a:picLocks noChangeAspect="1"/>
          </p:cNvPicPr>
          <p:nvPr/>
        </p:nvPicPr>
        <p:blipFill>
          <a:blip r:embed="rId2"/>
          <a:stretch>
            <a:fillRect/>
          </a:stretch>
        </p:blipFill>
        <p:spPr>
          <a:xfrm>
            <a:off x="455520" y="2096587"/>
            <a:ext cx="11317379" cy="2641547"/>
          </a:xfrm>
          <a:prstGeom prst="rect">
            <a:avLst/>
          </a:prstGeom>
        </p:spPr>
      </p:pic>
      <p:sp>
        <p:nvSpPr>
          <p:cNvPr id="19" name="TextBox 18"/>
          <p:cNvSpPr txBox="1"/>
          <p:nvPr/>
        </p:nvSpPr>
        <p:spPr>
          <a:xfrm>
            <a:off x="1327302" y="4818231"/>
            <a:ext cx="1524000" cy="369332"/>
          </a:xfrm>
          <a:prstGeom prst="rect">
            <a:avLst/>
          </a:prstGeom>
          <a:noFill/>
        </p:spPr>
        <p:txBody>
          <a:bodyPr wrap="square" rtlCol="0">
            <a:spAutoFit/>
          </a:bodyPr>
          <a:lstStyle/>
          <a:p>
            <a:r>
              <a:rPr lang="en-IN" b="1" dirty="0">
                <a:solidFill>
                  <a:schemeClr val="bg2">
                    <a:lumMod val="10000"/>
                  </a:schemeClr>
                </a:solidFill>
                <a:latin typeface="Abadi" panose="020B0604020104020204" pitchFamily="34" charset="0"/>
              </a:rPr>
              <a:t>Gain = 0.247</a:t>
            </a:r>
            <a:endParaRPr lang="en-IN" b="1" dirty="0">
              <a:solidFill>
                <a:schemeClr val="bg2">
                  <a:lumMod val="10000"/>
                </a:schemeClr>
              </a:solidFill>
              <a:latin typeface="Abadi" panose="020B0604020104020204" pitchFamily="34" charset="0"/>
            </a:endParaRPr>
          </a:p>
        </p:txBody>
      </p:sp>
      <p:sp>
        <p:nvSpPr>
          <p:cNvPr id="25" name="TextBox 24"/>
          <p:cNvSpPr txBox="1"/>
          <p:nvPr/>
        </p:nvSpPr>
        <p:spPr>
          <a:xfrm>
            <a:off x="4387010" y="4811798"/>
            <a:ext cx="1524000" cy="369332"/>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Gain = 0.048</a:t>
            </a:r>
            <a:endParaRPr lang="en-IN" dirty="0">
              <a:solidFill>
                <a:schemeClr val="bg2">
                  <a:lumMod val="10000"/>
                </a:schemeClr>
              </a:solidFill>
              <a:latin typeface="Abadi" panose="020B0604020104020204" pitchFamily="34" charset="0"/>
            </a:endParaRPr>
          </a:p>
        </p:txBody>
      </p:sp>
      <p:sp>
        <p:nvSpPr>
          <p:cNvPr id="26" name="TextBox 25"/>
          <p:cNvSpPr txBox="1"/>
          <p:nvPr/>
        </p:nvSpPr>
        <p:spPr>
          <a:xfrm>
            <a:off x="7130210" y="4811798"/>
            <a:ext cx="1524000" cy="369332"/>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Gain = 0.151</a:t>
            </a:r>
            <a:endParaRPr lang="en-IN" dirty="0">
              <a:solidFill>
                <a:schemeClr val="bg2">
                  <a:lumMod val="10000"/>
                </a:schemeClr>
              </a:solidFill>
              <a:latin typeface="Abadi" panose="020B0604020104020204" pitchFamily="34" charset="0"/>
            </a:endParaRPr>
          </a:p>
        </p:txBody>
      </p:sp>
      <p:sp>
        <p:nvSpPr>
          <p:cNvPr id="27" name="TextBox 26"/>
          <p:cNvSpPr txBox="1"/>
          <p:nvPr/>
        </p:nvSpPr>
        <p:spPr>
          <a:xfrm>
            <a:off x="9975010" y="4811798"/>
            <a:ext cx="1524000" cy="369332"/>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Gain = 0.029</a:t>
            </a:r>
            <a:endParaRPr lang="en-IN" dirty="0">
              <a:solidFill>
                <a:schemeClr val="bg2">
                  <a:lumMod val="10000"/>
                </a:schemeClr>
              </a:solidFill>
              <a:latin typeface="Abadi" panose="020B0604020104020204" pitchFamily="34" charset="0"/>
            </a:endParaRPr>
          </a:p>
        </p:txBody>
      </p:sp>
      <p:sp>
        <p:nvSpPr>
          <p:cNvPr id="28" name="Rectangle 27"/>
          <p:cNvSpPr/>
          <p:nvPr/>
        </p:nvSpPr>
        <p:spPr bwMode="auto">
          <a:xfrm>
            <a:off x="558684" y="2343768"/>
            <a:ext cx="2943269" cy="2143415"/>
          </a:xfrm>
          <a:prstGeom prst="rect">
            <a:avLst/>
          </a:prstGeom>
          <a:noFill/>
          <a:ln w="57150" cap="flat" cmpd="sng" algn="ctr">
            <a:solidFill>
              <a:srgbClr val="C00000"/>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sp>
        <p:nvSpPr>
          <p:cNvPr id="29" name="Rectangle 28"/>
          <p:cNvSpPr/>
          <p:nvPr/>
        </p:nvSpPr>
        <p:spPr>
          <a:xfrm>
            <a:off x="596900" y="5594926"/>
            <a:ext cx="10998200"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 The variable with the highest IG is used to split the data at the root node. The ‘Outlook’ variable has the highest IG, therefore it can be assigned to the root node.</a:t>
            </a:r>
            <a:endParaRPr lang="en-US" dirty="0">
              <a:solidFill>
                <a:schemeClr val="bg2">
                  <a:lumMod val="10000"/>
                </a:schemeClr>
              </a:solidFill>
              <a:latin typeface="Abadi" panose="020B0604020104020204" pitchFamily="34" charset="0"/>
            </a:endParaRPr>
          </a:p>
        </p:txBody>
      </p:sp>
      <p:sp>
        <p:nvSpPr>
          <p:cNvPr id="13" name="TextBox 12"/>
          <p:cNvSpPr txBox="1"/>
          <p:nvPr/>
        </p:nvSpPr>
        <p:spPr>
          <a:xfrm>
            <a:off x="0" y="459135"/>
            <a:ext cx="12186653" cy="923330"/>
          </a:xfrm>
          <a:prstGeom prst="rect">
            <a:avLst/>
          </a:prstGeom>
          <a:noFill/>
        </p:spPr>
        <p:txBody>
          <a:bodyPr wrap="square" rtlCol="0">
            <a:spAutoFit/>
          </a:bodyPr>
          <a:lstStyle/>
          <a:p>
            <a:pPr algn="ctr"/>
            <a:r>
              <a:rPr lang="en-US" sz="5400" b="1" dirty="0">
                <a:solidFill>
                  <a:schemeClr val="bg1"/>
                </a:solidFill>
                <a:latin typeface="HP Simplified" panose="020B0604020204020204" pitchFamily="34" charset="0"/>
              </a:rPr>
              <a:t>Statistics – Information Gain Example</a:t>
            </a:r>
            <a:endParaRPr lang="en-US" sz="5400" b="1" dirty="0">
              <a:solidFill>
                <a:schemeClr val="bg1"/>
              </a:solidFill>
              <a:latin typeface="HP Simplified" panose="020B0604020204020204"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3408069"/>
            <a:ext cx="12192000" cy="1976731"/>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artisticGlowEdges trans="1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 name="Rectangle 4"/>
          <p:cNvSpPr/>
          <p:nvPr/>
        </p:nvSpPr>
        <p:spPr>
          <a:xfrm>
            <a:off x="4584965" y="4089400"/>
            <a:ext cx="3022109" cy="1323439"/>
          </a:xfrm>
          <a:prstGeom prst="rect">
            <a:avLst/>
          </a:prstGeom>
        </p:spPr>
        <p:txBody>
          <a:bodyPr wrap="none">
            <a:spAutoFit/>
          </a:bodyPr>
          <a:lstStyle/>
          <a:p>
            <a:pPr algn="ctr"/>
            <a:r>
              <a:rPr lang="en-US" sz="8000" b="1" dirty="0">
                <a:solidFill>
                  <a:schemeClr val="bg1"/>
                </a:solidFill>
                <a:latin typeface="HP Simplified" panose="020B0604020204020204" pitchFamily="34" charset="0"/>
              </a:rPr>
              <a:t>Matrix</a:t>
            </a:r>
            <a:endPar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sp>
        <p:nvSpPr>
          <p:cNvPr id="6" name="Oval 5"/>
          <p:cNvSpPr/>
          <p:nvPr/>
        </p:nvSpPr>
        <p:spPr bwMode="auto">
          <a:xfrm>
            <a:off x="4367463" y="526966"/>
            <a:ext cx="3438358" cy="3384634"/>
          </a:xfrm>
          <a:prstGeom prst="ellipse">
            <a:avLst/>
          </a:prstGeom>
          <a:noFill/>
          <a:ln w="28575" cap="flat" cmpd="sng" algn="ctr">
            <a:solidFill>
              <a:srgbClr val="004C76"/>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23800" dirty="0">
                <a:solidFill>
                  <a:srgbClr val="004C76"/>
                </a:solidFill>
                <a:latin typeface="Showcard Gothic" panose="04020904020102020604" pitchFamily="82" charset="0"/>
                <a:cs typeface="Shonar Bangla" panose="020B0502040204020203" pitchFamily="18" charset="0"/>
              </a:rPr>
              <a:t>8</a:t>
            </a:r>
            <a:endParaRPr lang="en-IN" sz="23800" dirty="0">
              <a:solidFill>
                <a:srgbClr val="004C76"/>
              </a:solidFill>
              <a:latin typeface="Showcard Gothic" panose="04020904020102020604" pitchFamily="82" charset="0"/>
              <a:cs typeface="Shonar Bangla" panose="020B05020402040202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12192000" cy="68580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4" name="Rectangle 3"/>
          <p:cNvSpPr/>
          <p:nvPr/>
        </p:nvSpPr>
        <p:spPr>
          <a:xfrm>
            <a:off x="4022408" y="6295608"/>
            <a:ext cx="8278100" cy="523220"/>
          </a:xfrm>
          <a:prstGeom prst="rect">
            <a:avLst/>
          </a:prstGeom>
        </p:spPr>
        <p:txBody>
          <a:bodyPr wrap="none">
            <a:spAutoFit/>
          </a:bodyPr>
          <a:lstStyle/>
          <a:p>
            <a:pPr algn="l"/>
            <a:r>
              <a:rPr lang="en-IN" sz="2800" b="1" dirty="0">
                <a:solidFill>
                  <a:schemeClr val="bg1"/>
                </a:solidFill>
                <a:effectLst>
                  <a:outerShdw blurRad="38100" dist="38100" dir="2700000" algn="tl">
                    <a:srgbClr val="000000">
                      <a:alpha val="43137"/>
                    </a:srgbClr>
                  </a:outerShdw>
                </a:effectLst>
                <a:latin typeface="HP Simplified" panose="020B0604020204020204"/>
              </a:rPr>
              <a:t>Data Science with Python Certification Training Course</a:t>
            </a:r>
            <a:endParaRPr lang="en-IN" sz="2800" b="1" dirty="0">
              <a:solidFill>
                <a:schemeClr val="bg1"/>
              </a:solidFill>
              <a:effectLst>
                <a:outerShdw blurRad="38100" dist="38100" dir="2700000" algn="tl">
                  <a:srgbClr val="000000">
                    <a:alpha val="43137"/>
                  </a:srgbClr>
                </a:outerShdw>
              </a:effectLst>
              <a:latin typeface="HP Simplified" panose="020B0604020204020204"/>
            </a:endParaRPr>
          </a:p>
        </p:txBody>
      </p:sp>
      <p:pic>
        <p:nvPicPr>
          <p:cNvPr id="5" name="Picture 4" descr="A worm on the ground&#10;&#10;Description automatically generated"/>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332380" y="1275193"/>
            <a:ext cx="9665720" cy="4962908"/>
          </a:xfrm>
          <a:prstGeom prst="rect">
            <a:avLst/>
          </a:prstGeom>
        </p:spPr>
      </p:pic>
      <p:sp>
        <p:nvSpPr>
          <p:cNvPr id="6" name="TextBox 5"/>
          <p:cNvSpPr txBox="1"/>
          <p:nvPr/>
        </p:nvSpPr>
        <p:spPr>
          <a:xfrm>
            <a:off x="123109" y="2589977"/>
            <a:ext cx="2336800" cy="318100"/>
          </a:xfrm>
          <a:prstGeom prst="rect">
            <a:avLst/>
          </a:prstGeom>
          <a:noFill/>
        </p:spPr>
        <p:txBody>
          <a:bodyPr wrap="square" rtlCol="0">
            <a:spAutoFit/>
          </a:bodyPr>
          <a:lstStyle/>
          <a:p>
            <a:r>
              <a:rPr lang="en-IN" sz="1465" b="1" dirty="0">
                <a:solidFill>
                  <a:schemeClr val="accent1">
                    <a:lumMod val="60000"/>
                    <a:lumOff val="40000"/>
                  </a:schemeClr>
                </a:solidFill>
                <a:effectLst>
                  <a:outerShdw blurRad="38100" dist="38100" dir="2700000" algn="tl">
                    <a:srgbClr val="000000">
                      <a:alpha val="43137"/>
                    </a:srgbClr>
                  </a:outerShdw>
                </a:effectLst>
                <a:latin typeface="Abadi" panose="020B0604020104020204" pitchFamily="34" charset="0"/>
              </a:rPr>
              <a:t>Introduction </a:t>
            </a:r>
            <a:endParaRPr lang="en-IN" sz="1465" b="1" dirty="0">
              <a:solidFill>
                <a:schemeClr val="accent1">
                  <a:lumMod val="60000"/>
                  <a:lumOff val="40000"/>
                </a:schemeClr>
              </a:solidFill>
              <a:effectLst>
                <a:outerShdw blurRad="38100" dist="38100" dir="2700000" algn="tl">
                  <a:srgbClr val="000000">
                    <a:alpha val="43137"/>
                  </a:srgbClr>
                </a:outerShdw>
              </a:effectLst>
              <a:latin typeface="Abadi" panose="020B0604020104020204" pitchFamily="34" charset="0"/>
            </a:endParaRPr>
          </a:p>
        </p:txBody>
      </p:sp>
      <p:grpSp>
        <p:nvGrpSpPr>
          <p:cNvPr id="7" name="Group 6"/>
          <p:cNvGrpSpPr/>
          <p:nvPr/>
        </p:nvGrpSpPr>
        <p:grpSpPr>
          <a:xfrm>
            <a:off x="186513" y="3429000"/>
            <a:ext cx="648427" cy="1796741"/>
            <a:chOff x="559539" y="10287000"/>
            <a:chExt cx="1945280" cy="5390224"/>
          </a:xfrm>
        </p:grpSpPr>
        <p:grpSp>
          <p:nvGrpSpPr>
            <p:cNvPr id="8" name="Group 7"/>
            <p:cNvGrpSpPr/>
            <p:nvPr/>
          </p:nvGrpSpPr>
          <p:grpSpPr>
            <a:xfrm>
              <a:off x="1371600" y="10287000"/>
              <a:ext cx="317975" cy="3351985"/>
              <a:chOff x="1174577" y="7617739"/>
              <a:chExt cx="512102" cy="5938246"/>
            </a:xfrm>
          </p:grpSpPr>
          <p:cxnSp>
            <p:nvCxnSpPr>
              <p:cNvPr id="12" name="Straight Connector 11"/>
              <p:cNvCxnSpPr>
                <a:stCxn id="10" idx="0"/>
              </p:cNvCxnSpPr>
              <p:nvPr/>
            </p:nvCxnSpPr>
            <p:spPr bwMode="auto">
              <a:xfrm flipV="1">
                <a:off x="1392616" y="7946647"/>
                <a:ext cx="0" cy="5609338"/>
              </a:xfrm>
              <a:prstGeom prst="line">
                <a:avLst/>
              </a:prstGeom>
              <a:noFill/>
              <a:ln w="66675" cap="flat" cmpd="sng" algn="ctr">
                <a:solidFill>
                  <a:srgbClr val="3C98C6"/>
                </a:solidFill>
                <a:prstDash val="solid"/>
                <a:round/>
                <a:headEnd type="none" w="sm" len="sm"/>
                <a:tailEnd type="none" w="sm" len="sm"/>
              </a:ln>
              <a:effectLst/>
            </p:spPr>
          </p:cxnSp>
          <p:sp>
            <p:nvSpPr>
              <p:cNvPr id="13" name="Oval 12"/>
              <p:cNvSpPr/>
              <p:nvPr/>
            </p:nvSpPr>
            <p:spPr bwMode="auto">
              <a:xfrm>
                <a:off x="1174577" y="7617739"/>
                <a:ext cx="512102" cy="512102"/>
              </a:xfrm>
              <a:prstGeom prst="ellipse">
                <a:avLst/>
              </a:prstGeom>
              <a:solidFill>
                <a:schemeClr val="bg1"/>
              </a:solidFill>
              <a:ln w="28575" cap="flat" cmpd="sng" algn="ctr">
                <a:solidFill>
                  <a:schemeClr val="bg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badi" panose="020B0604020104020204" pitchFamily="34" charset="0"/>
                </a:endParaRPr>
              </a:p>
            </p:txBody>
          </p:sp>
        </p:grpSp>
        <p:grpSp>
          <p:nvGrpSpPr>
            <p:cNvPr id="9" name="Group 8"/>
            <p:cNvGrpSpPr/>
            <p:nvPr/>
          </p:nvGrpSpPr>
          <p:grpSpPr>
            <a:xfrm>
              <a:off x="559539" y="12832105"/>
              <a:ext cx="1945280" cy="2845119"/>
              <a:chOff x="580708" y="11825925"/>
              <a:chExt cx="1945280" cy="2845119"/>
            </a:xfrm>
          </p:grpSpPr>
          <p:pic>
            <p:nvPicPr>
              <p:cNvPr id="10" name="Picture 9"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08" y="11850030"/>
                <a:ext cx="1945280" cy="2821014"/>
              </a:xfrm>
              <a:prstGeom prst="rect">
                <a:avLst/>
              </a:prstGeom>
            </p:spPr>
          </p:pic>
          <p:sp>
            <p:nvSpPr>
              <p:cNvPr id="11" name="TextBox 10"/>
              <p:cNvSpPr txBox="1"/>
              <p:nvPr/>
            </p:nvSpPr>
            <p:spPr>
              <a:xfrm>
                <a:off x="1079695" y="11825925"/>
                <a:ext cx="1295399" cy="2046522"/>
              </a:xfrm>
              <a:prstGeom prst="rect">
                <a:avLst/>
              </a:prstGeom>
              <a:noFill/>
            </p:spPr>
            <p:txBody>
              <a:bodyPr wrap="square" rtlCol="0">
                <a:spAutoFit/>
              </a:bodyPr>
              <a:lstStyle/>
              <a:p>
                <a:r>
                  <a:rPr lang="en-GB" sz="3835" b="1" dirty="0">
                    <a:solidFill>
                      <a:schemeClr val="bg1"/>
                    </a:solidFill>
                    <a:effectLst>
                      <a:outerShdw blurRad="38100" dist="38100" dir="2700000" algn="tl">
                        <a:srgbClr val="000000">
                          <a:alpha val="43137"/>
                        </a:srgbClr>
                      </a:outerShdw>
                    </a:effectLst>
                    <a:latin typeface="Agency FB" panose="020B0503020202020204" pitchFamily="34" charset="0"/>
                  </a:rPr>
                  <a:t>1</a:t>
                </a:r>
                <a:endParaRPr lang="en-IN" sz="3835"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grpSp>
      <p:sp>
        <p:nvSpPr>
          <p:cNvPr id="14" name="TextBox 13"/>
          <p:cNvSpPr txBox="1"/>
          <p:nvPr/>
        </p:nvSpPr>
        <p:spPr>
          <a:xfrm>
            <a:off x="4478839" y="4844680"/>
            <a:ext cx="3860800" cy="318100"/>
          </a:xfrm>
          <a:prstGeom prst="rect">
            <a:avLst/>
          </a:prstGeom>
          <a:noFill/>
        </p:spPr>
        <p:txBody>
          <a:bodyPr wrap="square" rtlCol="0">
            <a:spAutoFit/>
          </a:bodyPr>
          <a:lstStyle/>
          <a:p>
            <a:r>
              <a:rPr lang="en-IN" sz="1465" b="1" dirty="0">
                <a:solidFill>
                  <a:schemeClr val="accent3"/>
                </a:solidFill>
                <a:effectLst>
                  <a:outerShdw blurRad="38100" dist="38100" dir="2700000" algn="tl">
                    <a:srgbClr val="000000">
                      <a:alpha val="43137"/>
                    </a:srgbClr>
                  </a:outerShdw>
                </a:effectLst>
                <a:latin typeface="Abadi" panose="020B0604020104020204" pitchFamily="34" charset="0"/>
              </a:rPr>
              <a:t>Data Manipulation</a:t>
            </a:r>
            <a:endParaRPr lang="en-IN" sz="1465" b="1" dirty="0">
              <a:solidFill>
                <a:schemeClr val="accent3"/>
              </a:solidFill>
              <a:effectLst>
                <a:outerShdw blurRad="38100" dist="38100" dir="2700000" algn="tl">
                  <a:srgbClr val="000000">
                    <a:alpha val="43137"/>
                  </a:srgbClr>
                </a:outerShdw>
              </a:effectLst>
              <a:latin typeface="Abadi" panose="020B0604020104020204" pitchFamily="34" charset="0"/>
            </a:endParaRPr>
          </a:p>
        </p:txBody>
      </p:sp>
      <p:grpSp>
        <p:nvGrpSpPr>
          <p:cNvPr id="15" name="Group 14"/>
          <p:cNvGrpSpPr/>
          <p:nvPr/>
        </p:nvGrpSpPr>
        <p:grpSpPr>
          <a:xfrm>
            <a:off x="2961799" y="5244661"/>
            <a:ext cx="1473200" cy="940338"/>
            <a:chOff x="9525000" y="15232559"/>
            <a:chExt cx="4419599" cy="2821014"/>
          </a:xfrm>
        </p:grpSpPr>
        <p:grpSp>
          <p:nvGrpSpPr>
            <p:cNvPr id="16" name="Group 15"/>
            <p:cNvGrpSpPr/>
            <p:nvPr/>
          </p:nvGrpSpPr>
          <p:grpSpPr>
            <a:xfrm>
              <a:off x="9525000" y="15232559"/>
              <a:ext cx="2067144" cy="2821014"/>
              <a:chOff x="11123308" y="6172200"/>
              <a:chExt cx="2067144" cy="2821014"/>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3308" y="6172200"/>
                <a:ext cx="1945280" cy="2821014"/>
              </a:xfrm>
              <a:prstGeom prst="rect">
                <a:avLst/>
              </a:prstGeom>
            </p:spPr>
          </p:pic>
          <p:sp>
            <p:nvSpPr>
              <p:cNvPr id="21" name="TextBox 20"/>
              <p:cNvSpPr txBox="1"/>
              <p:nvPr/>
            </p:nvSpPr>
            <p:spPr>
              <a:xfrm>
                <a:off x="11526085" y="6402504"/>
                <a:ext cx="1664367" cy="1754325"/>
              </a:xfrm>
              <a:prstGeom prst="rect">
                <a:avLst/>
              </a:prstGeom>
              <a:noFill/>
            </p:spPr>
            <p:txBody>
              <a:bodyPr wrap="square">
                <a:spAutoFit/>
              </a:bodyPr>
              <a:lstStyle/>
              <a:p>
                <a:r>
                  <a:rPr lang="en-GB" sz="3200" b="1" dirty="0">
                    <a:solidFill>
                      <a:schemeClr val="bg1"/>
                    </a:solidFill>
                    <a:effectLst>
                      <a:outerShdw blurRad="38100" dist="38100" dir="2700000" algn="tl">
                        <a:srgbClr val="000000">
                          <a:alpha val="43137"/>
                        </a:srgbClr>
                      </a:outerShdw>
                    </a:effectLst>
                    <a:latin typeface="Agency FB" panose="020B0503020202020204" pitchFamily="34" charset="0"/>
                  </a:rPr>
                  <a:t>3</a:t>
                </a:r>
                <a:endParaRPr lang="en-IN" sz="32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grpSp>
          <p:nvGrpSpPr>
            <p:cNvPr id="17" name="Group 16"/>
            <p:cNvGrpSpPr/>
            <p:nvPr/>
          </p:nvGrpSpPr>
          <p:grpSpPr>
            <a:xfrm rot="5400000">
              <a:off x="12012892" y="15619325"/>
              <a:ext cx="619643" cy="3243771"/>
              <a:chOff x="11756098" y="3505202"/>
              <a:chExt cx="512102" cy="3243771"/>
            </a:xfrm>
          </p:grpSpPr>
          <p:cxnSp>
            <p:nvCxnSpPr>
              <p:cNvPr id="18" name="Straight Connector 17"/>
              <p:cNvCxnSpPr/>
              <p:nvPr/>
            </p:nvCxnSpPr>
            <p:spPr bwMode="auto">
              <a:xfrm flipV="1">
                <a:off x="12039600" y="4071427"/>
                <a:ext cx="0" cy="2677546"/>
              </a:xfrm>
              <a:prstGeom prst="line">
                <a:avLst/>
              </a:prstGeom>
              <a:noFill/>
              <a:ln w="66675" cap="flat" cmpd="sng" algn="ctr">
                <a:solidFill>
                  <a:srgbClr val="A97C51"/>
                </a:solidFill>
                <a:prstDash val="solid"/>
                <a:round/>
                <a:headEnd type="none" w="sm" len="sm"/>
                <a:tailEnd type="none" w="sm" len="sm"/>
              </a:ln>
              <a:effectLst/>
            </p:spPr>
          </p:cxnSp>
          <p:sp>
            <p:nvSpPr>
              <p:cNvPr id="19" name="Oval 18"/>
              <p:cNvSpPr/>
              <p:nvPr/>
            </p:nvSpPr>
            <p:spPr bwMode="auto">
              <a:xfrm>
                <a:off x="11756098" y="3505202"/>
                <a:ext cx="512102" cy="512102"/>
              </a:xfrm>
              <a:prstGeom prst="ellipse">
                <a:avLst/>
              </a:prstGeom>
              <a:solidFill>
                <a:schemeClr val="bg1"/>
              </a:solidFill>
              <a:ln w="28575" cap="flat" cmpd="sng" algn="ctr">
                <a:solidFill>
                  <a:srgbClr val="A97C5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badi" panose="020B0604020104020204" pitchFamily="34" charset="0"/>
                </a:endParaRPr>
              </a:p>
            </p:txBody>
          </p:sp>
        </p:grpSp>
      </p:grpSp>
      <p:sp>
        <p:nvSpPr>
          <p:cNvPr id="22" name="TextBox 21"/>
          <p:cNvSpPr txBox="1"/>
          <p:nvPr/>
        </p:nvSpPr>
        <p:spPr>
          <a:xfrm>
            <a:off x="1036743" y="3220385"/>
            <a:ext cx="1778000" cy="543867"/>
          </a:xfrm>
          <a:prstGeom prst="rect">
            <a:avLst/>
          </a:prstGeom>
          <a:noFill/>
        </p:spPr>
        <p:txBody>
          <a:bodyPr wrap="square" rtlCol="0">
            <a:spAutoFit/>
          </a:bodyPr>
          <a:lstStyle/>
          <a:p>
            <a:r>
              <a:rPr lang="en-IN" sz="1465" b="1" dirty="0">
                <a:solidFill>
                  <a:srgbClr val="FFC000"/>
                </a:solidFill>
                <a:latin typeface="Abadi" panose="020B0604020104020204" pitchFamily="34" charset="0"/>
              </a:rPr>
              <a:t>Sequences and File Operations</a:t>
            </a:r>
            <a:endParaRPr lang="en-IN" sz="1465" b="1" dirty="0">
              <a:solidFill>
                <a:srgbClr val="FFC000"/>
              </a:solidFill>
              <a:latin typeface="Abadi" panose="020B0604020104020204" pitchFamily="34" charset="0"/>
            </a:endParaRPr>
          </a:p>
        </p:txBody>
      </p:sp>
      <p:grpSp>
        <p:nvGrpSpPr>
          <p:cNvPr id="23" name="Group 22"/>
          <p:cNvGrpSpPr/>
          <p:nvPr/>
        </p:nvGrpSpPr>
        <p:grpSpPr>
          <a:xfrm>
            <a:off x="6253484" y="2194168"/>
            <a:ext cx="1165302" cy="940338"/>
            <a:chOff x="19198282" y="6394217"/>
            <a:chExt cx="3495905" cy="2821014"/>
          </a:xfrm>
        </p:grpSpPr>
        <p:grpSp>
          <p:nvGrpSpPr>
            <p:cNvPr id="24" name="Group 23"/>
            <p:cNvGrpSpPr/>
            <p:nvPr/>
          </p:nvGrpSpPr>
          <p:grpSpPr>
            <a:xfrm>
              <a:off x="19198282" y="6394217"/>
              <a:ext cx="2076641" cy="2821014"/>
              <a:chOff x="19524380" y="6247644"/>
              <a:chExt cx="2076641" cy="2821014"/>
            </a:xfrm>
          </p:grpSpPr>
          <p:pic>
            <p:nvPicPr>
              <p:cNvPr id="28" name="Picture 27"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4380" y="6247644"/>
                <a:ext cx="1945280" cy="2821014"/>
              </a:xfrm>
              <a:prstGeom prst="rect">
                <a:avLst/>
              </a:prstGeom>
            </p:spPr>
          </p:pic>
          <p:sp>
            <p:nvSpPr>
              <p:cNvPr id="29" name="TextBox 28"/>
              <p:cNvSpPr txBox="1"/>
              <p:nvPr/>
            </p:nvSpPr>
            <p:spPr>
              <a:xfrm>
                <a:off x="19936652" y="6424509"/>
                <a:ext cx="1664369" cy="1754325"/>
              </a:xfrm>
              <a:prstGeom prst="rect">
                <a:avLst/>
              </a:prstGeom>
              <a:noFill/>
            </p:spPr>
            <p:txBody>
              <a:bodyPr wrap="square">
                <a:spAutoFit/>
              </a:bodyPr>
              <a:lstStyle/>
              <a:p>
                <a:r>
                  <a:rPr lang="en-GB" sz="3200" b="1" dirty="0">
                    <a:solidFill>
                      <a:schemeClr val="bg1"/>
                    </a:solidFill>
                    <a:effectLst>
                      <a:outerShdw blurRad="38100" dist="38100" dir="2700000" algn="tl">
                        <a:srgbClr val="000000">
                          <a:alpha val="43137"/>
                        </a:srgbClr>
                      </a:outerShdw>
                    </a:effectLst>
                    <a:latin typeface="Agency FB" panose="020B0503020202020204" pitchFamily="34" charset="0"/>
                  </a:rPr>
                  <a:t>7</a:t>
                </a:r>
                <a:endParaRPr lang="en-IN" sz="32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grpSp>
          <p:nvGrpSpPr>
            <p:cNvPr id="25" name="Group 24"/>
            <p:cNvGrpSpPr/>
            <p:nvPr/>
          </p:nvGrpSpPr>
          <p:grpSpPr>
            <a:xfrm>
              <a:off x="20853731" y="7274772"/>
              <a:ext cx="1840456" cy="512102"/>
              <a:chOff x="21179829" y="7128199"/>
              <a:chExt cx="1840456" cy="512102"/>
            </a:xfrm>
          </p:grpSpPr>
          <p:cxnSp>
            <p:nvCxnSpPr>
              <p:cNvPr id="26" name="Straight Connector 25"/>
              <p:cNvCxnSpPr/>
              <p:nvPr/>
            </p:nvCxnSpPr>
            <p:spPr bwMode="auto">
              <a:xfrm flipH="1">
                <a:off x="21179829" y="7428066"/>
                <a:ext cx="1339328" cy="34720"/>
              </a:xfrm>
              <a:prstGeom prst="line">
                <a:avLst/>
              </a:prstGeom>
              <a:noFill/>
              <a:ln w="66675" cap="flat" cmpd="sng" algn="ctr">
                <a:solidFill>
                  <a:srgbClr val="3C98C6"/>
                </a:solidFill>
                <a:prstDash val="solid"/>
                <a:round/>
                <a:headEnd type="none" w="sm" len="sm"/>
                <a:tailEnd type="none" w="sm" len="sm"/>
              </a:ln>
              <a:effectLst/>
            </p:spPr>
          </p:cxnSp>
          <p:sp>
            <p:nvSpPr>
              <p:cNvPr id="27" name="Oval 26"/>
              <p:cNvSpPr/>
              <p:nvPr/>
            </p:nvSpPr>
            <p:spPr bwMode="auto">
              <a:xfrm>
                <a:off x="22508183" y="7128199"/>
                <a:ext cx="512102" cy="512102"/>
              </a:xfrm>
              <a:prstGeom prst="ellipse">
                <a:avLst/>
              </a:prstGeom>
              <a:solidFill>
                <a:schemeClr val="bg1"/>
              </a:solidFill>
              <a:ln w="28575" cap="flat" cmpd="sng" algn="ctr">
                <a:solidFill>
                  <a:schemeClr val="bg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badi" panose="020B0604020104020204" pitchFamily="34" charset="0"/>
                </a:endParaRPr>
              </a:p>
            </p:txBody>
          </p:sp>
        </p:grpSp>
      </p:grpSp>
      <p:sp>
        <p:nvSpPr>
          <p:cNvPr id="30" name="TextBox 29"/>
          <p:cNvSpPr txBox="1"/>
          <p:nvPr/>
        </p:nvSpPr>
        <p:spPr>
          <a:xfrm>
            <a:off x="6971374" y="2743622"/>
            <a:ext cx="2082843" cy="543867"/>
          </a:xfrm>
          <a:prstGeom prst="rect">
            <a:avLst/>
          </a:prstGeom>
          <a:noFill/>
        </p:spPr>
        <p:txBody>
          <a:bodyPr wrap="square" rtlCol="0">
            <a:spAutoFit/>
          </a:bodyPr>
          <a:lstStyle/>
          <a:p>
            <a:r>
              <a:rPr lang="en-IN" sz="1465" b="1" dirty="0">
                <a:solidFill>
                  <a:schemeClr val="accent2">
                    <a:lumMod val="40000"/>
                    <a:lumOff val="60000"/>
                  </a:schemeClr>
                </a:solidFill>
                <a:latin typeface="Abadi" panose="020B0604020104020204" pitchFamily="34" charset="0"/>
              </a:rPr>
              <a:t>Dimensionality Reduction</a:t>
            </a:r>
            <a:endParaRPr lang="en-IN" sz="1465" b="1" dirty="0">
              <a:solidFill>
                <a:schemeClr val="accent2">
                  <a:lumMod val="40000"/>
                  <a:lumOff val="60000"/>
                </a:schemeClr>
              </a:solidFill>
              <a:latin typeface="Abadi" panose="020B0604020104020204" pitchFamily="34" charset="0"/>
            </a:endParaRP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6105" y="2568218"/>
            <a:ext cx="1451014" cy="2012219"/>
          </a:xfrm>
          <a:prstGeom prst="rect">
            <a:avLst/>
          </a:prstGeom>
        </p:spPr>
      </p:pic>
      <p:sp>
        <p:nvSpPr>
          <p:cNvPr id="32" name="TextBox 31"/>
          <p:cNvSpPr txBox="1"/>
          <p:nvPr/>
        </p:nvSpPr>
        <p:spPr>
          <a:xfrm>
            <a:off x="1958945" y="1872830"/>
            <a:ext cx="2387600" cy="543867"/>
          </a:xfrm>
          <a:prstGeom prst="rect">
            <a:avLst/>
          </a:prstGeom>
          <a:noFill/>
        </p:spPr>
        <p:txBody>
          <a:bodyPr wrap="square" rtlCol="0">
            <a:spAutoFit/>
          </a:bodyPr>
          <a:lstStyle/>
          <a:p>
            <a:r>
              <a:rPr lang="en-US" sz="1465" b="1" dirty="0">
                <a:solidFill>
                  <a:srgbClr val="44B8F2"/>
                </a:solidFill>
                <a:effectLst>
                  <a:outerShdw blurRad="38100" dist="38100" dir="2700000" algn="tl">
                    <a:srgbClr val="000000">
                      <a:alpha val="43137"/>
                    </a:srgbClr>
                  </a:outerShdw>
                </a:effectLst>
                <a:latin typeface="Abadi" panose="020B0604020104020204" pitchFamily="34" charset="0"/>
              </a:rPr>
              <a:t>Introduction to NumPy, Pandas and Matplotlib</a:t>
            </a:r>
            <a:endParaRPr lang="en-IN" sz="1465" b="1" dirty="0">
              <a:solidFill>
                <a:srgbClr val="44B8F2"/>
              </a:solidFill>
              <a:effectLst>
                <a:outerShdw blurRad="38100" dist="38100" dir="2700000" algn="tl">
                  <a:srgbClr val="000000">
                    <a:alpha val="43137"/>
                  </a:srgbClr>
                </a:outerShdw>
              </a:effectLst>
              <a:latin typeface="Abadi" panose="020B0604020104020204" pitchFamily="34" charset="0"/>
            </a:endParaRPr>
          </a:p>
        </p:txBody>
      </p:sp>
      <p:grpSp>
        <p:nvGrpSpPr>
          <p:cNvPr id="33" name="Group 32"/>
          <p:cNvGrpSpPr/>
          <p:nvPr/>
        </p:nvGrpSpPr>
        <p:grpSpPr>
          <a:xfrm>
            <a:off x="2961799" y="2441876"/>
            <a:ext cx="648427" cy="2101541"/>
            <a:chOff x="8711047" y="5105400"/>
            <a:chExt cx="1945280" cy="6304624"/>
          </a:xfrm>
        </p:grpSpPr>
        <p:grpSp>
          <p:nvGrpSpPr>
            <p:cNvPr id="34" name="Group 33"/>
            <p:cNvGrpSpPr/>
            <p:nvPr/>
          </p:nvGrpSpPr>
          <p:grpSpPr>
            <a:xfrm>
              <a:off x="9372600" y="5105400"/>
              <a:ext cx="512102" cy="6135297"/>
              <a:chOff x="9298297" y="2301313"/>
              <a:chExt cx="512102" cy="6135297"/>
            </a:xfrm>
          </p:grpSpPr>
          <p:cxnSp>
            <p:nvCxnSpPr>
              <p:cNvPr id="38" name="Straight Connector 37"/>
              <p:cNvCxnSpPr>
                <a:stCxn id="36" idx="0"/>
              </p:cNvCxnSpPr>
              <p:nvPr/>
            </p:nvCxnSpPr>
            <p:spPr bwMode="auto">
              <a:xfrm flipV="1">
                <a:off x="9531287" y="2827272"/>
                <a:ext cx="0" cy="5609338"/>
              </a:xfrm>
              <a:prstGeom prst="line">
                <a:avLst/>
              </a:prstGeom>
              <a:noFill/>
              <a:ln w="66675" cap="flat" cmpd="sng" algn="ctr">
                <a:solidFill>
                  <a:srgbClr val="3C98C6"/>
                </a:solidFill>
                <a:prstDash val="solid"/>
                <a:round/>
                <a:headEnd type="none" w="sm" len="sm"/>
                <a:tailEnd type="none" w="sm" len="sm"/>
              </a:ln>
              <a:effectLst/>
            </p:spPr>
          </p:cxnSp>
          <p:sp>
            <p:nvSpPr>
              <p:cNvPr id="39" name="Oval 38"/>
              <p:cNvSpPr/>
              <p:nvPr/>
            </p:nvSpPr>
            <p:spPr bwMode="auto">
              <a:xfrm>
                <a:off x="9298297" y="2301313"/>
                <a:ext cx="512102" cy="512102"/>
              </a:xfrm>
              <a:prstGeom prst="ellipse">
                <a:avLst/>
              </a:prstGeom>
              <a:solidFill>
                <a:schemeClr val="bg1"/>
              </a:solidFill>
              <a:ln w="28575" cap="flat" cmpd="sng" algn="ctr">
                <a:solidFill>
                  <a:schemeClr val="bg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badi" panose="020B0604020104020204" pitchFamily="34" charset="0"/>
                </a:endParaRPr>
              </a:p>
            </p:txBody>
          </p:sp>
        </p:grpSp>
        <p:grpSp>
          <p:nvGrpSpPr>
            <p:cNvPr id="35" name="Group 34"/>
            <p:cNvGrpSpPr/>
            <p:nvPr/>
          </p:nvGrpSpPr>
          <p:grpSpPr>
            <a:xfrm>
              <a:off x="8711047" y="8589010"/>
              <a:ext cx="1945280" cy="2821014"/>
              <a:chOff x="580708" y="11850030"/>
              <a:chExt cx="1945280" cy="2821014"/>
            </a:xfrm>
          </p:grpSpPr>
          <p:pic>
            <p:nvPicPr>
              <p:cNvPr id="36" name="Picture 35"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08" y="11850030"/>
                <a:ext cx="1945280" cy="2821014"/>
              </a:xfrm>
              <a:prstGeom prst="rect">
                <a:avLst/>
              </a:prstGeom>
            </p:spPr>
          </p:pic>
          <p:sp>
            <p:nvSpPr>
              <p:cNvPr id="37" name="TextBox 36"/>
              <p:cNvSpPr txBox="1"/>
              <p:nvPr/>
            </p:nvSpPr>
            <p:spPr>
              <a:xfrm>
                <a:off x="879862" y="11850129"/>
                <a:ext cx="1295399" cy="2046522"/>
              </a:xfrm>
              <a:prstGeom prst="rect">
                <a:avLst/>
              </a:prstGeom>
              <a:noFill/>
            </p:spPr>
            <p:txBody>
              <a:bodyPr wrap="square" rtlCol="0">
                <a:spAutoFit/>
              </a:bodyPr>
              <a:lstStyle/>
              <a:p>
                <a:r>
                  <a:rPr lang="en-GB" sz="3835" b="1" dirty="0">
                    <a:solidFill>
                      <a:schemeClr val="bg1"/>
                    </a:solidFill>
                    <a:effectLst>
                      <a:outerShdw blurRad="38100" dist="38100" dir="2700000" algn="tl">
                        <a:srgbClr val="000000">
                          <a:alpha val="43137"/>
                        </a:srgbClr>
                      </a:outerShdw>
                    </a:effectLst>
                    <a:latin typeface="Agency FB" panose="020B0503020202020204" pitchFamily="34" charset="0"/>
                  </a:rPr>
                  <a:t>4</a:t>
                </a:r>
                <a:endParaRPr lang="en-IN" sz="3835"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grpSp>
      <p:grpSp>
        <p:nvGrpSpPr>
          <p:cNvPr id="40" name="Group 39"/>
          <p:cNvGrpSpPr/>
          <p:nvPr/>
        </p:nvGrpSpPr>
        <p:grpSpPr>
          <a:xfrm>
            <a:off x="5751407" y="3447967"/>
            <a:ext cx="1148789" cy="940338"/>
            <a:chOff x="17737233" y="10431959"/>
            <a:chExt cx="3446367" cy="2821014"/>
          </a:xfrm>
        </p:grpSpPr>
        <p:grpSp>
          <p:nvGrpSpPr>
            <p:cNvPr id="41" name="Group 40"/>
            <p:cNvGrpSpPr/>
            <p:nvPr/>
          </p:nvGrpSpPr>
          <p:grpSpPr>
            <a:xfrm>
              <a:off x="17737233" y="10431959"/>
              <a:ext cx="2098098" cy="2821014"/>
              <a:chOff x="11123308" y="6172200"/>
              <a:chExt cx="2098098" cy="2821014"/>
            </a:xfrm>
          </p:grpSpPr>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3308" y="6172200"/>
                <a:ext cx="1945280" cy="2821014"/>
              </a:xfrm>
              <a:prstGeom prst="rect">
                <a:avLst/>
              </a:prstGeom>
            </p:spPr>
          </p:pic>
          <p:sp>
            <p:nvSpPr>
              <p:cNvPr id="46" name="TextBox 45"/>
              <p:cNvSpPr txBox="1"/>
              <p:nvPr/>
            </p:nvSpPr>
            <p:spPr>
              <a:xfrm>
                <a:off x="11557039" y="6272226"/>
                <a:ext cx="1664367" cy="1754325"/>
              </a:xfrm>
              <a:prstGeom prst="rect">
                <a:avLst/>
              </a:prstGeom>
              <a:noFill/>
            </p:spPr>
            <p:txBody>
              <a:bodyPr wrap="square">
                <a:spAutoFit/>
              </a:bodyPr>
              <a:lstStyle/>
              <a:p>
                <a:r>
                  <a:rPr lang="en-GB" sz="3200" b="1" dirty="0">
                    <a:solidFill>
                      <a:schemeClr val="bg1"/>
                    </a:solidFill>
                    <a:effectLst>
                      <a:outerShdw blurRad="38100" dist="38100" dir="2700000" algn="tl">
                        <a:srgbClr val="000000">
                          <a:alpha val="43137"/>
                        </a:srgbClr>
                      </a:outerShdw>
                    </a:effectLst>
                    <a:latin typeface="Agency FB" panose="020B0503020202020204" pitchFamily="34" charset="0"/>
                  </a:rPr>
                  <a:t>6</a:t>
                </a:r>
                <a:endParaRPr lang="en-IN" sz="32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grpSp>
          <p:nvGrpSpPr>
            <p:cNvPr id="42" name="Group 41"/>
            <p:cNvGrpSpPr/>
            <p:nvPr/>
          </p:nvGrpSpPr>
          <p:grpSpPr>
            <a:xfrm rot="5400000">
              <a:off x="19746449" y="11739063"/>
              <a:ext cx="512102" cy="2362200"/>
              <a:chOff x="11756098" y="3962400"/>
              <a:chExt cx="512102" cy="2362200"/>
            </a:xfrm>
          </p:grpSpPr>
          <p:cxnSp>
            <p:nvCxnSpPr>
              <p:cNvPr id="43" name="Straight Connector 42"/>
              <p:cNvCxnSpPr/>
              <p:nvPr/>
            </p:nvCxnSpPr>
            <p:spPr bwMode="auto">
              <a:xfrm flipV="1">
                <a:off x="12039600" y="4495800"/>
                <a:ext cx="0" cy="1828800"/>
              </a:xfrm>
              <a:prstGeom prst="line">
                <a:avLst/>
              </a:prstGeom>
              <a:noFill/>
              <a:ln w="66675" cap="flat" cmpd="sng" algn="ctr">
                <a:solidFill>
                  <a:srgbClr val="A97C51"/>
                </a:solidFill>
                <a:prstDash val="solid"/>
                <a:round/>
                <a:headEnd type="none" w="sm" len="sm"/>
                <a:tailEnd type="none" w="sm" len="sm"/>
              </a:ln>
              <a:effectLst/>
            </p:spPr>
          </p:cxnSp>
          <p:sp>
            <p:nvSpPr>
              <p:cNvPr id="44" name="Oval 43"/>
              <p:cNvSpPr/>
              <p:nvPr/>
            </p:nvSpPr>
            <p:spPr bwMode="auto">
              <a:xfrm>
                <a:off x="11756098" y="3962400"/>
                <a:ext cx="512102" cy="512102"/>
              </a:xfrm>
              <a:prstGeom prst="ellipse">
                <a:avLst/>
              </a:prstGeom>
              <a:solidFill>
                <a:schemeClr val="bg1"/>
              </a:solidFill>
              <a:ln w="28575" cap="flat" cmpd="sng" algn="ctr">
                <a:solidFill>
                  <a:srgbClr val="A97C5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badi" panose="020B0604020104020204" pitchFamily="34" charset="0"/>
                </a:endParaRPr>
              </a:p>
            </p:txBody>
          </p:sp>
        </p:grpSp>
      </p:grpSp>
      <p:sp>
        <p:nvSpPr>
          <p:cNvPr id="47" name="TextBox 46"/>
          <p:cNvSpPr txBox="1"/>
          <p:nvPr/>
        </p:nvSpPr>
        <p:spPr>
          <a:xfrm>
            <a:off x="7130687" y="4273144"/>
            <a:ext cx="2819400" cy="543867"/>
          </a:xfrm>
          <a:prstGeom prst="rect">
            <a:avLst/>
          </a:prstGeom>
          <a:noFill/>
        </p:spPr>
        <p:txBody>
          <a:bodyPr wrap="square" rtlCol="0">
            <a:spAutoFit/>
          </a:bodyPr>
          <a:lstStyle/>
          <a:p>
            <a:r>
              <a:rPr lang="en-US" sz="1465" b="1" dirty="0">
                <a:solidFill>
                  <a:schemeClr val="accent3">
                    <a:lumMod val="75000"/>
                  </a:schemeClr>
                </a:solidFill>
                <a:effectLst>
                  <a:outerShdw blurRad="38100" dist="38100" dir="2700000" algn="tl">
                    <a:srgbClr val="000000">
                      <a:alpha val="43137"/>
                    </a:srgbClr>
                  </a:outerShdw>
                </a:effectLst>
                <a:latin typeface="Abadi" panose="020B0604020104020204" pitchFamily="34" charset="0"/>
              </a:rPr>
              <a:t>Introduction to Machine Learning with Python</a:t>
            </a:r>
            <a:endParaRPr lang="en-US" sz="1465" b="1" dirty="0">
              <a:solidFill>
                <a:schemeClr val="accent3">
                  <a:lumMod val="75000"/>
                </a:schemeClr>
              </a:solidFill>
              <a:effectLst>
                <a:outerShdw blurRad="38100" dist="38100" dir="2700000" algn="tl">
                  <a:srgbClr val="000000">
                    <a:alpha val="43137"/>
                  </a:srgbClr>
                </a:outerShdw>
              </a:effectLst>
              <a:latin typeface="Abadi" panose="020B0604020104020204" pitchFamily="34" charset="0"/>
            </a:endParaRPr>
          </a:p>
        </p:txBody>
      </p:sp>
      <p:grpSp>
        <p:nvGrpSpPr>
          <p:cNvPr id="48" name="Group 47"/>
          <p:cNvGrpSpPr/>
          <p:nvPr/>
        </p:nvGrpSpPr>
        <p:grpSpPr>
          <a:xfrm>
            <a:off x="4944929" y="702717"/>
            <a:ext cx="1459406" cy="940338"/>
            <a:chOff x="16540861" y="914400"/>
            <a:chExt cx="4378219" cy="2821014"/>
          </a:xfrm>
        </p:grpSpPr>
        <p:grpSp>
          <p:nvGrpSpPr>
            <p:cNvPr id="49" name="Group 48"/>
            <p:cNvGrpSpPr/>
            <p:nvPr/>
          </p:nvGrpSpPr>
          <p:grpSpPr>
            <a:xfrm>
              <a:off x="18973800" y="914400"/>
              <a:ext cx="1945280" cy="2821014"/>
              <a:chOff x="8839200" y="14401800"/>
              <a:chExt cx="1945280" cy="2821014"/>
            </a:xfrm>
          </p:grpSpPr>
          <p:pic>
            <p:nvPicPr>
              <p:cNvPr id="52" name="Picture 51" descr="A picture containing toiletry&#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200" y="14401800"/>
                <a:ext cx="1945280" cy="2821014"/>
              </a:xfrm>
              <a:prstGeom prst="rect">
                <a:avLst/>
              </a:prstGeom>
            </p:spPr>
          </p:pic>
          <p:sp>
            <p:nvSpPr>
              <p:cNvPr id="53" name="TextBox 52"/>
              <p:cNvSpPr txBox="1"/>
              <p:nvPr/>
            </p:nvSpPr>
            <p:spPr>
              <a:xfrm>
                <a:off x="9154488" y="14427909"/>
                <a:ext cx="1295399" cy="2046522"/>
              </a:xfrm>
              <a:prstGeom prst="rect">
                <a:avLst/>
              </a:prstGeom>
              <a:noFill/>
            </p:spPr>
            <p:txBody>
              <a:bodyPr wrap="square" rtlCol="0">
                <a:spAutoFit/>
              </a:bodyPr>
              <a:lstStyle/>
              <a:p>
                <a:r>
                  <a:rPr lang="en-GB" sz="3835" b="1" dirty="0">
                    <a:solidFill>
                      <a:schemeClr val="bg1"/>
                    </a:solidFill>
                    <a:effectLst>
                      <a:outerShdw blurRad="38100" dist="38100" dir="2700000" algn="tl">
                        <a:srgbClr val="000000">
                          <a:alpha val="43137"/>
                        </a:srgbClr>
                      </a:outerShdw>
                    </a:effectLst>
                    <a:latin typeface="Agency FB" panose="020B0503020202020204" pitchFamily="34" charset="0"/>
                  </a:rPr>
                  <a:t>8</a:t>
                </a:r>
                <a:endParaRPr lang="en-IN" sz="3835"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cxnSp>
          <p:nvCxnSpPr>
            <p:cNvPr id="50" name="Straight Connector 49"/>
            <p:cNvCxnSpPr/>
            <p:nvPr/>
          </p:nvCxnSpPr>
          <p:spPr bwMode="auto">
            <a:xfrm>
              <a:off x="16965919" y="2009984"/>
              <a:ext cx="2223455" cy="1"/>
            </a:xfrm>
            <a:prstGeom prst="line">
              <a:avLst/>
            </a:prstGeom>
            <a:noFill/>
            <a:ln w="66675" cap="flat" cmpd="sng" algn="ctr">
              <a:solidFill>
                <a:srgbClr val="F3674A"/>
              </a:solidFill>
              <a:prstDash val="solid"/>
              <a:round/>
              <a:headEnd type="none" w="sm" len="sm"/>
              <a:tailEnd type="none" w="sm" len="sm"/>
            </a:ln>
            <a:effectLst/>
          </p:spPr>
        </p:cxnSp>
        <p:sp>
          <p:nvSpPr>
            <p:cNvPr id="51" name="Oval 50"/>
            <p:cNvSpPr/>
            <p:nvPr/>
          </p:nvSpPr>
          <p:spPr bwMode="auto">
            <a:xfrm rot="2700000">
              <a:off x="16540861" y="1829623"/>
              <a:ext cx="512102" cy="512102"/>
            </a:xfrm>
            <a:prstGeom prst="ellipse">
              <a:avLst/>
            </a:prstGeom>
            <a:solidFill>
              <a:schemeClr val="bg1"/>
            </a:solidFill>
            <a:ln w="28575" cap="flat" cmpd="sng" algn="ctr">
              <a:solidFill>
                <a:srgbClr val="F3674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badi" panose="020B0604020104020204" pitchFamily="34" charset="0"/>
              </a:endParaRPr>
            </a:p>
          </p:txBody>
        </p:sp>
      </p:grpSp>
      <p:sp>
        <p:nvSpPr>
          <p:cNvPr id="55" name="TextBox 54"/>
          <p:cNvSpPr txBox="1"/>
          <p:nvPr/>
        </p:nvSpPr>
        <p:spPr>
          <a:xfrm>
            <a:off x="4475798" y="5622520"/>
            <a:ext cx="3530600" cy="584775"/>
          </a:xfrm>
          <a:prstGeom prst="rect">
            <a:avLst/>
          </a:prstGeom>
          <a:noFill/>
        </p:spPr>
        <p:txBody>
          <a:bodyPr wrap="square" rtlCol="0">
            <a:spAutoFit/>
          </a:bodyPr>
          <a:lstStyle/>
          <a:p>
            <a:r>
              <a:rPr lang="en-US" sz="1600" b="1" dirty="0">
                <a:solidFill>
                  <a:schemeClr val="accent3">
                    <a:lumMod val="75000"/>
                  </a:schemeClr>
                </a:solidFill>
                <a:effectLst>
                  <a:outerShdw blurRad="38100" dist="38100" dir="2700000" algn="tl">
                    <a:srgbClr val="000000">
                      <a:alpha val="43137"/>
                    </a:srgbClr>
                  </a:outerShdw>
                </a:effectLst>
                <a:latin typeface="Abadi" panose="020B0604020104020204" pitchFamily="34" charset="0"/>
              </a:rPr>
              <a:t>Deep Dive – Functions, OOPs, Modules, Errors and Exceptions</a:t>
            </a:r>
            <a:endParaRPr lang="en-IN" sz="1600" b="1" dirty="0">
              <a:solidFill>
                <a:schemeClr val="accent3">
                  <a:lumMod val="75000"/>
                </a:schemeClr>
              </a:solidFill>
              <a:effectLst>
                <a:outerShdw blurRad="38100" dist="38100" dir="2700000" algn="tl">
                  <a:srgbClr val="000000">
                    <a:alpha val="43137"/>
                  </a:srgbClr>
                </a:outerShdw>
              </a:effectLst>
              <a:latin typeface="Abadi" panose="020B0604020104020204" pitchFamily="34" charset="0"/>
            </a:endParaRPr>
          </a:p>
        </p:txBody>
      </p:sp>
      <p:grpSp>
        <p:nvGrpSpPr>
          <p:cNvPr id="56" name="Group 55"/>
          <p:cNvGrpSpPr/>
          <p:nvPr/>
        </p:nvGrpSpPr>
        <p:grpSpPr>
          <a:xfrm>
            <a:off x="1447800" y="3903859"/>
            <a:ext cx="648427" cy="1428199"/>
            <a:chOff x="4343400" y="11711577"/>
            <a:chExt cx="1945280" cy="4284596"/>
          </a:xfrm>
        </p:grpSpPr>
        <p:cxnSp>
          <p:nvCxnSpPr>
            <p:cNvPr id="57" name="Straight Connector 56"/>
            <p:cNvCxnSpPr/>
            <p:nvPr/>
          </p:nvCxnSpPr>
          <p:spPr bwMode="auto">
            <a:xfrm flipH="1" flipV="1">
              <a:off x="5237415" y="12237633"/>
              <a:ext cx="20385" cy="1709436"/>
            </a:xfrm>
            <a:prstGeom prst="line">
              <a:avLst/>
            </a:prstGeom>
            <a:noFill/>
            <a:ln w="66675" cap="flat" cmpd="sng" algn="ctr">
              <a:solidFill>
                <a:srgbClr val="F3674A"/>
              </a:solidFill>
              <a:prstDash val="solid"/>
              <a:round/>
              <a:headEnd type="none" w="sm" len="sm"/>
              <a:tailEnd type="none" w="sm" len="sm"/>
            </a:ln>
            <a:effectLst/>
          </p:spPr>
        </p:cxnSp>
        <p:sp>
          <p:nvSpPr>
            <p:cNvPr id="58" name="Oval 57"/>
            <p:cNvSpPr/>
            <p:nvPr/>
          </p:nvSpPr>
          <p:spPr bwMode="auto">
            <a:xfrm rot="18587330">
              <a:off x="4981364" y="11711577"/>
              <a:ext cx="512102" cy="512102"/>
            </a:xfrm>
            <a:prstGeom prst="ellipse">
              <a:avLst/>
            </a:prstGeom>
            <a:solidFill>
              <a:schemeClr val="bg1"/>
            </a:solidFill>
            <a:ln w="28575" cap="flat" cmpd="sng" algn="ctr">
              <a:solidFill>
                <a:srgbClr val="F3674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badi" panose="020B0604020104020204" pitchFamily="34" charset="0"/>
              </a:endParaRPr>
            </a:p>
          </p:txBody>
        </p:sp>
        <p:grpSp>
          <p:nvGrpSpPr>
            <p:cNvPr id="59" name="Group 58"/>
            <p:cNvGrpSpPr/>
            <p:nvPr/>
          </p:nvGrpSpPr>
          <p:grpSpPr>
            <a:xfrm>
              <a:off x="4343400" y="13175159"/>
              <a:ext cx="1945280" cy="2821014"/>
              <a:chOff x="8839200" y="14401800"/>
              <a:chExt cx="1945280" cy="2821014"/>
            </a:xfrm>
          </p:grpSpPr>
          <p:pic>
            <p:nvPicPr>
              <p:cNvPr id="60" name="Picture 59" descr="A picture containing toiletry&#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200" y="14401800"/>
                <a:ext cx="1945280" cy="2821014"/>
              </a:xfrm>
              <a:prstGeom prst="rect">
                <a:avLst/>
              </a:prstGeom>
            </p:spPr>
          </p:pic>
          <p:sp>
            <p:nvSpPr>
              <p:cNvPr id="61" name="TextBox 60"/>
              <p:cNvSpPr txBox="1"/>
              <p:nvPr/>
            </p:nvSpPr>
            <p:spPr>
              <a:xfrm>
                <a:off x="9181923" y="14414028"/>
                <a:ext cx="1295399" cy="2046522"/>
              </a:xfrm>
              <a:prstGeom prst="rect">
                <a:avLst/>
              </a:prstGeom>
              <a:noFill/>
            </p:spPr>
            <p:txBody>
              <a:bodyPr wrap="square" rtlCol="0">
                <a:spAutoFit/>
              </a:bodyPr>
              <a:lstStyle/>
              <a:p>
                <a:r>
                  <a:rPr lang="en-GB" sz="3835" b="1" dirty="0">
                    <a:solidFill>
                      <a:schemeClr val="bg1"/>
                    </a:solidFill>
                    <a:effectLst>
                      <a:outerShdw blurRad="38100" dist="38100" dir="2700000" algn="tl">
                        <a:srgbClr val="000000">
                          <a:alpha val="43137"/>
                        </a:srgbClr>
                      </a:outerShdw>
                    </a:effectLst>
                    <a:latin typeface="Agency FB" panose="020B0503020202020204" pitchFamily="34" charset="0"/>
                  </a:rPr>
                  <a:t>2</a:t>
                </a:r>
                <a:endParaRPr lang="en-IN" sz="3835"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grpSp>
      <p:grpSp>
        <p:nvGrpSpPr>
          <p:cNvPr id="62" name="Group 61"/>
          <p:cNvGrpSpPr/>
          <p:nvPr/>
        </p:nvGrpSpPr>
        <p:grpSpPr>
          <a:xfrm>
            <a:off x="4226003" y="2533782"/>
            <a:ext cx="648427" cy="1939550"/>
            <a:chOff x="13218520" y="7612559"/>
            <a:chExt cx="1945280" cy="5818651"/>
          </a:xfrm>
        </p:grpSpPr>
        <p:cxnSp>
          <p:nvCxnSpPr>
            <p:cNvPr id="63" name="Straight Connector 62"/>
            <p:cNvCxnSpPr/>
            <p:nvPr/>
          </p:nvCxnSpPr>
          <p:spPr bwMode="auto">
            <a:xfrm>
              <a:off x="14173200" y="8831759"/>
              <a:ext cx="0" cy="4343400"/>
            </a:xfrm>
            <a:prstGeom prst="line">
              <a:avLst/>
            </a:prstGeom>
            <a:noFill/>
            <a:ln w="66675" cap="flat" cmpd="sng" algn="ctr">
              <a:solidFill>
                <a:srgbClr val="F3674A"/>
              </a:solidFill>
              <a:prstDash val="solid"/>
              <a:round/>
              <a:headEnd type="none" w="sm" len="sm"/>
              <a:tailEnd type="none" w="sm" len="sm"/>
            </a:ln>
            <a:effectLst/>
          </p:spPr>
        </p:cxnSp>
        <p:sp>
          <p:nvSpPr>
            <p:cNvPr id="64" name="Oval 63"/>
            <p:cNvSpPr/>
            <p:nvPr/>
          </p:nvSpPr>
          <p:spPr bwMode="auto">
            <a:xfrm rot="2700000">
              <a:off x="13974459" y="12919108"/>
              <a:ext cx="512102" cy="512102"/>
            </a:xfrm>
            <a:prstGeom prst="ellipse">
              <a:avLst/>
            </a:prstGeom>
            <a:solidFill>
              <a:schemeClr val="bg1"/>
            </a:solidFill>
            <a:ln w="28575" cap="flat" cmpd="sng" algn="ctr">
              <a:solidFill>
                <a:srgbClr val="F3674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badi" panose="020B0604020104020204" pitchFamily="34" charset="0"/>
              </a:endParaRPr>
            </a:p>
          </p:txBody>
        </p:sp>
        <p:grpSp>
          <p:nvGrpSpPr>
            <p:cNvPr id="65" name="Group 64"/>
            <p:cNvGrpSpPr/>
            <p:nvPr/>
          </p:nvGrpSpPr>
          <p:grpSpPr>
            <a:xfrm>
              <a:off x="13218520" y="7612559"/>
              <a:ext cx="1945280" cy="2821014"/>
              <a:chOff x="8839200" y="14401800"/>
              <a:chExt cx="1945280" cy="2821014"/>
            </a:xfrm>
          </p:grpSpPr>
          <p:pic>
            <p:nvPicPr>
              <p:cNvPr id="66" name="Picture 65" descr="A picture containing toiletry&#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9200" y="14401800"/>
                <a:ext cx="1945280" cy="2821014"/>
              </a:xfrm>
              <a:prstGeom prst="rect">
                <a:avLst/>
              </a:prstGeom>
            </p:spPr>
          </p:pic>
          <p:sp>
            <p:nvSpPr>
              <p:cNvPr id="67" name="TextBox 66"/>
              <p:cNvSpPr txBox="1"/>
              <p:nvPr/>
            </p:nvSpPr>
            <p:spPr>
              <a:xfrm>
                <a:off x="9184050" y="14401800"/>
                <a:ext cx="1295399" cy="2046522"/>
              </a:xfrm>
              <a:prstGeom prst="rect">
                <a:avLst/>
              </a:prstGeom>
              <a:noFill/>
            </p:spPr>
            <p:txBody>
              <a:bodyPr wrap="square" rtlCol="0">
                <a:spAutoFit/>
              </a:bodyPr>
              <a:lstStyle/>
              <a:p>
                <a:r>
                  <a:rPr lang="en-GB" sz="3835" b="1" dirty="0">
                    <a:solidFill>
                      <a:schemeClr val="bg1"/>
                    </a:solidFill>
                    <a:effectLst>
                      <a:outerShdw blurRad="38100" dist="38100" dir="2700000" algn="tl">
                        <a:srgbClr val="000000">
                          <a:alpha val="43137"/>
                        </a:srgbClr>
                      </a:outerShdw>
                    </a:effectLst>
                    <a:latin typeface="Agency FB" panose="020B0503020202020204" pitchFamily="34" charset="0"/>
                  </a:rPr>
                  <a:t>5</a:t>
                </a:r>
                <a:endParaRPr lang="en-IN" sz="3835"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grpSp>
      <p:sp>
        <p:nvSpPr>
          <p:cNvPr id="69" name="TextBox 68"/>
          <p:cNvSpPr txBox="1"/>
          <p:nvPr/>
        </p:nvSpPr>
        <p:spPr>
          <a:xfrm>
            <a:off x="3781799" y="1113305"/>
            <a:ext cx="2006600" cy="318100"/>
          </a:xfrm>
          <a:prstGeom prst="rect">
            <a:avLst/>
          </a:prstGeom>
          <a:noFill/>
        </p:spPr>
        <p:txBody>
          <a:bodyPr wrap="square" rtlCol="0">
            <a:spAutoFit/>
          </a:bodyPr>
          <a:lstStyle/>
          <a:p>
            <a:r>
              <a:rPr lang="en-IN" sz="1465" b="1" dirty="0">
                <a:solidFill>
                  <a:srgbClr val="FF9966"/>
                </a:solidFill>
                <a:latin typeface="Abadi" panose="020B0604020104020204" pitchFamily="34" charset="0"/>
              </a:rPr>
              <a:t>Unsupervised Learning</a:t>
            </a:r>
            <a:endParaRPr lang="en-IN" sz="1465" b="1" dirty="0">
              <a:solidFill>
                <a:srgbClr val="FF9966"/>
              </a:solidFill>
              <a:latin typeface="Abadi" panose="020B0604020104020204" pitchFamily="34" charset="0"/>
            </a:endParaRPr>
          </a:p>
        </p:txBody>
      </p:sp>
      <p:grpSp>
        <p:nvGrpSpPr>
          <p:cNvPr id="83" name="Group 82"/>
          <p:cNvGrpSpPr/>
          <p:nvPr/>
        </p:nvGrpSpPr>
        <p:grpSpPr>
          <a:xfrm>
            <a:off x="812800" y="4900558"/>
            <a:ext cx="1041400" cy="774463"/>
            <a:chOff x="2438400" y="9603713"/>
            <a:chExt cx="3124200" cy="2323387"/>
          </a:xfrm>
        </p:grpSpPr>
        <p:pic>
          <p:nvPicPr>
            <p:cNvPr id="84" name="Picture 83"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6713" y="9603713"/>
              <a:ext cx="995961" cy="995961"/>
            </a:xfrm>
            <a:prstGeom prst="rect">
              <a:avLst/>
            </a:prstGeom>
          </p:spPr>
        </p:pic>
        <p:sp>
          <p:nvSpPr>
            <p:cNvPr id="85" name="TextBox 84"/>
            <p:cNvSpPr txBox="1"/>
            <p:nvPr/>
          </p:nvSpPr>
          <p:spPr>
            <a:xfrm>
              <a:off x="2438400" y="10972801"/>
              <a:ext cx="3124200" cy="954299"/>
            </a:xfrm>
            <a:prstGeom prst="rect">
              <a:avLst/>
            </a:prstGeom>
            <a:noFill/>
          </p:spPr>
          <p:txBody>
            <a:bodyPr wrap="square" rtlCol="0">
              <a:spAutoFit/>
            </a:bodyPr>
            <a:lstStyle/>
            <a:p>
              <a:r>
                <a:rPr lang="en-GB" sz="1465" b="1" dirty="0">
                  <a:solidFill>
                    <a:schemeClr val="accent3">
                      <a:lumMod val="40000"/>
                      <a:lumOff val="60000"/>
                    </a:schemeClr>
                  </a:solidFill>
                  <a:latin typeface="Abadi" panose="020B0604020104020204" pitchFamily="34" charset="0"/>
                </a:rPr>
                <a:t>Hands-On</a:t>
              </a:r>
              <a:endParaRPr lang="en-IN" sz="1465" b="1" dirty="0">
                <a:solidFill>
                  <a:schemeClr val="accent3">
                    <a:lumMod val="40000"/>
                    <a:lumOff val="60000"/>
                  </a:schemeClr>
                </a:solidFill>
                <a:latin typeface="Abadi" panose="020B0604020104020204" pitchFamily="34" charset="0"/>
              </a:endParaRPr>
            </a:p>
          </p:txBody>
        </p:sp>
      </p:grpSp>
      <p:grpSp>
        <p:nvGrpSpPr>
          <p:cNvPr id="86" name="Group 85"/>
          <p:cNvGrpSpPr/>
          <p:nvPr/>
        </p:nvGrpSpPr>
        <p:grpSpPr>
          <a:xfrm>
            <a:off x="2779033" y="4728601"/>
            <a:ext cx="1247225" cy="484093"/>
            <a:chOff x="2057400" y="9408020"/>
            <a:chExt cx="3741674" cy="1452279"/>
          </a:xfrm>
        </p:grpSpPr>
        <p:pic>
          <p:nvPicPr>
            <p:cNvPr id="87" name="Picture 86"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3113" y="9408020"/>
              <a:ext cx="995961" cy="995961"/>
            </a:xfrm>
            <a:prstGeom prst="rect">
              <a:avLst/>
            </a:prstGeom>
          </p:spPr>
        </p:pic>
        <p:sp>
          <p:nvSpPr>
            <p:cNvPr id="88" name="TextBox 87"/>
            <p:cNvSpPr txBox="1"/>
            <p:nvPr/>
          </p:nvSpPr>
          <p:spPr>
            <a:xfrm>
              <a:off x="2057400" y="9905999"/>
              <a:ext cx="3124199" cy="954300"/>
            </a:xfrm>
            <a:prstGeom prst="rect">
              <a:avLst/>
            </a:prstGeom>
            <a:noFill/>
          </p:spPr>
          <p:txBody>
            <a:bodyPr wrap="square" rtlCol="0">
              <a:spAutoFit/>
            </a:bodyPr>
            <a:lstStyle/>
            <a:p>
              <a:r>
                <a:rPr lang="en-GB" sz="1465" b="1" dirty="0">
                  <a:solidFill>
                    <a:schemeClr val="accent3">
                      <a:lumMod val="40000"/>
                      <a:lumOff val="60000"/>
                    </a:schemeClr>
                  </a:solidFill>
                  <a:latin typeface="Abadi" panose="020B0604020104020204" pitchFamily="34" charset="0"/>
                </a:rPr>
                <a:t>Hands-On</a:t>
              </a:r>
              <a:endParaRPr lang="en-IN" sz="1465" b="1" dirty="0">
                <a:solidFill>
                  <a:schemeClr val="accent3">
                    <a:lumMod val="40000"/>
                    <a:lumOff val="60000"/>
                  </a:schemeClr>
                </a:solidFill>
                <a:latin typeface="Abadi" panose="020B0604020104020204" pitchFamily="34" charset="0"/>
              </a:endParaRPr>
            </a:p>
          </p:txBody>
        </p:sp>
      </p:grpSp>
      <p:grpSp>
        <p:nvGrpSpPr>
          <p:cNvPr id="89" name="Group 88"/>
          <p:cNvGrpSpPr/>
          <p:nvPr/>
        </p:nvGrpSpPr>
        <p:grpSpPr>
          <a:xfrm>
            <a:off x="2260600" y="5689601"/>
            <a:ext cx="1041400" cy="774463"/>
            <a:chOff x="2438400" y="9603713"/>
            <a:chExt cx="3124200" cy="2323387"/>
          </a:xfrm>
        </p:grpSpPr>
        <p:pic>
          <p:nvPicPr>
            <p:cNvPr id="90" name="Picture 89"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6713" y="9603713"/>
              <a:ext cx="995961" cy="995961"/>
            </a:xfrm>
            <a:prstGeom prst="rect">
              <a:avLst/>
            </a:prstGeom>
          </p:spPr>
        </p:pic>
        <p:sp>
          <p:nvSpPr>
            <p:cNvPr id="91" name="TextBox 90"/>
            <p:cNvSpPr txBox="1"/>
            <p:nvPr/>
          </p:nvSpPr>
          <p:spPr>
            <a:xfrm>
              <a:off x="2438400" y="10972801"/>
              <a:ext cx="3124200" cy="954299"/>
            </a:xfrm>
            <a:prstGeom prst="rect">
              <a:avLst/>
            </a:prstGeom>
            <a:noFill/>
          </p:spPr>
          <p:txBody>
            <a:bodyPr wrap="square" rtlCol="0">
              <a:spAutoFit/>
            </a:bodyPr>
            <a:lstStyle/>
            <a:p>
              <a:r>
                <a:rPr lang="en-GB" sz="1465" b="1" dirty="0">
                  <a:solidFill>
                    <a:schemeClr val="accent3">
                      <a:lumMod val="40000"/>
                      <a:lumOff val="60000"/>
                    </a:schemeClr>
                  </a:solidFill>
                  <a:latin typeface="Abadi" panose="020B0604020104020204" pitchFamily="34" charset="0"/>
                </a:rPr>
                <a:t>Hands-On</a:t>
              </a:r>
              <a:endParaRPr lang="en-IN" sz="1465" b="1" dirty="0">
                <a:solidFill>
                  <a:schemeClr val="accent3">
                    <a:lumMod val="40000"/>
                    <a:lumOff val="60000"/>
                  </a:schemeClr>
                </a:solidFill>
                <a:latin typeface="Abadi" panose="020B0604020104020204" pitchFamily="34" charset="0"/>
              </a:endParaRPr>
            </a:p>
          </p:txBody>
        </p:sp>
      </p:grpSp>
      <p:grpSp>
        <p:nvGrpSpPr>
          <p:cNvPr id="92" name="Group 91"/>
          <p:cNvGrpSpPr/>
          <p:nvPr/>
        </p:nvGrpSpPr>
        <p:grpSpPr>
          <a:xfrm>
            <a:off x="3392616" y="2743782"/>
            <a:ext cx="1041400" cy="688425"/>
            <a:chOff x="3124200" y="11125200"/>
            <a:chExt cx="3124200" cy="2065274"/>
          </a:xfrm>
        </p:grpSpPr>
        <p:pic>
          <p:nvPicPr>
            <p:cNvPr id="93" name="Picture 92"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7313" y="12194513"/>
              <a:ext cx="995961" cy="995961"/>
            </a:xfrm>
            <a:prstGeom prst="rect">
              <a:avLst/>
            </a:prstGeom>
          </p:spPr>
        </p:pic>
        <p:sp>
          <p:nvSpPr>
            <p:cNvPr id="94" name="TextBox 93"/>
            <p:cNvSpPr txBox="1"/>
            <p:nvPr/>
          </p:nvSpPr>
          <p:spPr>
            <a:xfrm>
              <a:off x="3124200" y="11125200"/>
              <a:ext cx="3124200" cy="954300"/>
            </a:xfrm>
            <a:prstGeom prst="rect">
              <a:avLst/>
            </a:prstGeom>
            <a:noFill/>
          </p:spPr>
          <p:txBody>
            <a:bodyPr wrap="square" rtlCol="0">
              <a:spAutoFit/>
            </a:bodyPr>
            <a:lstStyle/>
            <a:p>
              <a:r>
                <a:rPr lang="en-GB" sz="1465" b="1" dirty="0">
                  <a:solidFill>
                    <a:schemeClr val="accent3">
                      <a:lumMod val="40000"/>
                      <a:lumOff val="60000"/>
                    </a:schemeClr>
                  </a:solidFill>
                  <a:latin typeface="Abadi" panose="020B0604020104020204" pitchFamily="34" charset="0"/>
                </a:rPr>
                <a:t>Hands-On</a:t>
              </a:r>
              <a:endParaRPr lang="en-IN" sz="1465" b="1" dirty="0">
                <a:solidFill>
                  <a:schemeClr val="accent3">
                    <a:lumMod val="40000"/>
                    <a:lumOff val="60000"/>
                  </a:schemeClr>
                </a:solidFill>
                <a:latin typeface="Abadi" panose="020B0604020104020204" pitchFamily="34" charset="0"/>
              </a:endParaRPr>
            </a:p>
          </p:txBody>
        </p:sp>
      </p:grpSp>
      <p:grpSp>
        <p:nvGrpSpPr>
          <p:cNvPr id="95" name="Group 94"/>
          <p:cNvGrpSpPr/>
          <p:nvPr/>
        </p:nvGrpSpPr>
        <p:grpSpPr>
          <a:xfrm>
            <a:off x="4938877" y="3195332"/>
            <a:ext cx="1091362" cy="764625"/>
            <a:chOff x="3126713" y="8305800"/>
            <a:chExt cx="3274087" cy="2293874"/>
          </a:xfrm>
        </p:grpSpPr>
        <p:pic>
          <p:nvPicPr>
            <p:cNvPr id="96" name="Picture 95"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6713" y="9603713"/>
              <a:ext cx="995961" cy="995961"/>
            </a:xfrm>
            <a:prstGeom prst="rect">
              <a:avLst/>
            </a:prstGeom>
          </p:spPr>
        </p:pic>
        <p:sp>
          <p:nvSpPr>
            <p:cNvPr id="97" name="TextBox 96"/>
            <p:cNvSpPr txBox="1"/>
            <p:nvPr/>
          </p:nvSpPr>
          <p:spPr>
            <a:xfrm>
              <a:off x="3276599" y="8305800"/>
              <a:ext cx="3124201" cy="954300"/>
            </a:xfrm>
            <a:prstGeom prst="rect">
              <a:avLst/>
            </a:prstGeom>
            <a:noFill/>
          </p:spPr>
          <p:txBody>
            <a:bodyPr wrap="square" rtlCol="0">
              <a:spAutoFit/>
            </a:bodyPr>
            <a:lstStyle/>
            <a:p>
              <a:r>
                <a:rPr lang="en-GB" sz="1465" b="1" dirty="0">
                  <a:solidFill>
                    <a:schemeClr val="accent3">
                      <a:lumMod val="40000"/>
                      <a:lumOff val="60000"/>
                    </a:schemeClr>
                  </a:solidFill>
                  <a:latin typeface="Abadi" panose="020B0604020104020204" pitchFamily="34" charset="0"/>
                </a:rPr>
                <a:t>Hands-On</a:t>
              </a:r>
              <a:endParaRPr lang="en-IN" sz="1465" b="1" dirty="0">
                <a:solidFill>
                  <a:schemeClr val="accent3">
                    <a:lumMod val="40000"/>
                    <a:lumOff val="60000"/>
                  </a:schemeClr>
                </a:solidFill>
                <a:latin typeface="Abadi" panose="020B0604020104020204" pitchFamily="34" charset="0"/>
              </a:endParaRPr>
            </a:p>
          </p:txBody>
        </p:sp>
      </p:grpSp>
      <p:grpSp>
        <p:nvGrpSpPr>
          <p:cNvPr id="98" name="Group 97"/>
          <p:cNvGrpSpPr/>
          <p:nvPr/>
        </p:nvGrpSpPr>
        <p:grpSpPr>
          <a:xfrm>
            <a:off x="6639307" y="3500627"/>
            <a:ext cx="1548562" cy="393462"/>
            <a:chOff x="20119313" y="9824872"/>
            <a:chExt cx="4645687" cy="1180386"/>
          </a:xfrm>
        </p:grpSpPr>
        <p:pic>
          <p:nvPicPr>
            <p:cNvPr id="99" name="Picture 98"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19313" y="9824872"/>
              <a:ext cx="995961" cy="995961"/>
            </a:xfrm>
            <a:prstGeom prst="rect">
              <a:avLst/>
            </a:prstGeom>
          </p:spPr>
        </p:pic>
        <p:sp>
          <p:nvSpPr>
            <p:cNvPr id="100" name="TextBox 99"/>
            <p:cNvSpPr txBox="1"/>
            <p:nvPr/>
          </p:nvSpPr>
          <p:spPr>
            <a:xfrm>
              <a:off x="21640799" y="10050958"/>
              <a:ext cx="3124201" cy="954300"/>
            </a:xfrm>
            <a:prstGeom prst="rect">
              <a:avLst/>
            </a:prstGeom>
            <a:noFill/>
          </p:spPr>
          <p:txBody>
            <a:bodyPr wrap="square" rtlCol="0">
              <a:spAutoFit/>
            </a:bodyPr>
            <a:lstStyle/>
            <a:p>
              <a:r>
                <a:rPr lang="en-GB" sz="1465" b="1" dirty="0">
                  <a:solidFill>
                    <a:schemeClr val="accent3">
                      <a:lumMod val="40000"/>
                      <a:lumOff val="60000"/>
                    </a:schemeClr>
                  </a:solidFill>
                  <a:latin typeface="Abadi" panose="020B0604020104020204" pitchFamily="34" charset="0"/>
                </a:rPr>
                <a:t>Hands-On</a:t>
              </a:r>
              <a:endParaRPr lang="en-IN" sz="1465" b="1" dirty="0">
                <a:solidFill>
                  <a:schemeClr val="accent3">
                    <a:lumMod val="40000"/>
                    <a:lumOff val="60000"/>
                  </a:schemeClr>
                </a:solidFill>
                <a:latin typeface="Abadi" panose="020B0604020104020204" pitchFamily="34" charset="0"/>
              </a:endParaRPr>
            </a:p>
          </p:txBody>
        </p:sp>
      </p:grpSp>
      <p:grpSp>
        <p:nvGrpSpPr>
          <p:cNvPr id="101" name="Group 100"/>
          <p:cNvGrpSpPr/>
          <p:nvPr/>
        </p:nvGrpSpPr>
        <p:grpSpPr>
          <a:xfrm>
            <a:off x="4700453" y="2119595"/>
            <a:ext cx="1361525" cy="342662"/>
            <a:chOff x="13982700" y="5176672"/>
            <a:chExt cx="4084574" cy="1027986"/>
          </a:xfrm>
        </p:grpSpPr>
        <p:pic>
          <p:nvPicPr>
            <p:cNvPr id="102" name="Picture 101"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071313" y="5176672"/>
              <a:ext cx="995961" cy="995961"/>
            </a:xfrm>
            <a:prstGeom prst="rect">
              <a:avLst/>
            </a:prstGeom>
          </p:spPr>
        </p:pic>
        <p:sp>
          <p:nvSpPr>
            <p:cNvPr id="103" name="TextBox 102"/>
            <p:cNvSpPr txBox="1"/>
            <p:nvPr/>
          </p:nvSpPr>
          <p:spPr>
            <a:xfrm>
              <a:off x="13982700" y="5250358"/>
              <a:ext cx="3124199" cy="954300"/>
            </a:xfrm>
            <a:prstGeom prst="rect">
              <a:avLst/>
            </a:prstGeom>
            <a:noFill/>
          </p:spPr>
          <p:txBody>
            <a:bodyPr wrap="square" rtlCol="0">
              <a:spAutoFit/>
            </a:bodyPr>
            <a:lstStyle/>
            <a:p>
              <a:r>
                <a:rPr lang="en-GB" sz="1465" b="1" dirty="0">
                  <a:solidFill>
                    <a:schemeClr val="accent3">
                      <a:lumMod val="40000"/>
                      <a:lumOff val="60000"/>
                    </a:schemeClr>
                  </a:solidFill>
                  <a:latin typeface="Abadi" panose="020B0604020104020204" pitchFamily="34" charset="0"/>
                </a:rPr>
                <a:t>Hands-On</a:t>
              </a:r>
              <a:endParaRPr lang="en-IN" sz="1465" b="1" dirty="0">
                <a:solidFill>
                  <a:schemeClr val="accent3">
                    <a:lumMod val="40000"/>
                    <a:lumOff val="60000"/>
                  </a:schemeClr>
                </a:solidFill>
                <a:latin typeface="Abadi" panose="020B0604020104020204" pitchFamily="34" charset="0"/>
              </a:endParaRPr>
            </a:p>
          </p:txBody>
        </p:sp>
      </p:grpSp>
      <p:grpSp>
        <p:nvGrpSpPr>
          <p:cNvPr id="107" name="Group 106"/>
          <p:cNvGrpSpPr/>
          <p:nvPr/>
        </p:nvGrpSpPr>
        <p:grpSpPr>
          <a:xfrm>
            <a:off x="6549134" y="879042"/>
            <a:ext cx="1041400" cy="688425"/>
            <a:chOff x="3200400" y="11125200"/>
            <a:chExt cx="3124200" cy="2065274"/>
          </a:xfrm>
        </p:grpSpPr>
        <p:pic>
          <p:nvPicPr>
            <p:cNvPr id="108" name="Picture 107"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7313" y="12194513"/>
              <a:ext cx="995961" cy="995961"/>
            </a:xfrm>
            <a:prstGeom prst="rect">
              <a:avLst/>
            </a:prstGeom>
          </p:spPr>
        </p:pic>
        <p:sp>
          <p:nvSpPr>
            <p:cNvPr id="109" name="TextBox 108"/>
            <p:cNvSpPr txBox="1"/>
            <p:nvPr/>
          </p:nvSpPr>
          <p:spPr>
            <a:xfrm>
              <a:off x="3200400" y="11125200"/>
              <a:ext cx="3124200" cy="954300"/>
            </a:xfrm>
            <a:prstGeom prst="rect">
              <a:avLst/>
            </a:prstGeom>
            <a:noFill/>
          </p:spPr>
          <p:txBody>
            <a:bodyPr wrap="square" rtlCol="0">
              <a:spAutoFit/>
            </a:bodyPr>
            <a:lstStyle/>
            <a:p>
              <a:r>
                <a:rPr lang="en-GB" sz="1465" b="1" dirty="0">
                  <a:solidFill>
                    <a:schemeClr val="accent3">
                      <a:lumMod val="40000"/>
                      <a:lumOff val="60000"/>
                    </a:schemeClr>
                  </a:solidFill>
                  <a:latin typeface="Abadi" panose="020B0604020104020204" pitchFamily="34" charset="0"/>
                </a:rPr>
                <a:t>Hands-On</a:t>
              </a:r>
              <a:endParaRPr lang="en-IN" sz="1465" b="1" dirty="0">
                <a:solidFill>
                  <a:schemeClr val="accent3">
                    <a:lumMod val="40000"/>
                    <a:lumOff val="60000"/>
                  </a:schemeClr>
                </a:solidFill>
                <a:latin typeface="Abadi" panose="020B0604020104020204" pitchFamily="34" charset="0"/>
              </a:endParaRPr>
            </a:p>
          </p:txBody>
        </p:sp>
      </p:grpSp>
      <p:grpSp>
        <p:nvGrpSpPr>
          <p:cNvPr id="104" name="Group 103"/>
          <p:cNvGrpSpPr/>
          <p:nvPr/>
        </p:nvGrpSpPr>
        <p:grpSpPr>
          <a:xfrm>
            <a:off x="7650772" y="819314"/>
            <a:ext cx="694263" cy="1473738"/>
            <a:chOff x="23698200" y="2507159"/>
            <a:chExt cx="2082789" cy="4421214"/>
          </a:xfrm>
        </p:grpSpPr>
        <p:grpSp>
          <p:nvGrpSpPr>
            <p:cNvPr id="105" name="Group 104"/>
            <p:cNvGrpSpPr/>
            <p:nvPr/>
          </p:nvGrpSpPr>
          <p:grpSpPr>
            <a:xfrm>
              <a:off x="24384000" y="2507159"/>
              <a:ext cx="512102" cy="2362200"/>
              <a:chOff x="11756098" y="3962400"/>
              <a:chExt cx="512102" cy="2362200"/>
            </a:xfrm>
          </p:grpSpPr>
          <p:cxnSp>
            <p:nvCxnSpPr>
              <p:cNvPr id="112" name="Straight Connector 111"/>
              <p:cNvCxnSpPr/>
              <p:nvPr/>
            </p:nvCxnSpPr>
            <p:spPr bwMode="auto">
              <a:xfrm flipV="1">
                <a:off x="12039600" y="4495800"/>
                <a:ext cx="0" cy="1828800"/>
              </a:xfrm>
              <a:prstGeom prst="line">
                <a:avLst/>
              </a:prstGeom>
              <a:noFill/>
              <a:ln w="66675" cap="flat" cmpd="sng" algn="ctr">
                <a:solidFill>
                  <a:srgbClr val="A97C51"/>
                </a:solidFill>
                <a:prstDash val="solid"/>
                <a:round/>
                <a:headEnd type="none" w="sm" len="sm"/>
                <a:tailEnd type="none" w="sm" len="sm"/>
              </a:ln>
              <a:effectLst/>
            </p:spPr>
          </p:cxnSp>
          <p:sp>
            <p:nvSpPr>
              <p:cNvPr id="113" name="Oval 112"/>
              <p:cNvSpPr/>
              <p:nvPr/>
            </p:nvSpPr>
            <p:spPr bwMode="auto">
              <a:xfrm>
                <a:off x="11756098" y="3962400"/>
                <a:ext cx="512102" cy="512102"/>
              </a:xfrm>
              <a:prstGeom prst="ellipse">
                <a:avLst/>
              </a:prstGeom>
              <a:solidFill>
                <a:schemeClr val="bg1"/>
              </a:solidFill>
              <a:ln w="28575" cap="flat" cmpd="sng" algn="ctr">
                <a:solidFill>
                  <a:srgbClr val="A97C5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badi" panose="020B0604020104020204" pitchFamily="34" charset="0"/>
                </a:endParaRPr>
              </a:p>
            </p:txBody>
          </p:sp>
        </p:grpSp>
        <p:grpSp>
          <p:nvGrpSpPr>
            <p:cNvPr id="106" name="Group 105"/>
            <p:cNvGrpSpPr/>
            <p:nvPr/>
          </p:nvGrpSpPr>
          <p:grpSpPr>
            <a:xfrm>
              <a:off x="23698200" y="4107359"/>
              <a:ext cx="2082789" cy="2821014"/>
              <a:chOff x="11123308" y="6172200"/>
              <a:chExt cx="2082789" cy="2821014"/>
            </a:xfrm>
          </p:grpSpPr>
          <p:pic>
            <p:nvPicPr>
              <p:cNvPr id="110" name="Picture 10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3308" y="6172200"/>
                <a:ext cx="1945280" cy="2821014"/>
              </a:xfrm>
              <a:prstGeom prst="rect">
                <a:avLst/>
              </a:prstGeom>
            </p:spPr>
          </p:pic>
          <p:sp>
            <p:nvSpPr>
              <p:cNvPr id="111" name="TextBox 110"/>
              <p:cNvSpPr txBox="1"/>
              <p:nvPr/>
            </p:nvSpPr>
            <p:spPr>
              <a:xfrm>
                <a:off x="11541730" y="6260724"/>
                <a:ext cx="1664367" cy="1754325"/>
              </a:xfrm>
              <a:prstGeom prst="rect">
                <a:avLst/>
              </a:prstGeom>
              <a:noFill/>
            </p:spPr>
            <p:txBody>
              <a:bodyPr wrap="square">
                <a:spAutoFit/>
              </a:bodyPr>
              <a:lstStyle/>
              <a:p>
                <a:r>
                  <a:rPr lang="en-GB" sz="3200" b="1" dirty="0">
                    <a:solidFill>
                      <a:schemeClr val="bg1"/>
                    </a:solidFill>
                    <a:effectLst>
                      <a:outerShdw blurRad="38100" dist="38100" dir="2700000" algn="tl">
                        <a:srgbClr val="000000">
                          <a:alpha val="43137"/>
                        </a:srgbClr>
                      </a:outerShdw>
                    </a:effectLst>
                    <a:latin typeface="Agency FB" panose="020B0503020202020204" pitchFamily="34" charset="0"/>
                  </a:rPr>
                  <a:t>9</a:t>
                </a:r>
                <a:endParaRPr lang="en-IN" sz="32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grpSp>
      <p:grpSp>
        <p:nvGrpSpPr>
          <p:cNvPr id="114" name="Group 113"/>
          <p:cNvGrpSpPr/>
          <p:nvPr/>
        </p:nvGrpSpPr>
        <p:grpSpPr>
          <a:xfrm>
            <a:off x="8545767" y="1593988"/>
            <a:ext cx="1041400" cy="688425"/>
            <a:chOff x="3200400" y="11125200"/>
            <a:chExt cx="3124200" cy="2065274"/>
          </a:xfrm>
        </p:grpSpPr>
        <p:pic>
          <p:nvPicPr>
            <p:cNvPr id="115" name="Picture 114"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7313" y="12194513"/>
              <a:ext cx="995961" cy="995961"/>
            </a:xfrm>
            <a:prstGeom prst="rect">
              <a:avLst/>
            </a:prstGeom>
          </p:spPr>
        </p:pic>
        <p:sp>
          <p:nvSpPr>
            <p:cNvPr id="116" name="TextBox 115"/>
            <p:cNvSpPr txBox="1"/>
            <p:nvPr/>
          </p:nvSpPr>
          <p:spPr>
            <a:xfrm>
              <a:off x="3200400" y="11125200"/>
              <a:ext cx="3124200" cy="954300"/>
            </a:xfrm>
            <a:prstGeom prst="rect">
              <a:avLst/>
            </a:prstGeom>
            <a:noFill/>
          </p:spPr>
          <p:txBody>
            <a:bodyPr wrap="square" rtlCol="0">
              <a:spAutoFit/>
            </a:bodyPr>
            <a:lstStyle/>
            <a:p>
              <a:r>
                <a:rPr lang="en-GB" sz="1465" b="1" dirty="0">
                  <a:solidFill>
                    <a:schemeClr val="accent3">
                      <a:lumMod val="40000"/>
                      <a:lumOff val="60000"/>
                    </a:schemeClr>
                  </a:solidFill>
                  <a:latin typeface="Abadi" panose="020B0604020104020204" pitchFamily="34" charset="0"/>
                </a:rPr>
                <a:t>Hands-On</a:t>
              </a:r>
              <a:endParaRPr lang="en-IN" sz="1465" b="1" dirty="0">
                <a:solidFill>
                  <a:schemeClr val="accent3">
                    <a:lumMod val="40000"/>
                    <a:lumOff val="60000"/>
                  </a:schemeClr>
                </a:solidFill>
                <a:latin typeface="Abadi" panose="020B0604020104020204" pitchFamily="34" charset="0"/>
              </a:endParaRPr>
            </a:p>
          </p:txBody>
        </p:sp>
      </p:grpSp>
      <p:grpSp>
        <p:nvGrpSpPr>
          <p:cNvPr id="117" name="Group 116"/>
          <p:cNvGrpSpPr/>
          <p:nvPr/>
        </p:nvGrpSpPr>
        <p:grpSpPr>
          <a:xfrm>
            <a:off x="9398000" y="1089720"/>
            <a:ext cx="1625600" cy="940338"/>
            <a:chOff x="28194000" y="3269159"/>
            <a:chExt cx="4876800" cy="2821014"/>
          </a:xfrm>
        </p:grpSpPr>
        <p:grpSp>
          <p:nvGrpSpPr>
            <p:cNvPr id="118" name="Group 117"/>
            <p:cNvGrpSpPr/>
            <p:nvPr/>
          </p:nvGrpSpPr>
          <p:grpSpPr>
            <a:xfrm>
              <a:off x="28194000" y="3269159"/>
              <a:ext cx="1945280" cy="2821014"/>
              <a:chOff x="19452298" y="6551586"/>
              <a:chExt cx="1945280" cy="2821014"/>
            </a:xfrm>
          </p:grpSpPr>
          <p:pic>
            <p:nvPicPr>
              <p:cNvPr id="121" name="Picture 120" descr="A close up of a logo&#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2298" y="6551586"/>
                <a:ext cx="1945280" cy="2821014"/>
              </a:xfrm>
              <a:prstGeom prst="rect">
                <a:avLst/>
              </a:prstGeom>
            </p:spPr>
          </p:pic>
          <p:sp>
            <p:nvSpPr>
              <p:cNvPr id="122" name="TextBox 121"/>
              <p:cNvSpPr txBox="1"/>
              <p:nvPr/>
            </p:nvSpPr>
            <p:spPr>
              <a:xfrm>
                <a:off x="19711462" y="6702867"/>
                <a:ext cx="1664367" cy="1754325"/>
              </a:xfrm>
              <a:prstGeom prst="rect">
                <a:avLst/>
              </a:prstGeom>
              <a:noFill/>
            </p:spPr>
            <p:txBody>
              <a:bodyPr wrap="square">
                <a:spAutoFit/>
              </a:bodyPr>
              <a:lstStyle/>
              <a:p>
                <a:r>
                  <a:rPr lang="en-GB" sz="3200" b="1" dirty="0">
                    <a:solidFill>
                      <a:schemeClr val="bg1"/>
                    </a:solidFill>
                    <a:effectLst>
                      <a:outerShdw blurRad="38100" dist="38100" dir="2700000" algn="tl">
                        <a:srgbClr val="000000">
                          <a:alpha val="43137"/>
                        </a:srgbClr>
                      </a:outerShdw>
                    </a:effectLst>
                    <a:latin typeface="Agency FB" panose="020B0503020202020204" pitchFamily="34" charset="0"/>
                  </a:rPr>
                  <a:t>10</a:t>
                </a:r>
                <a:endParaRPr lang="en-IN" sz="32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grpSp>
        <p:cxnSp>
          <p:nvCxnSpPr>
            <p:cNvPr id="119" name="Straight Connector 118"/>
            <p:cNvCxnSpPr/>
            <p:nvPr/>
          </p:nvCxnSpPr>
          <p:spPr bwMode="auto">
            <a:xfrm flipH="1">
              <a:off x="29850260" y="3880373"/>
              <a:ext cx="2927733" cy="25370"/>
            </a:xfrm>
            <a:prstGeom prst="line">
              <a:avLst/>
            </a:prstGeom>
            <a:noFill/>
            <a:ln w="66675" cap="flat" cmpd="sng" algn="ctr">
              <a:solidFill>
                <a:srgbClr val="3C98C6"/>
              </a:solidFill>
              <a:prstDash val="solid"/>
              <a:round/>
              <a:headEnd type="none" w="sm" len="sm"/>
              <a:tailEnd type="none" w="sm" len="sm"/>
            </a:ln>
            <a:effectLst/>
          </p:spPr>
        </p:cxnSp>
        <p:sp>
          <p:nvSpPr>
            <p:cNvPr id="120" name="Oval 119"/>
            <p:cNvSpPr/>
            <p:nvPr/>
          </p:nvSpPr>
          <p:spPr bwMode="auto">
            <a:xfrm>
              <a:off x="32558698" y="3651773"/>
              <a:ext cx="512102" cy="512102"/>
            </a:xfrm>
            <a:prstGeom prst="ellipse">
              <a:avLst/>
            </a:prstGeom>
            <a:solidFill>
              <a:schemeClr val="bg1"/>
            </a:solidFill>
            <a:ln w="28575" cap="flat" cmpd="sng" algn="ctr">
              <a:solidFill>
                <a:srgbClr val="A97C5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badi" panose="020B0604020104020204" pitchFamily="34" charset="0"/>
              </a:endParaRPr>
            </a:p>
          </p:txBody>
        </p:sp>
      </p:grpSp>
      <p:sp>
        <p:nvSpPr>
          <p:cNvPr id="123" name="TextBox 122"/>
          <p:cNvSpPr txBox="1"/>
          <p:nvPr/>
        </p:nvSpPr>
        <p:spPr>
          <a:xfrm>
            <a:off x="7536937" y="236421"/>
            <a:ext cx="2628936" cy="543867"/>
          </a:xfrm>
          <a:prstGeom prst="rect">
            <a:avLst/>
          </a:prstGeom>
          <a:noFill/>
        </p:spPr>
        <p:txBody>
          <a:bodyPr wrap="square" rtlCol="0">
            <a:spAutoFit/>
          </a:bodyPr>
          <a:lstStyle/>
          <a:p>
            <a:r>
              <a:rPr lang="en-US" sz="1465" b="1" dirty="0">
                <a:solidFill>
                  <a:schemeClr val="accent3">
                    <a:lumMod val="75000"/>
                  </a:schemeClr>
                </a:solidFill>
                <a:latin typeface="Abadi" panose="020B0604020104020204" pitchFamily="34" charset="0"/>
              </a:rPr>
              <a:t>Association Rules Mining and Recommendation Systems</a:t>
            </a:r>
            <a:endParaRPr lang="en-IN" sz="1465" b="1" dirty="0">
              <a:solidFill>
                <a:schemeClr val="accent3">
                  <a:lumMod val="75000"/>
                </a:schemeClr>
              </a:solidFill>
              <a:latin typeface="Abadi" panose="020B0604020104020204" pitchFamily="34" charset="0"/>
            </a:endParaRPr>
          </a:p>
        </p:txBody>
      </p:sp>
      <p:sp>
        <p:nvSpPr>
          <p:cNvPr id="124" name="TextBox 123"/>
          <p:cNvSpPr txBox="1"/>
          <p:nvPr/>
        </p:nvSpPr>
        <p:spPr>
          <a:xfrm>
            <a:off x="10483118" y="1465838"/>
            <a:ext cx="1625600" cy="543867"/>
          </a:xfrm>
          <a:prstGeom prst="rect">
            <a:avLst/>
          </a:prstGeom>
          <a:noFill/>
        </p:spPr>
        <p:txBody>
          <a:bodyPr wrap="square" rtlCol="0">
            <a:spAutoFit/>
          </a:bodyPr>
          <a:lstStyle/>
          <a:p>
            <a:r>
              <a:rPr lang="en-IN" sz="1465" b="1" dirty="0">
                <a:solidFill>
                  <a:schemeClr val="accent1">
                    <a:lumMod val="40000"/>
                    <a:lumOff val="60000"/>
                  </a:schemeClr>
                </a:solidFill>
                <a:latin typeface="Abadi" panose="020B0604020104020204" pitchFamily="34" charset="0"/>
              </a:rPr>
              <a:t>Reinforcement Learning</a:t>
            </a:r>
            <a:endParaRPr lang="en-IN" sz="1465" b="1" dirty="0">
              <a:solidFill>
                <a:schemeClr val="accent1">
                  <a:lumMod val="40000"/>
                  <a:lumOff val="60000"/>
                </a:schemeClr>
              </a:solidFill>
              <a:latin typeface="Abadi" panose="020B06040201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1000"/>
                                        <p:tgtEl>
                                          <p:spTgt spid="56"/>
                                        </p:tgtEl>
                                      </p:cBhvr>
                                    </p:animEffect>
                                    <p:anim calcmode="lin" valueType="num">
                                      <p:cBhvr>
                                        <p:cTn id="28" dur="1000" fill="hold"/>
                                        <p:tgtEl>
                                          <p:spTgt spid="56"/>
                                        </p:tgtEl>
                                        <p:attrNameLst>
                                          <p:attrName>ppt_x</p:attrName>
                                        </p:attrNameLst>
                                      </p:cBhvr>
                                      <p:tavLst>
                                        <p:tav tm="0">
                                          <p:val>
                                            <p:strVal val="#ppt_x"/>
                                          </p:val>
                                        </p:tav>
                                        <p:tav tm="100000">
                                          <p:val>
                                            <p:strVal val="#ppt_x"/>
                                          </p:val>
                                        </p:tav>
                                      </p:tavLst>
                                    </p:anim>
                                    <p:anim calcmode="lin" valueType="num">
                                      <p:cBhvr>
                                        <p:cTn id="2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1000"/>
                                        <p:tgtEl>
                                          <p:spTgt spid="33"/>
                                        </p:tgtEl>
                                      </p:cBhvr>
                                    </p:animEffect>
                                    <p:anim calcmode="lin" valueType="num">
                                      <p:cBhvr>
                                        <p:cTn id="58" dur="1000" fill="hold"/>
                                        <p:tgtEl>
                                          <p:spTgt spid="33"/>
                                        </p:tgtEl>
                                        <p:attrNameLst>
                                          <p:attrName>ppt_x</p:attrName>
                                        </p:attrNameLst>
                                      </p:cBhvr>
                                      <p:tavLst>
                                        <p:tav tm="0">
                                          <p:val>
                                            <p:strVal val="#ppt_x"/>
                                          </p:val>
                                        </p:tav>
                                        <p:tav tm="100000">
                                          <p:val>
                                            <p:strVal val="#ppt_x"/>
                                          </p:val>
                                        </p:tav>
                                      </p:tavLst>
                                    </p:anim>
                                    <p:anim calcmode="lin" valueType="num">
                                      <p:cBhvr>
                                        <p:cTn id="5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9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1000"/>
                                        <p:tgtEl>
                                          <p:spTgt spid="62"/>
                                        </p:tgtEl>
                                      </p:cBhvr>
                                    </p:animEffect>
                                    <p:anim calcmode="lin" valueType="num">
                                      <p:cBhvr>
                                        <p:cTn id="73" dur="1000" fill="hold"/>
                                        <p:tgtEl>
                                          <p:spTgt spid="62"/>
                                        </p:tgtEl>
                                        <p:attrNameLst>
                                          <p:attrName>ppt_x</p:attrName>
                                        </p:attrNameLst>
                                      </p:cBhvr>
                                      <p:tavLst>
                                        <p:tav tm="0">
                                          <p:val>
                                            <p:strVal val="#ppt_x"/>
                                          </p:val>
                                        </p:tav>
                                        <p:tav tm="100000">
                                          <p:val>
                                            <p:strVal val="#ppt_x"/>
                                          </p:val>
                                        </p:tav>
                                      </p:tavLst>
                                    </p:anim>
                                    <p:anim calcmode="lin" valueType="num">
                                      <p:cBhvr>
                                        <p:cTn id="74"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1000"/>
                                        <p:tgtEl>
                                          <p:spTgt spid="40"/>
                                        </p:tgtEl>
                                      </p:cBhvr>
                                    </p:animEffect>
                                    <p:anim calcmode="lin" valueType="num">
                                      <p:cBhvr>
                                        <p:cTn id="88" dur="1000" fill="hold"/>
                                        <p:tgtEl>
                                          <p:spTgt spid="40"/>
                                        </p:tgtEl>
                                        <p:attrNameLst>
                                          <p:attrName>ppt_x</p:attrName>
                                        </p:attrNameLst>
                                      </p:cBhvr>
                                      <p:tavLst>
                                        <p:tav tm="0">
                                          <p:val>
                                            <p:strVal val="#ppt_x"/>
                                          </p:val>
                                        </p:tav>
                                        <p:tav tm="100000">
                                          <p:val>
                                            <p:strVal val="#ppt_x"/>
                                          </p:val>
                                        </p:tav>
                                      </p:tavLst>
                                    </p:anim>
                                    <p:anim calcmode="lin" valueType="num">
                                      <p:cBhvr>
                                        <p:cTn id="8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4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9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1000"/>
                                        <p:tgtEl>
                                          <p:spTgt spid="23"/>
                                        </p:tgtEl>
                                      </p:cBhvr>
                                    </p:animEffect>
                                    <p:anim calcmode="lin" valueType="num">
                                      <p:cBhvr>
                                        <p:cTn id="103" dur="1000" fill="hold"/>
                                        <p:tgtEl>
                                          <p:spTgt spid="23"/>
                                        </p:tgtEl>
                                        <p:attrNameLst>
                                          <p:attrName>ppt_x</p:attrName>
                                        </p:attrNameLst>
                                      </p:cBhvr>
                                      <p:tavLst>
                                        <p:tav tm="0">
                                          <p:val>
                                            <p:strVal val="#ppt_x"/>
                                          </p:val>
                                        </p:tav>
                                        <p:tav tm="100000">
                                          <p:val>
                                            <p:strVal val="#ppt_x"/>
                                          </p:val>
                                        </p:tav>
                                      </p:tavLst>
                                    </p:anim>
                                    <p:anim calcmode="lin" valueType="num">
                                      <p:cBhvr>
                                        <p:cTn id="10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0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nodeType="click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1000"/>
                                        <p:tgtEl>
                                          <p:spTgt spid="48"/>
                                        </p:tgtEl>
                                      </p:cBhvr>
                                    </p:animEffect>
                                    <p:anim calcmode="lin" valueType="num">
                                      <p:cBhvr>
                                        <p:cTn id="118" dur="1000" fill="hold"/>
                                        <p:tgtEl>
                                          <p:spTgt spid="48"/>
                                        </p:tgtEl>
                                        <p:attrNameLst>
                                          <p:attrName>ppt_x</p:attrName>
                                        </p:attrNameLst>
                                      </p:cBhvr>
                                      <p:tavLst>
                                        <p:tav tm="0">
                                          <p:val>
                                            <p:strVal val="#ppt_x"/>
                                          </p:val>
                                        </p:tav>
                                        <p:tav tm="100000">
                                          <p:val>
                                            <p:strVal val="#ppt_x"/>
                                          </p:val>
                                        </p:tav>
                                      </p:tavLst>
                                    </p:anim>
                                    <p:anim calcmode="lin" valueType="num">
                                      <p:cBhvr>
                                        <p:cTn id="11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69"/>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107"/>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31"/>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nodeType="clickEffect">
                                  <p:stCondLst>
                                    <p:cond delay="0"/>
                                  </p:stCondLst>
                                  <p:childTnLst>
                                    <p:set>
                                      <p:cBhvr>
                                        <p:cTn id="135" dur="1" fill="hold">
                                          <p:stCondLst>
                                            <p:cond delay="0"/>
                                          </p:stCondLst>
                                        </p:cTn>
                                        <p:tgtEl>
                                          <p:spTgt spid="104"/>
                                        </p:tgtEl>
                                        <p:attrNameLst>
                                          <p:attrName>style.visibility</p:attrName>
                                        </p:attrNameLst>
                                      </p:cBhvr>
                                      <p:to>
                                        <p:strVal val="visible"/>
                                      </p:to>
                                    </p:set>
                                    <p:animEffect transition="in" filter="fade">
                                      <p:cBhvr>
                                        <p:cTn id="136" dur="1000"/>
                                        <p:tgtEl>
                                          <p:spTgt spid="104"/>
                                        </p:tgtEl>
                                      </p:cBhvr>
                                    </p:animEffect>
                                    <p:anim calcmode="lin" valueType="num">
                                      <p:cBhvr>
                                        <p:cTn id="137" dur="1000" fill="hold"/>
                                        <p:tgtEl>
                                          <p:spTgt spid="104"/>
                                        </p:tgtEl>
                                        <p:attrNameLst>
                                          <p:attrName>ppt_x</p:attrName>
                                        </p:attrNameLst>
                                      </p:cBhvr>
                                      <p:tavLst>
                                        <p:tav tm="0">
                                          <p:val>
                                            <p:strVal val="#ppt_x"/>
                                          </p:val>
                                        </p:tav>
                                        <p:tav tm="100000">
                                          <p:val>
                                            <p:strVal val="#ppt_x"/>
                                          </p:val>
                                        </p:tav>
                                      </p:tavLst>
                                    </p:anim>
                                    <p:anim calcmode="lin" valueType="num">
                                      <p:cBhvr>
                                        <p:cTn id="138"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1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nodeType="clickEffect">
                                  <p:stCondLst>
                                    <p:cond delay="0"/>
                                  </p:stCondLst>
                                  <p:childTnLst>
                                    <p:set>
                                      <p:cBhvr>
                                        <p:cTn id="146" dur="1" fill="hold">
                                          <p:stCondLst>
                                            <p:cond delay="0"/>
                                          </p:stCondLst>
                                        </p:cTn>
                                        <p:tgtEl>
                                          <p:spTgt spid="117"/>
                                        </p:tgtEl>
                                        <p:attrNameLst>
                                          <p:attrName>style.visibility</p:attrName>
                                        </p:attrNameLst>
                                      </p:cBhvr>
                                      <p:to>
                                        <p:strVal val="visible"/>
                                      </p:to>
                                    </p:set>
                                    <p:animEffect transition="in" filter="fade">
                                      <p:cBhvr>
                                        <p:cTn id="147" dur="1000"/>
                                        <p:tgtEl>
                                          <p:spTgt spid="117"/>
                                        </p:tgtEl>
                                      </p:cBhvr>
                                    </p:animEffect>
                                    <p:anim calcmode="lin" valueType="num">
                                      <p:cBhvr>
                                        <p:cTn id="148" dur="1000" fill="hold"/>
                                        <p:tgtEl>
                                          <p:spTgt spid="117"/>
                                        </p:tgtEl>
                                        <p:attrNameLst>
                                          <p:attrName>ppt_x</p:attrName>
                                        </p:attrNameLst>
                                      </p:cBhvr>
                                      <p:tavLst>
                                        <p:tav tm="0">
                                          <p:val>
                                            <p:strVal val="#ppt_x"/>
                                          </p:val>
                                        </p:tav>
                                        <p:tav tm="100000">
                                          <p:val>
                                            <p:strVal val="#ppt_x"/>
                                          </p:val>
                                        </p:tav>
                                      </p:tavLst>
                                    </p:anim>
                                    <p:anim calcmode="lin" valueType="num">
                                      <p:cBhvr>
                                        <p:cTn id="149"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grpId="0" nodeType="clickEffect">
                                  <p:stCondLst>
                                    <p:cond delay="0"/>
                                  </p:stCondLst>
                                  <p:childTnLst>
                                    <p:set>
                                      <p:cBhvr>
                                        <p:cTn id="153" dur="1" fill="hold">
                                          <p:stCondLst>
                                            <p:cond delay="0"/>
                                          </p:stCondLst>
                                        </p:cTn>
                                        <p:tgtEl>
                                          <p:spTgt spid="123"/>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22" grpId="0"/>
      <p:bldP spid="30" grpId="0"/>
      <p:bldP spid="32" grpId="0"/>
      <p:bldP spid="47" grpId="0"/>
      <p:bldP spid="55" grpId="0"/>
      <p:bldP spid="69" grpId="0"/>
      <p:bldP spid="123" grpId="0"/>
      <p:bldP spid="12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6" name="Rectangle 15"/>
          <p:cNvSpPr/>
          <p:nvPr/>
        </p:nvSpPr>
        <p:spPr>
          <a:xfrm>
            <a:off x="938640" y="1865203"/>
            <a:ext cx="10314720" cy="646331"/>
          </a:xfrm>
          <a:prstGeom prst="rect">
            <a:avLst/>
          </a:prstGeom>
        </p:spPr>
        <p:txBody>
          <a:bodyPr wrap="square">
            <a:spAutoFit/>
          </a:bodyPr>
          <a:lstStyle/>
          <a:p>
            <a:pPr algn="ctr"/>
            <a:r>
              <a:rPr lang="en-US" dirty="0">
                <a:solidFill>
                  <a:schemeClr val="bg2">
                    <a:lumMod val="10000"/>
                  </a:schemeClr>
                </a:solidFill>
                <a:latin typeface="Abadi" panose="020B0604020104020204" pitchFamily="34" charset="0"/>
              </a:rPr>
              <a:t>A confusion matrix is a table that is often used to describe the performance of a classification model (or "classifier") on a set of test data for which the true values are known.</a:t>
            </a:r>
            <a:endParaRPr lang="en-US" dirty="0">
              <a:solidFill>
                <a:schemeClr val="bg2">
                  <a:lumMod val="10000"/>
                </a:schemeClr>
              </a:solidFill>
              <a:latin typeface="Abadi" panose="020B0604020104020204" pitchFamily="34" charset="0"/>
            </a:endParaRPr>
          </a:p>
        </p:txBody>
      </p:sp>
      <p:sp>
        <p:nvSpPr>
          <p:cNvPr id="17" name="Rectangle: Rounded Corners 16"/>
          <p:cNvSpPr/>
          <p:nvPr/>
        </p:nvSpPr>
        <p:spPr bwMode="auto">
          <a:xfrm>
            <a:off x="938640" y="3190863"/>
            <a:ext cx="10314720" cy="2286000"/>
          </a:xfrm>
          <a:prstGeom prst="roundRect">
            <a:avLst/>
          </a:prstGeom>
          <a:noFill/>
          <a:ln w="28575" cap="flat" cmpd="sng" algn="ctr">
            <a:solidFill>
              <a:schemeClr val="tx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2000">
              <a:solidFill>
                <a:schemeClr val="bg2">
                  <a:lumMod val="10000"/>
                </a:schemeClr>
              </a:solidFill>
              <a:latin typeface="Agency FB" panose="020B0503020202020204" pitchFamily="34" charset="0"/>
            </a:endParaRPr>
          </a:p>
        </p:txBody>
      </p:sp>
      <p:sp>
        <p:nvSpPr>
          <p:cNvPr id="18" name="Rectangle 17"/>
          <p:cNvSpPr/>
          <p:nvPr/>
        </p:nvSpPr>
        <p:spPr>
          <a:xfrm>
            <a:off x="1333265" y="3353871"/>
            <a:ext cx="9525471" cy="646331"/>
          </a:xfrm>
          <a:prstGeom prst="rect">
            <a:avLst/>
          </a:prstGeom>
        </p:spPr>
        <p:txBody>
          <a:bodyPr wrap="square">
            <a:spAutoFit/>
          </a:bodyPr>
          <a:lstStyle/>
          <a:p>
            <a:r>
              <a:rPr lang="en-US" dirty="0">
                <a:solidFill>
                  <a:schemeClr val="bg2">
                    <a:lumMod val="10000"/>
                  </a:schemeClr>
                </a:solidFill>
                <a:latin typeface="Abadi" panose="020B0604020104020204" pitchFamily="34" charset="0"/>
              </a:rPr>
              <a:t>Confusion Matrix represents a tabular representation of Actual vs Predicted values</a:t>
            </a:r>
            <a:endParaRPr lang="en-US" dirty="0">
              <a:solidFill>
                <a:schemeClr val="bg2">
                  <a:lumMod val="10000"/>
                </a:schemeClr>
              </a:solidFill>
              <a:latin typeface="Abadi" panose="020B0604020104020204" pitchFamily="34" charset="0"/>
            </a:endParaRPr>
          </a:p>
          <a:p>
            <a:r>
              <a:rPr lang="en-US" dirty="0">
                <a:solidFill>
                  <a:schemeClr val="bg2">
                    <a:lumMod val="10000"/>
                  </a:schemeClr>
                </a:solidFill>
                <a:latin typeface="Abadi" panose="020B0604020104020204" pitchFamily="34" charset="0"/>
              </a:rPr>
              <a:t>You can calculate the accuracy of your model with:</a:t>
            </a:r>
            <a:endParaRPr lang="en-US" dirty="0">
              <a:solidFill>
                <a:schemeClr val="bg2">
                  <a:lumMod val="10000"/>
                </a:schemeClr>
              </a:solidFill>
              <a:latin typeface="Abadi" panose="020B0604020104020204" pitchFamily="34" charset="0"/>
            </a:endParaRPr>
          </a:p>
        </p:txBody>
      </p:sp>
      <p:pic>
        <p:nvPicPr>
          <p:cNvPr id="20" name="Picture 19"/>
          <p:cNvPicPr>
            <a:picLocks noChangeAspect="1"/>
          </p:cNvPicPr>
          <p:nvPr/>
        </p:nvPicPr>
        <p:blipFill>
          <a:blip r:embed="rId2"/>
          <a:stretch>
            <a:fillRect/>
          </a:stretch>
        </p:blipFill>
        <p:spPr>
          <a:xfrm>
            <a:off x="2424484" y="4143544"/>
            <a:ext cx="7343032" cy="1071975"/>
          </a:xfrm>
          <a:prstGeom prst="rect">
            <a:avLst/>
          </a:prstGeom>
        </p:spPr>
      </p:pic>
      <p:sp>
        <p:nvSpPr>
          <p:cNvPr id="13" name="TextBox 1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Confusion Matrix</a:t>
            </a:r>
            <a:endParaRPr lang="en-US" sz="6000" b="1" dirty="0">
              <a:solidFill>
                <a:schemeClr val="bg1"/>
              </a:solidFill>
              <a:latin typeface="HP Simplified" panose="020B0604020204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10" name="Picture 9"/>
          <p:cNvPicPr>
            <a:picLocks noChangeAspect="1"/>
          </p:cNvPicPr>
          <p:nvPr/>
        </p:nvPicPr>
        <p:blipFill>
          <a:blip r:embed="rId2"/>
          <a:stretch>
            <a:fillRect/>
          </a:stretch>
        </p:blipFill>
        <p:spPr>
          <a:xfrm>
            <a:off x="6988331" y="3709849"/>
            <a:ext cx="4209340" cy="2207597"/>
          </a:xfrm>
          <a:prstGeom prst="rect">
            <a:avLst/>
          </a:prstGeom>
        </p:spPr>
      </p:pic>
      <p:sp>
        <p:nvSpPr>
          <p:cNvPr id="14" name="Rectangle: Rounded Corners 13"/>
          <p:cNvSpPr/>
          <p:nvPr/>
        </p:nvSpPr>
        <p:spPr bwMode="auto">
          <a:xfrm>
            <a:off x="1531109" y="1784968"/>
            <a:ext cx="9111045" cy="1259651"/>
          </a:xfrm>
          <a:prstGeom prst="roundRect">
            <a:avLst/>
          </a:prstGeom>
          <a:noFill/>
          <a:ln w="28575" cap="flat" cmpd="sng" algn="ctr">
            <a:solidFill>
              <a:schemeClr val="tx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700">
              <a:latin typeface="Agency FB" panose="020B0503020202020204" pitchFamily="34" charset="0"/>
            </a:endParaRPr>
          </a:p>
        </p:txBody>
      </p:sp>
      <p:sp>
        <p:nvSpPr>
          <p:cNvPr id="15" name="TextBox 14"/>
          <p:cNvSpPr txBox="1"/>
          <p:nvPr/>
        </p:nvSpPr>
        <p:spPr>
          <a:xfrm>
            <a:off x="1540031" y="1865175"/>
            <a:ext cx="9093200" cy="1077218"/>
          </a:xfrm>
          <a:prstGeom prst="rect">
            <a:avLst/>
          </a:prstGeom>
          <a:noFill/>
        </p:spPr>
        <p:txBody>
          <a:bodyPr wrap="square" rtlCol="0">
            <a:spAutoFit/>
          </a:bodyPr>
          <a:lstStyle/>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There are two possible predicted classes: "yes" and "no”</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The classifier made a total of 165 predictions</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Out of those 165 cases, the classifier predicted "yes" 110 times, and "no" 55 times</a:t>
            </a:r>
            <a:endParaRPr lang="en-US" sz="1600"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sz="1600" dirty="0">
                <a:solidFill>
                  <a:schemeClr val="bg2">
                    <a:lumMod val="10000"/>
                  </a:schemeClr>
                </a:solidFill>
                <a:latin typeface="Abadi" panose="020B0604020104020204" pitchFamily="34" charset="0"/>
              </a:rPr>
              <a:t>In reality, 105 patients in the sample have the disease, and 60 patients do not</a:t>
            </a:r>
            <a:endParaRPr lang="en-US" sz="1600" dirty="0">
              <a:solidFill>
                <a:schemeClr val="bg2">
                  <a:lumMod val="10000"/>
                </a:schemeClr>
              </a:solidFill>
              <a:latin typeface="Abadi" panose="020B0604020104020204" pitchFamily="34" charset="0"/>
            </a:endParaRPr>
          </a:p>
        </p:txBody>
      </p:sp>
      <p:pic>
        <p:nvPicPr>
          <p:cNvPr id="19" name="Picture 2" descr="Image result for random samp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635" y="3537568"/>
            <a:ext cx="4434209" cy="2366759"/>
          </a:xfrm>
          <a:prstGeom prst="rect">
            <a:avLst/>
          </a:prstGeom>
          <a:noFill/>
          <a:effectLst>
            <a:outerShdw blurRad="317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0" y="459135"/>
            <a:ext cx="12186653" cy="923330"/>
          </a:xfrm>
          <a:prstGeom prst="rect">
            <a:avLst/>
          </a:prstGeom>
          <a:noFill/>
        </p:spPr>
        <p:txBody>
          <a:bodyPr wrap="square" rtlCol="0">
            <a:spAutoFit/>
          </a:bodyPr>
          <a:lstStyle/>
          <a:p>
            <a:pPr algn="ctr"/>
            <a:r>
              <a:rPr lang="en-US" sz="5400" b="1" dirty="0">
                <a:solidFill>
                  <a:schemeClr val="bg1"/>
                </a:solidFill>
                <a:latin typeface="HP Simplified" panose="020B0604020204020204" pitchFamily="34" charset="0"/>
              </a:rPr>
              <a:t>Statistics – Confusion Matrix</a:t>
            </a:r>
            <a:endParaRPr lang="en-US" sz="5400" b="1" dirty="0">
              <a:solidFill>
                <a:schemeClr val="bg1"/>
              </a:solidFill>
              <a:latin typeface="HP Simplified" panose="020B0604020204020204" pitchFamily="34"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16" name="Picture 15"/>
          <p:cNvPicPr>
            <a:picLocks noChangeAspect="1"/>
          </p:cNvPicPr>
          <p:nvPr/>
        </p:nvPicPr>
        <p:blipFill>
          <a:blip r:embed="rId2"/>
          <a:stretch>
            <a:fillRect/>
          </a:stretch>
        </p:blipFill>
        <p:spPr>
          <a:xfrm>
            <a:off x="403902" y="2842640"/>
            <a:ext cx="2952612" cy="2214459"/>
          </a:xfrm>
          <a:prstGeom prst="rect">
            <a:avLst/>
          </a:prstGeom>
        </p:spPr>
      </p:pic>
      <p:pic>
        <p:nvPicPr>
          <p:cNvPr id="17" name="Picture 16"/>
          <p:cNvPicPr>
            <a:picLocks noChangeAspect="1"/>
          </p:cNvPicPr>
          <p:nvPr/>
        </p:nvPicPr>
        <p:blipFill>
          <a:blip r:embed="rId3"/>
          <a:stretch>
            <a:fillRect/>
          </a:stretch>
        </p:blipFill>
        <p:spPr>
          <a:xfrm>
            <a:off x="4426696" y="2703540"/>
            <a:ext cx="7353827" cy="2763466"/>
          </a:xfrm>
          <a:prstGeom prst="rect">
            <a:avLst/>
          </a:prstGeom>
        </p:spPr>
      </p:pic>
      <p:sp>
        <p:nvSpPr>
          <p:cNvPr id="18" name="Arrow: Right 17"/>
          <p:cNvSpPr/>
          <p:nvPr/>
        </p:nvSpPr>
        <p:spPr bwMode="auto">
          <a:xfrm>
            <a:off x="3347679" y="4085273"/>
            <a:ext cx="889000" cy="315171"/>
          </a:xfrm>
          <a:prstGeom prst="rightArrow">
            <a:avLst/>
          </a:prstGeom>
          <a:solidFill>
            <a:schemeClr val="tx2">
              <a:lumMod val="40000"/>
              <a:lumOff val="60000"/>
            </a:schemeClr>
          </a:solidFill>
          <a:ln w="28575" cap="flat" cmpd="sng" algn="ctr">
            <a:solidFill>
              <a:schemeClr val="bg2">
                <a:lumMod val="75000"/>
              </a:schemeClr>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sp>
        <p:nvSpPr>
          <p:cNvPr id="20" name="Rectangle: Rounded Corners 19"/>
          <p:cNvSpPr/>
          <p:nvPr/>
        </p:nvSpPr>
        <p:spPr bwMode="auto">
          <a:xfrm>
            <a:off x="4264702" y="2280074"/>
            <a:ext cx="7628407" cy="3395050"/>
          </a:xfrm>
          <a:prstGeom prst="roundRect">
            <a:avLst/>
          </a:prstGeom>
          <a:noFill/>
          <a:ln w="57150" cap="flat" cmpd="sng" algn="ctr">
            <a:solidFill>
              <a:schemeClr val="tx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a:latin typeface="Arial" panose="020B0604020202020204" pitchFamily="34" charset="0"/>
            </a:endParaRPr>
          </a:p>
        </p:txBody>
      </p:sp>
      <p:sp>
        <p:nvSpPr>
          <p:cNvPr id="9" name="TextBox 8"/>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Confusion Matrix</a:t>
            </a:r>
            <a:endParaRPr lang="en-US" sz="6000" b="1" dirty="0">
              <a:solidFill>
                <a:schemeClr val="bg1"/>
              </a:solidFill>
              <a:latin typeface="HP Simplified" panose="020B0604020204020204"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0" name="Rectangle 9"/>
          <p:cNvSpPr/>
          <p:nvPr/>
        </p:nvSpPr>
        <p:spPr>
          <a:xfrm>
            <a:off x="284558" y="2193757"/>
            <a:ext cx="11622884" cy="707886"/>
          </a:xfrm>
          <a:prstGeom prst="rect">
            <a:avLst/>
          </a:prstGeom>
        </p:spPr>
        <p:txBody>
          <a:bodyPr wrap="square">
            <a:spAutoFit/>
          </a:bodyPr>
          <a:lstStyle/>
          <a:p>
            <a:pPr algn="ctr"/>
            <a:r>
              <a:rPr lang="en-US" sz="2000" dirty="0">
                <a:solidFill>
                  <a:schemeClr val="bg2">
                    <a:lumMod val="10000"/>
                  </a:schemeClr>
                </a:solidFill>
                <a:latin typeface="Abadi" panose="020B0604020104020204" pitchFamily="34" charset="0"/>
              </a:rPr>
              <a:t>Inferential Statistics is a method where we infer and understand what the data wants to communicate with us</a:t>
            </a:r>
            <a:endParaRPr lang="en-US" sz="2000" dirty="0">
              <a:solidFill>
                <a:schemeClr val="bg2">
                  <a:lumMod val="10000"/>
                </a:schemeClr>
              </a:solidFill>
              <a:latin typeface="Abadi" panose="020B0604020104020204" pitchFamily="34" charset="0"/>
            </a:endParaRPr>
          </a:p>
        </p:txBody>
      </p:sp>
      <p:sp>
        <p:nvSpPr>
          <p:cNvPr id="14" name="Rectangle 13"/>
          <p:cNvSpPr/>
          <p:nvPr/>
        </p:nvSpPr>
        <p:spPr>
          <a:xfrm>
            <a:off x="1545569" y="3756302"/>
            <a:ext cx="11622884" cy="1015663"/>
          </a:xfrm>
          <a:prstGeom prst="rect">
            <a:avLst/>
          </a:prstGeom>
        </p:spPr>
        <p:txBody>
          <a:bodyPr wrap="square">
            <a:spAutoFit/>
          </a:bodyPr>
          <a:lstStyle/>
          <a:p>
            <a:r>
              <a:rPr lang="en-US" sz="2000" dirty="0">
                <a:solidFill>
                  <a:schemeClr val="bg2">
                    <a:lumMod val="10000"/>
                  </a:schemeClr>
                </a:solidFill>
                <a:latin typeface="Abadi" panose="020B0604020104020204" pitchFamily="34" charset="0"/>
              </a:rPr>
              <a:t>Inferential Statistics can be broken down into:</a:t>
            </a:r>
            <a:endParaRPr lang="en-US" sz="2000" dirty="0">
              <a:solidFill>
                <a:schemeClr val="bg2">
                  <a:lumMod val="10000"/>
                </a:schemeClr>
              </a:solidFill>
              <a:latin typeface="Abadi" panose="020B0604020104020204" pitchFamily="34" charset="0"/>
            </a:endParaRPr>
          </a:p>
          <a:p>
            <a:pPr marL="342900" indent="-342900">
              <a:buFont typeface="Arial" panose="020B0604020202020204" pitchFamily="34" charset="0"/>
              <a:buChar char="•"/>
            </a:pPr>
            <a:r>
              <a:rPr lang="en-US" sz="2000" dirty="0">
                <a:solidFill>
                  <a:schemeClr val="bg2">
                    <a:lumMod val="10000"/>
                  </a:schemeClr>
                </a:solidFill>
                <a:latin typeface="Abadi" panose="020B0604020104020204" pitchFamily="34" charset="0"/>
              </a:rPr>
              <a:t>Point Estimation</a:t>
            </a:r>
            <a:endParaRPr lang="en-US" sz="2000" dirty="0">
              <a:solidFill>
                <a:schemeClr val="bg2">
                  <a:lumMod val="10000"/>
                </a:schemeClr>
              </a:solidFill>
              <a:latin typeface="Abadi" panose="020B0604020104020204" pitchFamily="34" charset="0"/>
            </a:endParaRPr>
          </a:p>
          <a:p>
            <a:pPr marL="342900" indent="-342900">
              <a:buFont typeface="Arial" panose="020B0604020202020204" pitchFamily="34" charset="0"/>
              <a:buChar char="•"/>
            </a:pPr>
            <a:r>
              <a:rPr lang="en-US" sz="2000" dirty="0">
                <a:solidFill>
                  <a:schemeClr val="bg2">
                    <a:lumMod val="10000"/>
                  </a:schemeClr>
                </a:solidFill>
                <a:latin typeface="Abadi" panose="020B0604020104020204" pitchFamily="34" charset="0"/>
              </a:rPr>
              <a:t>Interval Estimation</a:t>
            </a:r>
            <a:endParaRPr lang="en-US" sz="2000" dirty="0">
              <a:solidFill>
                <a:schemeClr val="bg2">
                  <a:lumMod val="10000"/>
                </a:schemeClr>
              </a:solidFill>
              <a:latin typeface="Abadi" panose="020B0604020104020204" pitchFamily="34" charset="0"/>
            </a:endParaRPr>
          </a:p>
        </p:txBody>
      </p:sp>
      <p:sp>
        <p:nvSpPr>
          <p:cNvPr id="7" name="TextBox 6"/>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Inferential Statistics</a:t>
            </a:r>
            <a:endParaRPr lang="en-US" sz="6000" b="1" dirty="0">
              <a:solidFill>
                <a:schemeClr val="bg1"/>
              </a:solidFill>
              <a:latin typeface="HP Simplified" panose="020B0604020204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3408069"/>
            <a:ext cx="12192000" cy="1976731"/>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artisticGlowEdges trans="1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 name="Rectangle 4"/>
          <p:cNvSpPr/>
          <p:nvPr/>
        </p:nvSpPr>
        <p:spPr>
          <a:xfrm>
            <a:off x="3730728" y="4089400"/>
            <a:ext cx="4730590" cy="1323439"/>
          </a:xfrm>
          <a:prstGeom prst="rect">
            <a:avLst/>
          </a:prstGeom>
        </p:spPr>
        <p:txBody>
          <a:bodyPr wrap="none">
            <a:spAutoFit/>
          </a:bodyPr>
          <a:lstStyle/>
          <a:p>
            <a:pPr algn="ctr"/>
            <a:r>
              <a:rPr lang="en-US" sz="8000" b="1" dirty="0">
                <a:solidFill>
                  <a:schemeClr val="bg1"/>
                </a:solidFill>
                <a:effectLst>
                  <a:outerShdw blurRad="38100" dist="38100" dir="2700000" algn="tl">
                    <a:srgbClr val="000000">
                      <a:alpha val="43137"/>
                    </a:srgbClr>
                  </a:outerShdw>
                </a:effectLst>
                <a:latin typeface="HP Simplified" panose="020B0604020204020204" pitchFamily="34" charset="0"/>
              </a:rPr>
              <a:t>Estimation</a:t>
            </a:r>
            <a:endPar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sp>
        <p:nvSpPr>
          <p:cNvPr id="6" name="Oval 5"/>
          <p:cNvSpPr/>
          <p:nvPr/>
        </p:nvSpPr>
        <p:spPr bwMode="auto">
          <a:xfrm>
            <a:off x="4367463" y="526966"/>
            <a:ext cx="3438358" cy="3384634"/>
          </a:xfrm>
          <a:prstGeom prst="ellipse">
            <a:avLst/>
          </a:prstGeom>
          <a:noFill/>
          <a:ln w="28575" cap="flat" cmpd="sng" algn="ctr">
            <a:solidFill>
              <a:srgbClr val="004C76"/>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23800" dirty="0">
                <a:solidFill>
                  <a:srgbClr val="004C76"/>
                </a:solidFill>
                <a:latin typeface="Showcard Gothic" panose="04020904020102020604" pitchFamily="82" charset="0"/>
                <a:cs typeface="Shonar Bangla" panose="020B0502040204020203" pitchFamily="18" charset="0"/>
              </a:rPr>
              <a:t>9</a:t>
            </a:r>
            <a:endParaRPr lang="en-IN" sz="23800" dirty="0">
              <a:solidFill>
                <a:srgbClr val="004C76"/>
              </a:solidFill>
              <a:latin typeface="Showcard Gothic" panose="04020904020102020604" pitchFamily="82" charset="0"/>
              <a:cs typeface="Shonar Bangla" panose="020B05020402040202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28" name="Rectangle: Rounded Corners 27"/>
          <p:cNvSpPr/>
          <p:nvPr/>
        </p:nvSpPr>
        <p:spPr bwMode="auto">
          <a:xfrm>
            <a:off x="1136575" y="1865203"/>
            <a:ext cx="9858890" cy="665860"/>
          </a:xfrm>
          <a:prstGeom prst="round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buClr>
                <a:schemeClr val="accent1"/>
              </a:buClr>
            </a:pPr>
            <a:r>
              <a:rPr lang="en-US" dirty="0">
                <a:solidFill>
                  <a:schemeClr val="bg2">
                    <a:lumMod val="10000"/>
                  </a:schemeClr>
                </a:solidFill>
                <a:latin typeface="Agency FB" panose="020B0503020202020204" pitchFamily="34" charset="0"/>
              </a:rPr>
              <a:t>Point Estimation is concerned with the use of the sample data to measure a single value which serves as an approximate value or the best estimate of an unknown population parameter. </a:t>
            </a:r>
            <a:endParaRPr lang="en-US" dirty="0">
              <a:solidFill>
                <a:schemeClr val="bg2">
                  <a:lumMod val="10000"/>
                </a:schemeClr>
              </a:solidFill>
              <a:latin typeface="Agency FB" panose="020B0503020202020204" pitchFamily="34" charset="0"/>
            </a:endParaRPr>
          </a:p>
        </p:txBody>
      </p:sp>
      <p:pic>
        <p:nvPicPr>
          <p:cNvPr id="29" name="Picture 28" descr="A picture containing sky&#10;&#10;Description generated with high confidence"/>
          <p:cNvPicPr>
            <a:picLocks noChangeAspect="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2479316" y="2983413"/>
            <a:ext cx="3162581" cy="3162581"/>
          </a:xfrm>
          <a:prstGeom prst="rect">
            <a:avLst/>
          </a:prstGeom>
        </p:spPr>
      </p:pic>
      <p:pic>
        <p:nvPicPr>
          <p:cNvPr id="30" name="Picture 29" descr="A picture containing sky&#10;&#10;Description generated with high confidence"/>
          <p:cNvPicPr>
            <a:picLocks noChangeAspect="1"/>
          </p:cNvPicPr>
          <p:nvPr/>
        </p:nvPicPr>
        <p:blipFill rotWithShape="1">
          <a:blip r:embed="rId2">
            <a:clrChange>
              <a:clrFrom>
                <a:srgbClr val="FAFAFA"/>
              </a:clrFrom>
              <a:clrTo>
                <a:srgbClr val="FAFAFA">
                  <a:alpha val="0"/>
                </a:srgbClr>
              </a:clrTo>
            </a:clrChange>
            <a:extLst>
              <a:ext uri="{28A0092B-C50C-407E-A947-70E740481C1C}">
                <a14:useLocalDpi xmlns:a14="http://schemas.microsoft.com/office/drawing/2010/main" val="0"/>
              </a:ext>
            </a:extLst>
          </a:blip>
          <a:srcRect l="24529" r="45055" b="63307"/>
          <a:stretch>
            <a:fillRect/>
          </a:stretch>
        </p:blipFill>
        <p:spPr>
          <a:xfrm>
            <a:off x="8385636" y="3132242"/>
            <a:ext cx="814408" cy="982450"/>
          </a:xfrm>
          <a:prstGeom prst="rect">
            <a:avLst/>
          </a:prstGeom>
        </p:spPr>
      </p:pic>
      <p:sp>
        <p:nvSpPr>
          <p:cNvPr id="31" name="TextBox 30"/>
          <p:cNvSpPr txBox="1"/>
          <p:nvPr/>
        </p:nvSpPr>
        <p:spPr>
          <a:xfrm>
            <a:off x="2941820" y="2917734"/>
            <a:ext cx="1600200" cy="369332"/>
          </a:xfrm>
          <a:prstGeom prst="rect">
            <a:avLst/>
          </a:prstGeom>
          <a:noFill/>
        </p:spPr>
        <p:txBody>
          <a:bodyPr wrap="square" rtlCol="0">
            <a:spAutoFit/>
          </a:bodyPr>
          <a:lstStyle/>
          <a:p>
            <a:pPr algn="ctr"/>
            <a:r>
              <a:rPr lang="en-IN" dirty="0">
                <a:solidFill>
                  <a:schemeClr val="bg2">
                    <a:lumMod val="10000"/>
                  </a:schemeClr>
                </a:solidFill>
                <a:latin typeface="Abadi" panose="020B0604020104020204" pitchFamily="34" charset="0"/>
              </a:rPr>
              <a:t>Population</a:t>
            </a:r>
            <a:endParaRPr lang="en-IN" dirty="0">
              <a:solidFill>
                <a:schemeClr val="bg2">
                  <a:lumMod val="10000"/>
                </a:schemeClr>
              </a:solidFill>
              <a:latin typeface="Abadi" panose="020B0604020104020204" pitchFamily="34" charset="0"/>
            </a:endParaRPr>
          </a:p>
        </p:txBody>
      </p:sp>
      <p:sp>
        <p:nvSpPr>
          <p:cNvPr id="32" name="TextBox 31"/>
          <p:cNvSpPr txBox="1"/>
          <p:nvPr/>
        </p:nvSpPr>
        <p:spPr>
          <a:xfrm>
            <a:off x="7920220" y="2917734"/>
            <a:ext cx="1600200" cy="369332"/>
          </a:xfrm>
          <a:prstGeom prst="rect">
            <a:avLst/>
          </a:prstGeom>
          <a:noFill/>
        </p:spPr>
        <p:txBody>
          <a:bodyPr wrap="square" rtlCol="0">
            <a:spAutoFit/>
          </a:bodyPr>
          <a:lstStyle/>
          <a:p>
            <a:pPr algn="ctr"/>
            <a:r>
              <a:rPr lang="en-IN" dirty="0">
                <a:solidFill>
                  <a:schemeClr val="bg2">
                    <a:lumMod val="10000"/>
                  </a:schemeClr>
                </a:solidFill>
                <a:latin typeface="Abadi" panose="020B0604020104020204" pitchFamily="34" charset="0"/>
              </a:rPr>
              <a:t>Sample</a:t>
            </a:r>
            <a:endParaRPr lang="en-IN" dirty="0">
              <a:solidFill>
                <a:schemeClr val="bg2">
                  <a:lumMod val="10000"/>
                </a:schemeClr>
              </a:solidFill>
              <a:latin typeface="Abadi" panose="020B0604020104020204" pitchFamily="34" charset="0"/>
            </a:endParaRPr>
          </a:p>
        </p:txBody>
      </p:sp>
      <p:cxnSp>
        <p:nvCxnSpPr>
          <p:cNvPr id="33" name="Straight Arrow Connector 32"/>
          <p:cNvCxnSpPr/>
          <p:nvPr/>
        </p:nvCxnSpPr>
        <p:spPr bwMode="auto">
          <a:xfrm>
            <a:off x="5647769" y="4011847"/>
            <a:ext cx="2272451" cy="0"/>
          </a:xfrm>
          <a:prstGeom prst="straightConnector1">
            <a:avLst/>
          </a:prstGeom>
          <a:noFill/>
          <a:ln w="57150" cap="flat" cmpd="sng" algn="ctr">
            <a:solidFill>
              <a:srgbClr val="0A608B"/>
            </a:solidFill>
            <a:prstDash val="solid"/>
            <a:round/>
            <a:headEnd type="none" w="sm" len="sm"/>
            <a:tailEnd type="triangle"/>
          </a:ln>
          <a:effectLst/>
        </p:spPr>
      </p:cxnSp>
      <p:cxnSp>
        <p:nvCxnSpPr>
          <p:cNvPr id="34" name="Straight Arrow Connector 33"/>
          <p:cNvCxnSpPr/>
          <p:nvPr/>
        </p:nvCxnSpPr>
        <p:spPr bwMode="auto">
          <a:xfrm flipH="1">
            <a:off x="5698569" y="5281847"/>
            <a:ext cx="2272451" cy="0"/>
          </a:xfrm>
          <a:prstGeom prst="straightConnector1">
            <a:avLst/>
          </a:prstGeom>
          <a:noFill/>
          <a:ln w="57150" cap="flat" cmpd="sng" algn="ctr">
            <a:solidFill>
              <a:srgbClr val="0A608B"/>
            </a:solidFill>
            <a:prstDash val="solid"/>
            <a:round/>
            <a:headEnd type="none" w="sm" len="sm"/>
            <a:tailEnd type="triangle"/>
          </a:ln>
          <a:effectLst/>
        </p:spPr>
      </p:cxnSp>
      <p:sp>
        <p:nvSpPr>
          <p:cNvPr id="35" name="TextBox 34"/>
          <p:cNvSpPr txBox="1"/>
          <p:nvPr/>
        </p:nvSpPr>
        <p:spPr>
          <a:xfrm>
            <a:off x="5867772" y="3637842"/>
            <a:ext cx="1600200" cy="369332"/>
          </a:xfrm>
          <a:prstGeom prst="rect">
            <a:avLst/>
          </a:prstGeom>
          <a:noFill/>
        </p:spPr>
        <p:txBody>
          <a:bodyPr wrap="square" rtlCol="0">
            <a:spAutoFit/>
          </a:bodyPr>
          <a:lstStyle/>
          <a:p>
            <a:pPr algn="ctr"/>
            <a:r>
              <a:rPr lang="en-IN" dirty="0">
                <a:solidFill>
                  <a:schemeClr val="bg2">
                    <a:lumMod val="10000"/>
                  </a:schemeClr>
                </a:solidFill>
                <a:latin typeface="Abadi" panose="020B0604020104020204" pitchFamily="34" charset="0"/>
              </a:rPr>
              <a:t>Random</a:t>
            </a:r>
            <a:endParaRPr lang="en-IN" dirty="0">
              <a:solidFill>
                <a:schemeClr val="bg2">
                  <a:lumMod val="10000"/>
                </a:schemeClr>
              </a:solidFill>
              <a:latin typeface="Abadi" panose="020B0604020104020204" pitchFamily="34" charset="0"/>
            </a:endParaRPr>
          </a:p>
        </p:txBody>
      </p:sp>
      <p:sp>
        <p:nvSpPr>
          <p:cNvPr id="36" name="TextBox 35"/>
          <p:cNvSpPr txBox="1"/>
          <p:nvPr/>
        </p:nvSpPr>
        <p:spPr>
          <a:xfrm>
            <a:off x="5918572" y="4895440"/>
            <a:ext cx="1600200" cy="369332"/>
          </a:xfrm>
          <a:prstGeom prst="rect">
            <a:avLst/>
          </a:prstGeom>
          <a:noFill/>
        </p:spPr>
        <p:txBody>
          <a:bodyPr wrap="square" rtlCol="0">
            <a:spAutoFit/>
          </a:bodyPr>
          <a:lstStyle/>
          <a:p>
            <a:pPr algn="ctr"/>
            <a:r>
              <a:rPr lang="en-IN" dirty="0">
                <a:solidFill>
                  <a:schemeClr val="bg2">
                    <a:lumMod val="10000"/>
                  </a:schemeClr>
                </a:solidFill>
                <a:latin typeface="Abadi" panose="020B0604020104020204" pitchFamily="34" charset="0"/>
              </a:rPr>
              <a:t>Estimate</a:t>
            </a:r>
            <a:endParaRPr lang="en-IN" dirty="0">
              <a:solidFill>
                <a:schemeClr val="bg2">
                  <a:lumMod val="10000"/>
                </a:schemeClr>
              </a:solidFill>
              <a:latin typeface="Abadi" panose="020B0604020104020204" pitchFamily="34" charset="0"/>
            </a:endParaRPr>
          </a:p>
        </p:txBody>
      </p:sp>
      <mc:AlternateContent xmlns:mc="http://schemas.openxmlformats.org/markup-compatibility/2006">
        <mc:Choice xmlns:a14="http://schemas.microsoft.com/office/drawing/2010/main" Requires="a14">
          <p:sp>
            <p:nvSpPr>
              <p:cNvPr id="37" name="TextBox 36"/>
              <p:cNvSpPr txBox="1"/>
              <p:nvPr/>
            </p:nvSpPr>
            <p:spPr>
              <a:xfrm rot="10800000" flipV="1">
                <a:off x="8428427" y="5065671"/>
                <a:ext cx="364413"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IN" i="1">
                              <a:solidFill>
                                <a:schemeClr val="bg2">
                                  <a:lumMod val="10000"/>
                                </a:schemeClr>
                              </a:solidFill>
                              <a:latin typeface="Cambria Math" panose="02040503050406030204" pitchFamily="18" charset="0"/>
                            </a:rPr>
                          </m:ctrlPr>
                        </m:accPr>
                        <m:e>
                          <m:r>
                            <a:rPr lang="en-IN" i="1">
                              <a:solidFill>
                                <a:schemeClr val="bg2">
                                  <a:lumMod val="10000"/>
                                </a:schemeClr>
                              </a:solidFill>
                              <a:latin typeface="Cambria Math" panose="02040503050406030204" pitchFamily="18" charset="0"/>
                            </a:rPr>
                            <m:t>𝑥</m:t>
                          </m:r>
                        </m:e>
                      </m:acc>
                    </m:oMath>
                  </m:oMathPara>
                </a14:m>
                <a:endParaRPr lang="en-IN" dirty="0">
                  <a:solidFill>
                    <a:schemeClr val="bg2">
                      <a:lumMod val="10000"/>
                    </a:schemeClr>
                  </a:solidFill>
                  <a:latin typeface="Abadi" panose="020B0604020104020204" pitchFamily="34" charset="0"/>
                </a:endParaRPr>
              </a:p>
            </p:txBody>
          </p:sp>
        </mc:Choice>
        <mc:Fallback>
          <p:sp>
            <p:nvSpPr>
              <p:cNvPr id="37" name="TextBox 36"/>
              <p:cNvSpPr txBox="1">
                <a:spLocks noRot="1" noChangeAspect="1" noMove="1" noResize="1" noEditPoints="1" noAdjustHandles="1" noChangeArrowheads="1" noChangeShapeType="1" noTextEdit="1"/>
              </p:cNvSpPr>
              <p:nvPr/>
            </p:nvSpPr>
            <p:spPr>
              <a:xfrm rot="10800000" flipV="1">
                <a:off x="8428427" y="5065671"/>
                <a:ext cx="364413" cy="276999"/>
              </a:xfrm>
              <a:prstGeom prst="rect">
                <a:avLst/>
              </a:prstGeom>
              <a:blipFill rotWithShape="1">
                <a:blip r:embed="rId3"/>
                <a:stretch>
                  <a:fillRect l="-20" t="-100" r="173" b="-1589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rot="10800000" flipV="1">
                <a:off x="4961298" y="5065671"/>
                <a:ext cx="369255" cy="27699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IN" i="1">
                          <a:solidFill>
                            <a:schemeClr val="bg2">
                              <a:lumMod val="10000"/>
                            </a:schemeClr>
                          </a:solidFill>
                          <a:latin typeface="Cambria Math" panose="02040503050406030204" pitchFamily="18" charset="0"/>
                        </a:rPr>
                        <m:t>𝜇</m:t>
                      </m:r>
                    </m:oMath>
                  </m:oMathPara>
                </a14:m>
                <a:endParaRPr lang="en-IN" dirty="0">
                  <a:solidFill>
                    <a:schemeClr val="bg2">
                      <a:lumMod val="10000"/>
                    </a:schemeClr>
                  </a:solidFill>
                  <a:latin typeface="Abadi" panose="020B0604020104020204" pitchFamily="34" charset="0"/>
                </a:endParaRPr>
              </a:p>
            </p:txBody>
          </p:sp>
        </mc:Choice>
        <mc:Fallback>
          <p:sp>
            <p:nvSpPr>
              <p:cNvPr id="38" name="TextBox 37"/>
              <p:cNvSpPr txBox="1">
                <a:spLocks noRot="1" noChangeAspect="1" noMove="1" noResize="1" noEditPoints="1" noAdjustHandles="1" noChangeArrowheads="1" noChangeShapeType="1" noTextEdit="1"/>
              </p:cNvSpPr>
              <p:nvPr/>
            </p:nvSpPr>
            <p:spPr>
              <a:xfrm rot="10800000" flipV="1">
                <a:off x="4961298" y="5065671"/>
                <a:ext cx="369255" cy="276999"/>
              </a:xfrm>
              <a:prstGeom prst="rect">
                <a:avLst/>
              </a:prstGeom>
              <a:blipFill rotWithShape="1">
                <a:blip r:embed="rId4"/>
                <a:stretch>
                  <a:fillRect l="-12" t="-100" r="98" b="-15897"/>
                </a:stretch>
              </a:blipFill>
            </p:spPr>
            <p:txBody>
              <a:bodyPr/>
              <a:lstStyle/>
              <a:p>
                <a:r>
                  <a:rPr lang="en-US" altLang="en-US">
                    <a:noFill/>
                  </a:rPr>
                  <a:t> </a:t>
                </a:r>
              </a:p>
            </p:txBody>
          </p:sp>
        </mc:Fallback>
      </mc:AlternateContent>
      <p:sp>
        <p:nvSpPr>
          <p:cNvPr id="39" name="TextBox 38"/>
          <p:cNvSpPr txBox="1"/>
          <p:nvPr/>
        </p:nvSpPr>
        <p:spPr>
          <a:xfrm>
            <a:off x="4345825" y="5484059"/>
            <a:ext cx="1600200" cy="646331"/>
          </a:xfrm>
          <a:prstGeom prst="rect">
            <a:avLst/>
          </a:prstGeom>
          <a:noFill/>
        </p:spPr>
        <p:txBody>
          <a:bodyPr wrap="square" rtlCol="0">
            <a:spAutoFit/>
          </a:bodyPr>
          <a:lstStyle/>
          <a:p>
            <a:pPr algn="ctr"/>
            <a:r>
              <a:rPr lang="en-IN" dirty="0">
                <a:solidFill>
                  <a:schemeClr val="bg2">
                    <a:lumMod val="10000"/>
                  </a:schemeClr>
                </a:solidFill>
                <a:latin typeface="Abadi" panose="020B0604020104020204" pitchFamily="34" charset="0"/>
              </a:rPr>
              <a:t>Mean of Population</a:t>
            </a:r>
            <a:endParaRPr lang="en-IN" dirty="0">
              <a:solidFill>
                <a:schemeClr val="bg2">
                  <a:lumMod val="10000"/>
                </a:schemeClr>
              </a:solidFill>
              <a:latin typeface="Abadi" panose="020B0604020104020204" pitchFamily="34" charset="0"/>
            </a:endParaRPr>
          </a:p>
        </p:txBody>
      </p:sp>
      <p:sp>
        <p:nvSpPr>
          <p:cNvPr id="40" name="TextBox 39"/>
          <p:cNvSpPr txBox="1"/>
          <p:nvPr/>
        </p:nvSpPr>
        <p:spPr>
          <a:xfrm>
            <a:off x="7810533" y="5484059"/>
            <a:ext cx="1600200" cy="369332"/>
          </a:xfrm>
          <a:prstGeom prst="rect">
            <a:avLst/>
          </a:prstGeom>
          <a:noFill/>
        </p:spPr>
        <p:txBody>
          <a:bodyPr wrap="square" rtlCol="0">
            <a:spAutoFit/>
          </a:bodyPr>
          <a:lstStyle/>
          <a:p>
            <a:pPr algn="ctr"/>
            <a:r>
              <a:rPr lang="en-IN" dirty="0">
                <a:solidFill>
                  <a:schemeClr val="bg2">
                    <a:lumMod val="10000"/>
                  </a:schemeClr>
                </a:solidFill>
                <a:latin typeface="Abadi" panose="020B0604020104020204" pitchFamily="34" charset="0"/>
              </a:rPr>
              <a:t>Sample Mean</a:t>
            </a:r>
            <a:endParaRPr lang="en-IN" dirty="0">
              <a:solidFill>
                <a:schemeClr val="bg2">
                  <a:lumMod val="10000"/>
                </a:schemeClr>
              </a:solidFill>
              <a:latin typeface="Abadi" panose="020B0604020104020204" pitchFamily="34" charset="0"/>
            </a:endParaRPr>
          </a:p>
        </p:txBody>
      </p:sp>
      <p:sp>
        <p:nvSpPr>
          <p:cNvPr id="41" name="Rectangle: Rounded Corners 40"/>
          <p:cNvSpPr/>
          <p:nvPr/>
        </p:nvSpPr>
        <p:spPr bwMode="auto">
          <a:xfrm>
            <a:off x="1136575" y="1900917"/>
            <a:ext cx="9858890" cy="665860"/>
          </a:xfrm>
          <a:prstGeom prst="round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buClr>
                <a:schemeClr val="accent1"/>
              </a:buClr>
            </a:pPr>
            <a:r>
              <a:rPr lang="en-US" sz="1600" dirty="0">
                <a:solidFill>
                  <a:schemeClr val="bg2">
                    <a:lumMod val="10000"/>
                  </a:schemeClr>
                </a:solidFill>
                <a:latin typeface="Abadi" panose="020B0604020104020204" pitchFamily="34" charset="0"/>
              </a:rPr>
              <a:t>Point Estimation is concerned with the use of the sample data to measure a single value which serves as an approximate value or the best estimate of an unknown population parameter. </a:t>
            </a:r>
            <a:endParaRPr lang="en-US" sz="1600" dirty="0">
              <a:solidFill>
                <a:schemeClr val="bg2">
                  <a:lumMod val="10000"/>
                </a:schemeClr>
              </a:solidFill>
              <a:latin typeface="Abadi" panose="020B0604020104020204" pitchFamily="34" charset="0"/>
            </a:endParaRPr>
          </a:p>
        </p:txBody>
      </p:sp>
      <p:sp>
        <p:nvSpPr>
          <p:cNvPr id="19" name="TextBox 18"/>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Point Estimation</a:t>
            </a:r>
            <a:endParaRPr lang="en-US" sz="6000" b="1" dirty="0">
              <a:solidFill>
                <a:schemeClr val="bg1"/>
              </a:solidFill>
              <a:latin typeface="HP Simplified" panose="020B0604020204020204" pitchFamily="34" charset="0"/>
            </a:endParaRP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26" name="Picture 25"/>
          <p:cNvPicPr>
            <a:picLocks noChangeAspect="1"/>
          </p:cNvPicPr>
          <p:nvPr/>
        </p:nvPicPr>
        <p:blipFill>
          <a:blip r:embed="rId2"/>
          <a:stretch>
            <a:fillRect/>
          </a:stretch>
        </p:blipFill>
        <p:spPr>
          <a:xfrm>
            <a:off x="483498" y="2012565"/>
            <a:ext cx="5612502" cy="4065622"/>
          </a:xfrm>
          <a:prstGeom prst="rect">
            <a:avLst/>
          </a:prstGeom>
        </p:spPr>
      </p:pic>
      <p:sp>
        <p:nvSpPr>
          <p:cNvPr id="27" name="TextBox 26"/>
          <p:cNvSpPr txBox="1"/>
          <p:nvPr/>
        </p:nvSpPr>
        <p:spPr>
          <a:xfrm flipH="1">
            <a:off x="6192986" y="1865203"/>
            <a:ext cx="5726842" cy="830997"/>
          </a:xfrm>
          <a:prstGeom prst="rect">
            <a:avLst/>
          </a:prstGeom>
          <a:noFill/>
        </p:spPr>
        <p:txBody>
          <a:bodyPr wrap="square" rtlCol="0">
            <a:spAutoFit/>
          </a:bodyPr>
          <a:lstStyle/>
          <a:p>
            <a:r>
              <a:rPr lang="en-US" sz="1600" b="1" dirty="0">
                <a:solidFill>
                  <a:schemeClr val="accent1"/>
                </a:solidFill>
                <a:latin typeface="Abadi" panose="020B0604020104020204" pitchFamily="34" charset="0"/>
              </a:rPr>
              <a:t>Method of Moments</a:t>
            </a:r>
            <a:endParaRPr lang="en-US" sz="1600" b="1" dirty="0">
              <a:solidFill>
                <a:schemeClr val="accent1"/>
              </a:solidFill>
              <a:latin typeface="Abadi" panose="020B0604020104020204" pitchFamily="34" charset="0"/>
            </a:endParaRPr>
          </a:p>
          <a:p>
            <a:r>
              <a:rPr lang="en-US" sz="1600" dirty="0">
                <a:latin typeface="Abadi" panose="020B0604020104020204" pitchFamily="34" charset="0"/>
              </a:rPr>
              <a:t>Estimates are found out by equating the first k sample moments to the corresponding k population moments</a:t>
            </a:r>
            <a:endParaRPr lang="en-US" sz="1600" dirty="0">
              <a:latin typeface="Abadi" panose="020B0604020104020204" pitchFamily="34" charset="0"/>
            </a:endParaRPr>
          </a:p>
        </p:txBody>
      </p:sp>
      <p:sp>
        <p:nvSpPr>
          <p:cNvPr id="42" name="TextBox 41"/>
          <p:cNvSpPr txBox="1"/>
          <p:nvPr/>
        </p:nvSpPr>
        <p:spPr>
          <a:xfrm flipH="1">
            <a:off x="6192986" y="2906603"/>
            <a:ext cx="5612502" cy="1077218"/>
          </a:xfrm>
          <a:prstGeom prst="rect">
            <a:avLst/>
          </a:prstGeom>
          <a:noFill/>
        </p:spPr>
        <p:txBody>
          <a:bodyPr wrap="square" rtlCol="0">
            <a:spAutoFit/>
          </a:bodyPr>
          <a:lstStyle/>
          <a:p>
            <a:r>
              <a:rPr lang="en-US" sz="1600" b="1" dirty="0">
                <a:solidFill>
                  <a:schemeClr val="accent3"/>
                </a:solidFill>
                <a:latin typeface="Abadi" panose="020B0604020104020204" pitchFamily="34" charset="0"/>
              </a:rPr>
              <a:t>Maximum of Likelihood</a:t>
            </a:r>
            <a:r>
              <a:rPr lang="en-US" sz="1600" b="1" dirty="0">
                <a:solidFill>
                  <a:schemeClr val="tx1">
                    <a:lumMod val="50000"/>
                    <a:lumOff val="50000"/>
                  </a:schemeClr>
                </a:solidFill>
                <a:latin typeface="Abadi" panose="020B0604020104020204" pitchFamily="34" charset="0"/>
              </a:rPr>
              <a:t> </a:t>
            </a:r>
            <a:endParaRPr lang="en-US" sz="1600" b="1" dirty="0">
              <a:solidFill>
                <a:schemeClr val="tx1">
                  <a:lumMod val="50000"/>
                  <a:lumOff val="50000"/>
                </a:schemeClr>
              </a:solidFill>
              <a:latin typeface="Abadi" panose="020B0604020104020204" pitchFamily="34" charset="0"/>
            </a:endParaRPr>
          </a:p>
          <a:p>
            <a:r>
              <a:rPr lang="en-US" sz="1600" dirty="0">
                <a:latin typeface="Abadi" panose="020B0604020104020204" pitchFamily="34" charset="0"/>
              </a:rPr>
              <a:t>Uses a model and the values in the model to maximize a likelihood function. This results in the most likely parameter for the inputs selected</a:t>
            </a:r>
            <a:endParaRPr lang="en-US" sz="1600" dirty="0">
              <a:solidFill>
                <a:schemeClr val="tx1">
                  <a:lumMod val="50000"/>
                  <a:lumOff val="50000"/>
                </a:schemeClr>
              </a:solidFill>
              <a:latin typeface="Abadi" panose="020B0604020104020204" pitchFamily="34" charset="0"/>
            </a:endParaRPr>
          </a:p>
        </p:txBody>
      </p:sp>
      <p:sp>
        <p:nvSpPr>
          <p:cNvPr id="43" name="TextBox 42"/>
          <p:cNvSpPr txBox="1"/>
          <p:nvPr/>
        </p:nvSpPr>
        <p:spPr>
          <a:xfrm flipH="1">
            <a:off x="6192987" y="4176603"/>
            <a:ext cx="5447439" cy="830997"/>
          </a:xfrm>
          <a:prstGeom prst="rect">
            <a:avLst/>
          </a:prstGeom>
          <a:noFill/>
        </p:spPr>
        <p:txBody>
          <a:bodyPr wrap="square" rtlCol="0">
            <a:spAutoFit/>
          </a:bodyPr>
          <a:lstStyle/>
          <a:p>
            <a:r>
              <a:rPr lang="en-US" sz="1600" b="1" dirty="0">
                <a:solidFill>
                  <a:schemeClr val="accent4"/>
                </a:solidFill>
                <a:latin typeface="Abadi" panose="020B0604020104020204" pitchFamily="34" charset="0"/>
              </a:rPr>
              <a:t>Bayes’ Estimators</a:t>
            </a:r>
            <a:endParaRPr lang="en-US" sz="1600" b="1" dirty="0">
              <a:solidFill>
                <a:schemeClr val="accent4"/>
              </a:solidFill>
              <a:latin typeface="Abadi" panose="020B0604020104020204" pitchFamily="34" charset="0"/>
            </a:endParaRPr>
          </a:p>
          <a:p>
            <a:r>
              <a:rPr lang="en-US" sz="1600" dirty="0">
                <a:latin typeface="Abadi" panose="020B0604020104020204" pitchFamily="34" charset="0"/>
              </a:rPr>
              <a:t>Minimizes the average risk (an expectation of random variables)</a:t>
            </a:r>
            <a:endParaRPr lang="en-US" sz="1600" dirty="0">
              <a:solidFill>
                <a:schemeClr val="tx1">
                  <a:lumMod val="50000"/>
                  <a:lumOff val="50000"/>
                </a:schemeClr>
              </a:solidFill>
              <a:latin typeface="Abadi" panose="020B0604020104020204" pitchFamily="34" charset="0"/>
            </a:endParaRPr>
          </a:p>
        </p:txBody>
      </p:sp>
      <p:sp>
        <p:nvSpPr>
          <p:cNvPr id="44" name="TextBox 43"/>
          <p:cNvSpPr txBox="1"/>
          <p:nvPr/>
        </p:nvSpPr>
        <p:spPr>
          <a:xfrm flipH="1">
            <a:off x="6192986" y="5192603"/>
            <a:ext cx="6101511" cy="1077218"/>
          </a:xfrm>
          <a:prstGeom prst="rect">
            <a:avLst/>
          </a:prstGeom>
          <a:noFill/>
        </p:spPr>
        <p:txBody>
          <a:bodyPr wrap="square" rtlCol="0">
            <a:spAutoFit/>
          </a:bodyPr>
          <a:lstStyle/>
          <a:p>
            <a:r>
              <a:rPr lang="en-US" sz="1600" b="1" dirty="0">
                <a:solidFill>
                  <a:schemeClr val="accent5"/>
                </a:solidFill>
                <a:latin typeface="Abadi" panose="020B0604020104020204" pitchFamily="34" charset="0"/>
              </a:rPr>
              <a:t>Best Unbiased Estimators</a:t>
            </a:r>
            <a:endParaRPr lang="en-US" sz="1600" b="1" dirty="0">
              <a:solidFill>
                <a:schemeClr val="accent5"/>
              </a:solidFill>
              <a:latin typeface="Abadi" panose="020B0604020104020204" pitchFamily="34" charset="0"/>
            </a:endParaRPr>
          </a:p>
          <a:p>
            <a:r>
              <a:rPr lang="en-US" sz="1600" dirty="0">
                <a:latin typeface="Abadi" panose="020B0604020104020204" pitchFamily="34" charset="0"/>
              </a:rPr>
              <a:t>Several unbiased estimators can be used to approximate a parameter (which one is “best” depends on what parameter you are trying to find)</a:t>
            </a:r>
            <a:endParaRPr lang="en-US" sz="1600" dirty="0">
              <a:solidFill>
                <a:schemeClr val="tx1">
                  <a:lumMod val="50000"/>
                  <a:lumOff val="50000"/>
                </a:schemeClr>
              </a:solidFill>
              <a:latin typeface="Abadi" panose="020B0604020104020204" pitchFamily="34" charset="0"/>
            </a:endParaRPr>
          </a:p>
        </p:txBody>
      </p:sp>
      <p:sp>
        <p:nvSpPr>
          <p:cNvPr id="10" name="TextBox 9"/>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Point Estimation</a:t>
            </a:r>
            <a:endParaRPr lang="en-US" sz="6000" b="1" dirty="0">
              <a:solidFill>
                <a:schemeClr val="bg1"/>
              </a:solidFill>
              <a:latin typeface="HP Simplified" panose="020B0604020204020204"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2" grpId="0"/>
      <p:bldP spid="43" grpId="0"/>
      <p:bldP spid="4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4" name="Rectangle: Rounded Corners 13"/>
          <p:cNvSpPr/>
          <p:nvPr/>
        </p:nvSpPr>
        <p:spPr bwMode="auto">
          <a:xfrm>
            <a:off x="1628728" y="1865203"/>
            <a:ext cx="9014376" cy="585066"/>
          </a:xfrm>
          <a:prstGeom prst="roundRect">
            <a:avLst/>
          </a:prstGeom>
          <a:solidFill>
            <a:schemeClr val="accent6">
              <a:lumMod val="20000"/>
              <a:lumOff val="80000"/>
            </a:schemeClr>
          </a:solidFill>
          <a:ln w="12700" cap="flat" cmpd="sng" algn="ctr">
            <a:noFill/>
            <a:prstDash val="dash"/>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ctr" anchorCtr="0" compatLnSpc="1"/>
          <a:lstStyle/>
          <a:p>
            <a:pPr algn="ctr">
              <a:buClr>
                <a:schemeClr val="accent1"/>
              </a:buClr>
            </a:pPr>
            <a:r>
              <a:rPr lang="en-US" sz="1600" dirty="0">
                <a:solidFill>
                  <a:schemeClr val="bg2">
                    <a:lumMod val="10000"/>
                  </a:schemeClr>
                </a:solidFill>
                <a:latin typeface="Abadi" panose="020B0604020104020204" pitchFamily="34" charset="0"/>
              </a:rPr>
              <a:t>An Interval, or range of values, used to estimate a population parameter is called Interval Estimate.</a:t>
            </a:r>
            <a:endParaRPr lang="en-US" sz="1600" dirty="0">
              <a:solidFill>
                <a:schemeClr val="bg2">
                  <a:lumMod val="10000"/>
                </a:schemeClr>
              </a:solidFill>
              <a:latin typeface="Abadi" panose="020B0604020104020204" pitchFamily="34" charset="0"/>
            </a:endParaRPr>
          </a:p>
        </p:txBody>
      </p:sp>
      <p:pic>
        <p:nvPicPr>
          <p:cNvPr id="15" name="Picture 14"/>
          <p:cNvPicPr>
            <a:picLocks noChangeAspect="1"/>
          </p:cNvPicPr>
          <p:nvPr/>
        </p:nvPicPr>
        <p:blipFill>
          <a:blip r:embed="rId2"/>
          <a:stretch>
            <a:fillRect/>
          </a:stretch>
        </p:blipFill>
        <p:spPr>
          <a:xfrm>
            <a:off x="3254326" y="3460558"/>
            <a:ext cx="5683347" cy="2133441"/>
          </a:xfrm>
          <a:prstGeom prst="rect">
            <a:avLst/>
          </a:prstGeom>
        </p:spPr>
      </p:pic>
      <p:sp>
        <p:nvSpPr>
          <p:cNvPr id="16" name="Rectangle 15"/>
          <p:cNvSpPr/>
          <p:nvPr/>
        </p:nvSpPr>
        <p:spPr bwMode="auto">
          <a:xfrm>
            <a:off x="2489202" y="3104879"/>
            <a:ext cx="7264400" cy="2844800"/>
          </a:xfrm>
          <a:prstGeom prst="rect">
            <a:avLst/>
          </a:prstGeom>
          <a:noFill/>
          <a:ln w="57150" cap="flat" cmpd="sng" algn="ctr">
            <a:solidFill>
              <a:srgbClr val="FFC000"/>
            </a:solidFill>
            <a:prstDash val="dash"/>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800">
              <a:latin typeface="Agency FB" panose="020B0503020202020204" pitchFamily="34" charset="0"/>
            </a:endParaRPr>
          </a:p>
        </p:txBody>
      </p:sp>
      <p:sp>
        <p:nvSpPr>
          <p:cNvPr id="8" name="TextBox 7"/>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Interval Estimate</a:t>
            </a:r>
            <a:endParaRPr lang="en-US" sz="6000" b="1" dirty="0">
              <a:solidFill>
                <a:schemeClr val="bg1"/>
              </a:solidFill>
              <a:latin typeface="HP Simplified" panose="020B0604020204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grpSp>
        <p:nvGrpSpPr>
          <p:cNvPr id="9" name="Group 8"/>
          <p:cNvGrpSpPr/>
          <p:nvPr/>
        </p:nvGrpSpPr>
        <p:grpSpPr>
          <a:xfrm>
            <a:off x="1029531" y="4688174"/>
            <a:ext cx="2480741" cy="690909"/>
            <a:chOff x="2324103" y="1581151"/>
            <a:chExt cx="2105022" cy="1200149"/>
          </a:xfrm>
        </p:grpSpPr>
        <p:sp>
          <p:nvSpPr>
            <p:cNvPr id="10" name="Right Arrow 45"/>
            <p:cNvSpPr/>
            <p:nvPr/>
          </p:nvSpPr>
          <p:spPr>
            <a:xfrm>
              <a:off x="2781300" y="1581151"/>
              <a:ext cx="1647825" cy="1050466"/>
            </a:xfrm>
            <a:prstGeom prst="rightArrow">
              <a:avLst>
                <a:gd name="adj1" fmla="val 74773"/>
                <a:gd name="adj2" fmla="val 58284"/>
              </a:avLst>
            </a:prstGeom>
            <a:solidFill>
              <a:srgbClr val="7CAE3D"/>
            </a:solidFill>
            <a:ln w="25400" cap="flat" cmpd="sng" algn="ctr">
              <a:noFill/>
              <a:prstDash val="solid"/>
            </a:ln>
            <a:effectLst/>
          </p:spPr>
          <p:txBody>
            <a:bodyPr rtlCol="0" anchor="ctr"/>
            <a:lstStyle/>
            <a:p>
              <a:pPr algn="ctr" defTabSz="304800">
                <a:defRPr/>
              </a:pPr>
              <a:endParaRPr lang="en-US" sz="2000" b="1" kern="0">
                <a:solidFill>
                  <a:srgbClr val="FFFFFF"/>
                </a:solidFill>
                <a:latin typeface="Agency FB" panose="020B0503020202020204" pitchFamily="34" charset="0"/>
              </a:endParaRPr>
            </a:p>
          </p:txBody>
        </p:sp>
        <p:sp>
          <p:nvSpPr>
            <p:cNvPr id="17" name="Parallelogram 16"/>
            <p:cNvSpPr/>
            <p:nvPr/>
          </p:nvSpPr>
          <p:spPr>
            <a:xfrm rot="5400000" flipH="1" flipV="1">
              <a:off x="2535883" y="1964383"/>
              <a:ext cx="1062334" cy="571500"/>
            </a:xfrm>
            <a:prstGeom prst="parallelogram">
              <a:avLst>
                <a:gd name="adj" fmla="val 63243"/>
              </a:avLst>
            </a:prstGeom>
            <a:solidFill>
              <a:srgbClr val="7CAE3D">
                <a:lumMod val="50000"/>
              </a:srgbClr>
            </a:solidFill>
            <a:ln w="25400" cap="flat" cmpd="sng" algn="ctr">
              <a:noFill/>
              <a:prstDash val="solid"/>
            </a:ln>
            <a:effectLst/>
          </p:spPr>
          <p:txBody>
            <a:bodyPr rtlCol="0" anchor="ctr"/>
            <a:lstStyle/>
            <a:p>
              <a:pPr algn="ctr" defTabSz="304800">
                <a:defRPr/>
              </a:pPr>
              <a:endParaRPr lang="en-US" sz="2000" b="1" kern="0">
                <a:solidFill>
                  <a:srgbClr val="FFFFFF"/>
                </a:solidFill>
                <a:latin typeface="Agency FB" panose="020B0503020202020204" pitchFamily="34" charset="0"/>
              </a:endParaRPr>
            </a:p>
          </p:txBody>
        </p:sp>
        <p:sp>
          <p:nvSpPr>
            <p:cNvPr id="18" name="Trapezoid 17"/>
            <p:cNvSpPr/>
            <p:nvPr/>
          </p:nvSpPr>
          <p:spPr>
            <a:xfrm rot="16200000">
              <a:off x="2491109" y="1918968"/>
              <a:ext cx="694687" cy="1028700"/>
            </a:xfrm>
            <a:prstGeom prst="trapezoid">
              <a:avLst>
                <a:gd name="adj" fmla="val 8698"/>
              </a:avLst>
            </a:prstGeom>
            <a:gradFill>
              <a:gsLst>
                <a:gs pos="0">
                  <a:srgbClr val="7CAE3D">
                    <a:lumMod val="50000"/>
                  </a:srgbClr>
                </a:gs>
                <a:gs pos="50000">
                  <a:srgbClr val="7CAE3D">
                    <a:lumMod val="75000"/>
                  </a:srgbClr>
                </a:gs>
                <a:gs pos="100000">
                  <a:srgbClr val="7CAE3D">
                    <a:lumMod val="60000"/>
                    <a:lumOff val="40000"/>
                  </a:srgbClr>
                </a:gs>
              </a:gsLst>
              <a:lin ang="5400000" scaled="0"/>
            </a:gradFill>
            <a:ln w="25400" cap="flat" cmpd="sng" algn="ctr">
              <a:noFill/>
              <a:prstDash val="solid"/>
            </a:ln>
            <a:effectLst/>
          </p:spPr>
          <p:txBody>
            <a:bodyPr vert="vert" rtlCol="0" anchor="ctr"/>
            <a:lstStyle/>
            <a:p>
              <a:pPr algn="ctr" defTabSz="304800">
                <a:defRPr/>
              </a:pPr>
              <a:r>
                <a:rPr lang="en-US" sz="2000" b="1" kern="0" dirty="0">
                  <a:solidFill>
                    <a:srgbClr val="FFFFFF"/>
                  </a:solidFill>
                  <a:latin typeface="Agency FB" panose="020B0503020202020204" pitchFamily="34" charset="0"/>
                </a:rPr>
                <a:t>03</a:t>
              </a:r>
              <a:endParaRPr lang="en-US" sz="2000" b="1" kern="0" dirty="0">
                <a:solidFill>
                  <a:srgbClr val="FFFFFF"/>
                </a:solidFill>
                <a:latin typeface="Agency FB" panose="020B0503020202020204" pitchFamily="34" charset="0"/>
              </a:endParaRPr>
            </a:p>
          </p:txBody>
        </p:sp>
      </p:grpSp>
      <p:grpSp>
        <p:nvGrpSpPr>
          <p:cNvPr id="19" name="Group 18"/>
          <p:cNvGrpSpPr/>
          <p:nvPr/>
        </p:nvGrpSpPr>
        <p:grpSpPr>
          <a:xfrm>
            <a:off x="1029531" y="2033146"/>
            <a:ext cx="2480741" cy="690909"/>
            <a:chOff x="2324103" y="1581151"/>
            <a:chExt cx="2105022" cy="1200149"/>
          </a:xfrm>
        </p:grpSpPr>
        <p:sp>
          <p:nvSpPr>
            <p:cNvPr id="20" name="Right Arrow 37"/>
            <p:cNvSpPr/>
            <p:nvPr/>
          </p:nvSpPr>
          <p:spPr>
            <a:xfrm>
              <a:off x="2781300" y="1581151"/>
              <a:ext cx="1647825" cy="1050466"/>
            </a:xfrm>
            <a:prstGeom prst="rightArrow">
              <a:avLst>
                <a:gd name="adj1" fmla="val 74773"/>
                <a:gd name="adj2" fmla="val 58284"/>
              </a:avLst>
            </a:prstGeom>
            <a:solidFill>
              <a:srgbClr val="007D6B"/>
            </a:solidFill>
            <a:ln w="25400" cap="flat" cmpd="sng" algn="ctr">
              <a:noFill/>
              <a:prstDash val="solid"/>
            </a:ln>
            <a:effectLst/>
          </p:spPr>
          <p:txBody>
            <a:bodyPr rtlCol="0" anchor="ctr"/>
            <a:lstStyle/>
            <a:p>
              <a:pPr algn="ctr" defTabSz="304800">
                <a:defRPr/>
              </a:pPr>
              <a:endParaRPr lang="en-US" sz="2000" b="1" kern="0">
                <a:solidFill>
                  <a:srgbClr val="FFFFFF"/>
                </a:solidFill>
                <a:latin typeface="Agency FB" panose="020B0503020202020204" pitchFamily="34" charset="0"/>
              </a:endParaRPr>
            </a:p>
          </p:txBody>
        </p:sp>
        <p:sp>
          <p:nvSpPr>
            <p:cNvPr id="22" name="Parallelogram 21"/>
            <p:cNvSpPr/>
            <p:nvPr/>
          </p:nvSpPr>
          <p:spPr>
            <a:xfrm rot="5400000" flipH="1" flipV="1">
              <a:off x="2535883" y="1964383"/>
              <a:ext cx="1062334" cy="571500"/>
            </a:xfrm>
            <a:prstGeom prst="parallelogram">
              <a:avLst>
                <a:gd name="adj" fmla="val 63243"/>
              </a:avLst>
            </a:prstGeom>
            <a:solidFill>
              <a:srgbClr val="007D6B">
                <a:lumMod val="50000"/>
              </a:srgbClr>
            </a:solidFill>
            <a:ln w="25400" cap="flat" cmpd="sng" algn="ctr">
              <a:noFill/>
              <a:prstDash val="solid"/>
            </a:ln>
            <a:effectLst/>
          </p:spPr>
          <p:txBody>
            <a:bodyPr rtlCol="0" anchor="ctr"/>
            <a:lstStyle/>
            <a:p>
              <a:pPr algn="ctr" defTabSz="304800">
                <a:defRPr/>
              </a:pPr>
              <a:endParaRPr lang="en-US" sz="2000" b="1" kern="0">
                <a:solidFill>
                  <a:srgbClr val="FFFFFF"/>
                </a:solidFill>
                <a:latin typeface="Agency FB" panose="020B0503020202020204" pitchFamily="34" charset="0"/>
              </a:endParaRPr>
            </a:p>
          </p:txBody>
        </p:sp>
        <p:sp>
          <p:nvSpPr>
            <p:cNvPr id="23" name="Trapezoid 22"/>
            <p:cNvSpPr/>
            <p:nvPr/>
          </p:nvSpPr>
          <p:spPr>
            <a:xfrm rot="16200000">
              <a:off x="2491109" y="1918968"/>
              <a:ext cx="694687" cy="1028700"/>
            </a:xfrm>
            <a:prstGeom prst="trapezoid">
              <a:avLst>
                <a:gd name="adj" fmla="val 8698"/>
              </a:avLst>
            </a:prstGeom>
            <a:gradFill>
              <a:gsLst>
                <a:gs pos="0">
                  <a:srgbClr val="007D6B">
                    <a:lumMod val="50000"/>
                  </a:srgbClr>
                </a:gs>
                <a:gs pos="50000">
                  <a:srgbClr val="007D6B">
                    <a:lumMod val="75000"/>
                  </a:srgbClr>
                </a:gs>
                <a:gs pos="100000">
                  <a:srgbClr val="007D6B">
                    <a:lumMod val="60000"/>
                    <a:lumOff val="40000"/>
                  </a:srgbClr>
                </a:gs>
              </a:gsLst>
              <a:lin ang="5400000" scaled="0"/>
            </a:gradFill>
            <a:ln w="25400" cap="flat" cmpd="sng" algn="ctr">
              <a:noFill/>
              <a:prstDash val="solid"/>
            </a:ln>
            <a:effectLst/>
          </p:spPr>
          <p:txBody>
            <a:bodyPr vert="vert" rtlCol="0" anchor="ctr"/>
            <a:lstStyle/>
            <a:p>
              <a:pPr algn="ctr" defTabSz="304800">
                <a:defRPr/>
              </a:pPr>
              <a:r>
                <a:rPr lang="en-US" sz="2000" b="1" kern="0" dirty="0">
                  <a:solidFill>
                    <a:srgbClr val="FFFFFF"/>
                  </a:solidFill>
                  <a:latin typeface="Agency FB" panose="020B0503020202020204" pitchFamily="34" charset="0"/>
                </a:rPr>
                <a:t>01</a:t>
              </a:r>
              <a:endParaRPr lang="en-US" sz="2000" b="1" kern="0" dirty="0">
                <a:solidFill>
                  <a:srgbClr val="FFFFFF"/>
                </a:solidFill>
                <a:latin typeface="Agency FB" panose="020B0503020202020204" pitchFamily="34" charset="0"/>
              </a:endParaRPr>
            </a:p>
          </p:txBody>
        </p:sp>
      </p:grpSp>
      <p:grpSp>
        <p:nvGrpSpPr>
          <p:cNvPr id="24" name="Group 23"/>
          <p:cNvGrpSpPr/>
          <p:nvPr/>
        </p:nvGrpSpPr>
        <p:grpSpPr>
          <a:xfrm flipH="1">
            <a:off x="9074484" y="3287379"/>
            <a:ext cx="2480741" cy="690909"/>
            <a:chOff x="2324103" y="1581151"/>
            <a:chExt cx="2105022" cy="1200149"/>
          </a:xfrm>
        </p:grpSpPr>
        <p:sp>
          <p:nvSpPr>
            <p:cNvPr id="25" name="Right Arrow 41"/>
            <p:cNvSpPr/>
            <p:nvPr/>
          </p:nvSpPr>
          <p:spPr>
            <a:xfrm>
              <a:off x="2781300" y="1581151"/>
              <a:ext cx="1647825" cy="1050466"/>
            </a:xfrm>
            <a:prstGeom prst="rightArrow">
              <a:avLst>
                <a:gd name="adj1" fmla="val 74773"/>
                <a:gd name="adj2" fmla="val 58284"/>
              </a:avLst>
            </a:prstGeom>
            <a:solidFill>
              <a:srgbClr val="31A050"/>
            </a:solidFill>
            <a:ln w="25400" cap="flat" cmpd="sng" algn="ctr">
              <a:noFill/>
              <a:prstDash val="solid"/>
            </a:ln>
            <a:effectLst/>
          </p:spPr>
          <p:txBody>
            <a:bodyPr rtlCol="0" anchor="ctr"/>
            <a:lstStyle/>
            <a:p>
              <a:pPr algn="ctr" defTabSz="304800">
                <a:defRPr/>
              </a:pPr>
              <a:endParaRPr lang="en-US" sz="2000" b="1" kern="0">
                <a:solidFill>
                  <a:srgbClr val="FFFFFF"/>
                </a:solidFill>
                <a:latin typeface="Agency FB" panose="020B0503020202020204" pitchFamily="34" charset="0"/>
              </a:endParaRPr>
            </a:p>
          </p:txBody>
        </p:sp>
        <p:sp>
          <p:nvSpPr>
            <p:cNvPr id="26" name="Parallelogram 25"/>
            <p:cNvSpPr/>
            <p:nvPr/>
          </p:nvSpPr>
          <p:spPr>
            <a:xfrm rot="5400000" flipH="1" flipV="1">
              <a:off x="2535883" y="1964383"/>
              <a:ext cx="1062334" cy="571500"/>
            </a:xfrm>
            <a:prstGeom prst="parallelogram">
              <a:avLst>
                <a:gd name="adj" fmla="val 63243"/>
              </a:avLst>
            </a:prstGeom>
            <a:solidFill>
              <a:srgbClr val="31A050">
                <a:lumMod val="50000"/>
              </a:srgbClr>
            </a:solidFill>
            <a:ln w="25400" cap="flat" cmpd="sng" algn="ctr">
              <a:noFill/>
              <a:prstDash val="solid"/>
            </a:ln>
            <a:effectLst/>
          </p:spPr>
          <p:txBody>
            <a:bodyPr rtlCol="0" anchor="ctr"/>
            <a:lstStyle/>
            <a:p>
              <a:pPr algn="ctr" defTabSz="304800">
                <a:defRPr/>
              </a:pPr>
              <a:endParaRPr lang="en-US" sz="2000" b="1" kern="0">
                <a:solidFill>
                  <a:srgbClr val="FFFFFF"/>
                </a:solidFill>
                <a:latin typeface="Agency FB" panose="020B0503020202020204" pitchFamily="34" charset="0"/>
              </a:endParaRPr>
            </a:p>
          </p:txBody>
        </p:sp>
        <p:sp>
          <p:nvSpPr>
            <p:cNvPr id="27" name="Trapezoid 26"/>
            <p:cNvSpPr/>
            <p:nvPr/>
          </p:nvSpPr>
          <p:spPr>
            <a:xfrm rot="16200000">
              <a:off x="2491109" y="1918968"/>
              <a:ext cx="694687" cy="1028700"/>
            </a:xfrm>
            <a:prstGeom prst="trapezoid">
              <a:avLst>
                <a:gd name="adj" fmla="val 8698"/>
              </a:avLst>
            </a:prstGeom>
            <a:gradFill>
              <a:gsLst>
                <a:gs pos="0">
                  <a:srgbClr val="31A050">
                    <a:lumMod val="50000"/>
                  </a:srgbClr>
                </a:gs>
                <a:gs pos="50000">
                  <a:srgbClr val="31A050">
                    <a:lumMod val="75000"/>
                  </a:srgbClr>
                </a:gs>
                <a:gs pos="100000">
                  <a:srgbClr val="31A050">
                    <a:lumMod val="60000"/>
                    <a:lumOff val="40000"/>
                  </a:srgbClr>
                </a:gs>
              </a:gsLst>
              <a:lin ang="5400000" scaled="0"/>
            </a:gradFill>
            <a:ln w="25400" cap="flat" cmpd="sng" algn="ctr">
              <a:noFill/>
              <a:prstDash val="solid"/>
            </a:ln>
            <a:effectLst/>
          </p:spPr>
          <p:txBody>
            <a:bodyPr vert="vert270" rtlCol="0" anchor="ctr"/>
            <a:lstStyle/>
            <a:p>
              <a:pPr algn="ctr" defTabSz="304800">
                <a:defRPr/>
              </a:pPr>
              <a:r>
                <a:rPr lang="en-US" sz="2000" b="1" kern="0" dirty="0">
                  <a:solidFill>
                    <a:srgbClr val="FFFFFF"/>
                  </a:solidFill>
                  <a:latin typeface="Agency FB" panose="020B0503020202020204" pitchFamily="34" charset="0"/>
                </a:rPr>
                <a:t>02</a:t>
              </a:r>
              <a:endParaRPr lang="en-US" sz="2000" b="1" kern="0" dirty="0">
                <a:solidFill>
                  <a:srgbClr val="FFFFFF"/>
                </a:solidFill>
                <a:latin typeface="Agency FB" panose="020B0503020202020204" pitchFamily="34" charset="0"/>
              </a:endParaRPr>
            </a:p>
          </p:txBody>
        </p:sp>
      </p:grpSp>
      <mc:AlternateContent xmlns:mc="http://schemas.openxmlformats.org/markup-compatibility/2006">
        <mc:Choice xmlns:a14="http://schemas.microsoft.com/office/drawing/2010/main" Requires="a14">
          <p:sp>
            <p:nvSpPr>
              <p:cNvPr id="28" name="TextBox 27"/>
              <p:cNvSpPr txBox="1"/>
              <p:nvPr/>
            </p:nvSpPr>
            <p:spPr>
              <a:xfrm>
                <a:off x="3510272" y="2141271"/>
                <a:ext cx="6596337" cy="553998"/>
              </a:xfrm>
              <a:prstGeom prst="rect">
                <a:avLst/>
              </a:prstGeom>
              <a:noFill/>
            </p:spPr>
            <p:txBody>
              <a:bodyPr wrap="square" lIns="0" tIns="0" rIns="0" bIns="0" rtlCol="0" anchor="ctr">
                <a:spAutoFit/>
              </a:bodyPr>
              <a:lstStyle/>
              <a:p>
                <a:pPr algn="ctr" defTabSz="304800">
                  <a:spcBef>
                    <a:spcPct val="20000"/>
                  </a:spcBef>
                  <a:defRPr/>
                </a:pPr>
                <a:r>
                  <a:rPr lang="en-US" dirty="0">
                    <a:solidFill>
                      <a:schemeClr val="bg2">
                        <a:lumMod val="10000"/>
                      </a:schemeClr>
                    </a:solidFill>
                    <a:latin typeface="Abadi" panose="020B0604020104020204" pitchFamily="34" charset="0"/>
                  </a:rPr>
                  <a:t>Confidence Interval is the measure of your confidence, that the interval estimate contains the population mean, </a:t>
                </a:r>
                <a14:m>
                  <m:oMath xmlns:m="http://schemas.openxmlformats.org/officeDocument/2006/math">
                    <m:r>
                      <a:rPr lang="en-US" i="1">
                        <a:solidFill>
                          <a:schemeClr val="bg2">
                            <a:lumMod val="10000"/>
                          </a:schemeClr>
                        </a:solidFill>
                        <a:latin typeface="Cambria Math" panose="02040503050406030204" pitchFamily="18" charset="0"/>
                      </a:rPr>
                      <m:t>𝜇</m:t>
                    </m:r>
                  </m:oMath>
                </a14:m>
                <a:endParaRPr lang="en-US" dirty="0">
                  <a:solidFill>
                    <a:schemeClr val="bg2">
                      <a:lumMod val="10000"/>
                    </a:schemeClr>
                  </a:solidFill>
                  <a:latin typeface="Abadi" panose="020B0604020104020204" pitchFamily="34" charset="0"/>
                </a:endParaRPr>
              </a:p>
            </p:txBody>
          </p:sp>
        </mc:Choice>
        <mc:Fallback>
          <p:sp>
            <p:nvSpPr>
              <p:cNvPr id="28" name="TextBox 27"/>
              <p:cNvSpPr txBox="1">
                <a:spLocks noRot="1" noChangeAspect="1" noMove="1" noResize="1" noEditPoints="1" noAdjustHandles="1" noChangeArrowheads="1" noChangeShapeType="1" noTextEdit="1"/>
              </p:cNvSpPr>
              <p:nvPr/>
            </p:nvSpPr>
            <p:spPr>
              <a:xfrm>
                <a:off x="3510272" y="2141271"/>
                <a:ext cx="6596337" cy="553998"/>
              </a:xfrm>
              <a:prstGeom prst="rect">
                <a:avLst/>
              </a:prstGeom>
              <a:blipFill rotWithShape="1">
                <a:blip r:embed="rId2"/>
                <a:stretch>
                  <a:fillRect l="-10" t="-11471" r="9" b="-1201"/>
                </a:stretch>
              </a:blipFill>
            </p:spPr>
            <p:txBody>
              <a:bodyPr/>
              <a:lstStyle/>
              <a:p>
                <a:r>
                  <a:rPr lang="en-US" altLang="en-US">
                    <a:noFill/>
                  </a:rPr>
                  <a:t> </a:t>
                </a:r>
              </a:p>
            </p:txBody>
          </p:sp>
        </mc:Fallback>
      </mc:AlternateContent>
      <p:sp>
        <p:nvSpPr>
          <p:cNvPr id="29" name="TextBox 28"/>
          <p:cNvSpPr txBox="1"/>
          <p:nvPr/>
        </p:nvSpPr>
        <p:spPr>
          <a:xfrm>
            <a:off x="1429084" y="3316575"/>
            <a:ext cx="7594600" cy="553998"/>
          </a:xfrm>
          <a:prstGeom prst="rect">
            <a:avLst/>
          </a:prstGeom>
          <a:noFill/>
        </p:spPr>
        <p:txBody>
          <a:bodyPr wrap="square" lIns="0" tIns="0" rIns="0" bIns="0" rtlCol="0" anchor="ctr">
            <a:spAutoFit/>
          </a:bodyPr>
          <a:lstStyle/>
          <a:p>
            <a:pPr algn="ctr" defTabSz="304800">
              <a:spcBef>
                <a:spcPct val="20000"/>
              </a:spcBef>
              <a:defRPr/>
            </a:pPr>
            <a:r>
              <a:rPr lang="en-US" dirty="0">
                <a:solidFill>
                  <a:schemeClr val="bg2">
                    <a:lumMod val="10000"/>
                  </a:schemeClr>
                </a:solidFill>
                <a:latin typeface="Abadi" panose="020B0604020104020204" pitchFamily="34" charset="0"/>
              </a:rPr>
              <a:t>Statisticians use a confidence interval to describe the amount of uncertainty associated with a sample estimate of a population parameter</a:t>
            </a:r>
            <a:endParaRPr lang="en-US" dirty="0">
              <a:solidFill>
                <a:schemeClr val="bg2">
                  <a:lumMod val="10000"/>
                </a:schemeClr>
              </a:solidFill>
              <a:latin typeface="Abadi" panose="020B0604020104020204" pitchFamily="34" charset="0"/>
            </a:endParaRPr>
          </a:p>
        </p:txBody>
      </p:sp>
      <p:sp>
        <p:nvSpPr>
          <p:cNvPr id="30" name="TextBox 29"/>
          <p:cNvSpPr txBox="1"/>
          <p:nvPr/>
        </p:nvSpPr>
        <p:spPr>
          <a:xfrm>
            <a:off x="3510271" y="4738975"/>
            <a:ext cx="7189813" cy="553998"/>
          </a:xfrm>
          <a:prstGeom prst="rect">
            <a:avLst/>
          </a:prstGeom>
          <a:noFill/>
        </p:spPr>
        <p:txBody>
          <a:bodyPr wrap="square" lIns="0" tIns="0" rIns="0" bIns="0" rtlCol="0" anchor="ctr">
            <a:spAutoFit/>
          </a:bodyPr>
          <a:lstStyle/>
          <a:p>
            <a:pPr algn="ctr" defTabSz="304800">
              <a:spcBef>
                <a:spcPct val="20000"/>
              </a:spcBef>
              <a:defRPr/>
            </a:pPr>
            <a:r>
              <a:rPr lang="en-US" dirty="0">
                <a:solidFill>
                  <a:schemeClr val="bg2">
                    <a:lumMod val="10000"/>
                  </a:schemeClr>
                </a:solidFill>
                <a:latin typeface="Abadi" panose="020B0604020104020204" pitchFamily="34" charset="0"/>
              </a:rPr>
              <a:t>Technically, a range of values so constructed that there is a specified probability of including the true value of a parameter within it</a:t>
            </a:r>
            <a:endParaRPr lang="en-US" dirty="0">
              <a:solidFill>
                <a:schemeClr val="bg2">
                  <a:lumMod val="10000"/>
                </a:schemeClr>
              </a:solidFill>
              <a:latin typeface="Abadi" panose="020B0604020104020204" pitchFamily="34" charset="0"/>
            </a:endParaRPr>
          </a:p>
        </p:txBody>
      </p:sp>
      <p:sp>
        <p:nvSpPr>
          <p:cNvPr id="31" name="TextBox 30"/>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Interval Estimate</a:t>
            </a:r>
            <a:endParaRPr lang="en-US" sz="6000" b="1" dirty="0">
              <a:solidFill>
                <a:schemeClr val="bg1"/>
              </a:solidFill>
              <a:latin typeface="HP Simplified" panose="020B0604020204020204"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mc:AlternateContent xmlns:mc="http://schemas.openxmlformats.org/markup-compatibility/2006">
        <mc:Choice xmlns:a14="http://schemas.microsoft.com/office/drawing/2010/main" Requires="a14">
          <p:sp>
            <p:nvSpPr>
              <p:cNvPr id="31" name="Rectangle 30"/>
              <p:cNvSpPr/>
              <p:nvPr/>
            </p:nvSpPr>
            <p:spPr>
              <a:xfrm>
                <a:off x="395991" y="2201576"/>
                <a:ext cx="11400018" cy="646331"/>
              </a:xfrm>
              <a:prstGeom prst="rect">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txBody>
              <a:bodyPr wrap="square" anchor="ctr">
                <a:spAutoFit/>
              </a:bodyPr>
              <a:lstStyle/>
              <a:p>
                <a:pPr marL="228600" indent="-228600">
                  <a:buClr>
                    <a:schemeClr val="accent1"/>
                  </a:buClr>
                  <a:buFont typeface="Arial" panose="020B0604020202020204" pitchFamily="34" charset="0"/>
                  <a:buChar char="•"/>
                </a:pPr>
                <a:r>
                  <a:rPr lang="en-IN" dirty="0">
                    <a:solidFill>
                      <a:schemeClr val="bg2">
                        <a:lumMod val="10000"/>
                      </a:schemeClr>
                    </a:solidFill>
                    <a:latin typeface="Abadi" panose="020B0604020104020204" pitchFamily="34" charset="0"/>
                  </a:rPr>
                  <a:t>Difference between the point estimate and the actual population parameter value is called the </a:t>
                </a:r>
                <a:r>
                  <a:rPr lang="en-IN" b="1" dirty="0">
                    <a:solidFill>
                      <a:schemeClr val="bg2">
                        <a:lumMod val="10000"/>
                      </a:schemeClr>
                    </a:solidFill>
                    <a:latin typeface="Abadi" panose="020B0604020104020204" pitchFamily="34" charset="0"/>
                  </a:rPr>
                  <a:t>Sampling Error</a:t>
                </a:r>
                <a:endParaRPr lang="en-IN" dirty="0">
                  <a:solidFill>
                    <a:schemeClr val="bg2">
                      <a:lumMod val="10000"/>
                    </a:schemeClr>
                  </a:solidFill>
                  <a:latin typeface="Abadi" panose="020B0604020104020204" pitchFamily="34" charset="0"/>
                </a:endParaRPr>
              </a:p>
              <a:p>
                <a:pPr marL="228600" indent="-228600">
                  <a:buClr>
                    <a:schemeClr val="accent1"/>
                  </a:buClr>
                  <a:buFont typeface="Arial" panose="020B0604020202020204" pitchFamily="34" charset="0"/>
                  <a:buChar char="•"/>
                </a:pPr>
                <a:r>
                  <a:rPr lang="en-IN" dirty="0">
                    <a:solidFill>
                      <a:schemeClr val="bg2">
                        <a:lumMod val="10000"/>
                      </a:schemeClr>
                    </a:solidFill>
                    <a:latin typeface="Abadi" panose="020B0604020104020204" pitchFamily="34" charset="0"/>
                  </a:rPr>
                  <a:t>When </a:t>
                </a:r>
                <a14:m>
                  <m:oMath xmlns:m="http://schemas.openxmlformats.org/officeDocument/2006/math">
                    <m:r>
                      <a:rPr lang="en-US" i="1">
                        <a:solidFill>
                          <a:schemeClr val="bg2">
                            <a:lumMod val="10000"/>
                          </a:schemeClr>
                        </a:solidFill>
                        <a:latin typeface="Cambria Math" panose="02040503050406030204" pitchFamily="18" charset="0"/>
                      </a:rPr>
                      <m:t>𝜇</m:t>
                    </m:r>
                    <m:r>
                      <a:rPr lang="en-IN">
                        <a:solidFill>
                          <a:schemeClr val="bg2">
                            <a:lumMod val="10000"/>
                          </a:schemeClr>
                        </a:solidFill>
                        <a:latin typeface="Cambria Math" panose="02040503050406030204" pitchFamily="18" charset="0"/>
                      </a:rPr>
                      <m:t> </m:t>
                    </m:r>
                  </m:oMath>
                </a14:m>
                <a:r>
                  <a:rPr lang="en-US" dirty="0">
                    <a:solidFill>
                      <a:schemeClr val="bg2">
                        <a:lumMod val="10000"/>
                      </a:schemeClr>
                    </a:solidFill>
                    <a:latin typeface="Abadi" panose="020B0604020104020204" pitchFamily="34" charset="0"/>
                  </a:rPr>
                  <a:t>is estimated, the sampling error is the difference </a:t>
                </a:r>
                <a14:m>
                  <m:oMath xmlns:m="http://schemas.openxmlformats.org/officeDocument/2006/math">
                    <m:r>
                      <a:rPr lang="en-US" i="1">
                        <a:solidFill>
                          <a:schemeClr val="bg2">
                            <a:lumMod val="10000"/>
                          </a:schemeClr>
                        </a:solidFill>
                        <a:latin typeface="Cambria Math" panose="02040503050406030204" pitchFamily="18" charset="0"/>
                      </a:rPr>
                      <m:t>𝜇</m:t>
                    </m:r>
                  </m:oMath>
                </a14:m>
                <a:r>
                  <a:rPr lang="en-US" dirty="0">
                    <a:solidFill>
                      <a:schemeClr val="bg2">
                        <a:lumMod val="10000"/>
                      </a:schemeClr>
                    </a:solidFill>
                    <a:latin typeface="Abadi" panose="020B0604020104020204" pitchFamily="34" charset="0"/>
                  </a:rPr>
                  <a:t> - </a:t>
                </a:r>
                <a14:m>
                  <m:oMath xmlns:m="http://schemas.openxmlformats.org/officeDocument/2006/math">
                    <m:acc>
                      <m:accPr>
                        <m:chr m:val="̅"/>
                        <m:ctrlPr>
                          <a:rPr lang="en-US" i="1">
                            <a:solidFill>
                              <a:schemeClr val="bg2">
                                <a:lumMod val="10000"/>
                              </a:schemeClr>
                            </a:solidFill>
                            <a:latin typeface="Cambria Math" panose="02040503050406030204" pitchFamily="18" charset="0"/>
                          </a:rPr>
                        </m:ctrlPr>
                      </m:accPr>
                      <m:e>
                        <m:r>
                          <a:rPr lang="en-IN" i="1">
                            <a:solidFill>
                              <a:schemeClr val="bg2">
                                <a:lumMod val="10000"/>
                              </a:schemeClr>
                            </a:solidFill>
                            <a:latin typeface="Cambria Math" panose="02040503050406030204" pitchFamily="18" charset="0"/>
                          </a:rPr>
                          <m:t>𝑥</m:t>
                        </m:r>
                      </m:e>
                    </m:acc>
                  </m:oMath>
                </a14:m>
                <a:endParaRPr lang="en-IN" dirty="0">
                  <a:solidFill>
                    <a:schemeClr val="bg2">
                      <a:lumMod val="10000"/>
                    </a:schemeClr>
                  </a:solidFill>
                  <a:latin typeface="Abadi" panose="020B0604020104020204" pitchFamily="34" charset="0"/>
                </a:endParaRPr>
              </a:p>
            </p:txBody>
          </p:sp>
        </mc:Choice>
        <mc:Fallback>
          <p:sp>
            <p:nvSpPr>
              <p:cNvPr id="31" name="Rectangle 30"/>
              <p:cNvSpPr>
                <a:spLocks noRot="1" noChangeAspect="1" noMove="1" noResize="1" noEditPoints="1" noAdjustHandles="1" noChangeArrowheads="1" noChangeShapeType="1" noTextEdit="1"/>
              </p:cNvSpPr>
              <p:nvPr/>
            </p:nvSpPr>
            <p:spPr>
              <a:xfrm>
                <a:off x="395991" y="2201576"/>
                <a:ext cx="11400018" cy="646331"/>
              </a:xfrm>
              <a:prstGeom prst="rect">
                <a:avLst/>
              </a:prstGeom>
              <a:blipFill rotWithShape="1">
                <a:blip r:embed="rId2"/>
                <a:stretch>
                  <a:fillRect l="-432" t="-24665" r="-427" b="-27618"/>
                </a:stretch>
              </a:blipFill>
              <a:ln>
                <a:solidFill>
                  <a:schemeClr val="bg1"/>
                </a:solidFill>
              </a:ln>
              <a:effectLst>
                <a:outerShdw blurRad="50800" dist="38100" dir="5400000" algn="t" rotWithShape="0">
                  <a:prstClr val="black">
                    <a:alpha val="40000"/>
                  </a:prstClr>
                </a:outerShdw>
              </a:effectLst>
            </p:spPr>
            <p:txBody>
              <a:bodyPr/>
              <a:lstStyle/>
              <a:p>
                <a:r>
                  <a:rPr lang="en-US" altLang="en-US">
                    <a:noFill/>
                  </a:rPr>
                  <a:t> </a:t>
                </a:r>
              </a:p>
            </p:txBody>
          </p:sp>
        </mc:Fallback>
      </mc:AlternateContent>
      <p:sp>
        <p:nvSpPr>
          <p:cNvPr id="32" name="Rectangle 31"/>
          <p:cNvSpPr/>
          <p:nvPr/>
        </p:nvSpPr>
        <p:spPr>
          <a:xfrm>
            <a:off x="635000" y="3764856"/>
            <a:ext cx="9034193" cy="646331"/>
          </a:xfrm>
          <a:prstGeom prst="rect">
            <a:avLst/>
          </a:prstGeom>
          <a:ln w="25400">
            <a:noFill/>
            <a:prstDash val="sysDash"/>
          </a:ln>
        </p:spPr>
        <p:txBody>
          <a:bodyPr wrap="square">
            <a:spAutoFit/>
          </a:bodyPr>
          <a:lstStyle/>
          <a:p>
            <a:pPr algn="ctr"/>
            <a:r>
              <a:rPr lang="en-IN" b="1" dirty="0">
                <a:solidFill>
                  <a:schemeClr val="bg2">
                    <a:lumMod val="10000"/>
                  </a:schemeClr>
                </a:solidFill>
                <a:latin typeface="Abadi" panose="020B0604020104020204" pitchFamily="34" charset="0"/>
              </a:rPr>
              <a:t>Margin of Error E</a:t>
            </a:r>
            <a:r>
              <a:rPr lang="en-IN" dirty="0">
                <a:solidFill>
                  <a:schemeClr val="bg2">
                    <a:lumMod val="10000"/>
                  </a:schemeClr>
                </a:solidFill>
                <a:latin typeface="Abadi" panose="020B0604020104020204" pitchFamily="34" charset="0"/>
              </a:rPr>
              <a:t>, for a given level of confidence is the greatest possible distance between the point estimate and the value of the parameter it is estimating</a:t>
            </a:r>
            <a:endParaRPr lang="en-IN" dirty="0">
              <a:solidFill>
                <a:schemeClr val="bg2">
                  <a:lumMod val="10000"/>
                </a:schemeClr>
              </a:solidFill>
              <a:latin typeface="Abadi" panose="020B0604020104020204" pitchFamily="34" charset="0"/>
            </a:endParaRPr>
          </a:p>
        </p:txBody>
      </p:sp>
      <p:pic>
        <p:nvPicPr>
          <p:cNvPr id="33" name="Picture 32"/>
          <p:cNvPicPr>
            <a:picLocks noChangeAspect="1"/>
          </p:cNvPicPr>
          <p:nvPr/>
        </p:nvPicPr>
        <p:blipFill>
          <a:blip r:embed="rId3"/>
          <a:stretch>
            <a:fillRect/>
          </a:stretch>
        </p:blipFill>
        <p:spPr>
          <a:xfrm>
            <a:off x="5152096" y="4699000"/>
            <a:ext cx="2011434" cy="862043"/>
          </a:xfrm>
          <a:prstGeom prst="rect">
            <a:avLst/>
          </a:prstGeom>
        </p:spPr>
      </p:pic>
      <p:pic>
        <p:nvPicPr>
          <p:cNvPr id="34" name="Picture 33" descr="A close up of a logo&#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3429000"/>
            <a:ext cx="1270000" cy="1270000"/>
          </a:xfrm>
          <a:prstGeom prst="rect">
            <a:avLst/>
          </a:prstGeom>
        </p:spPr>
      </p:pic>
      <p:sp>
        <p:nvSpPr>
          <p:cNvPr id="9" name="TextBox 8"/>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Interval Estimate</a:t>
            </a:r>
            <a:endParaRPr lang="en-US" sz="6000" b="1" dirty="0">
              <a:solidFill>
                <a:schemeClr val="bg1"/>
              </a:solidFill>
              <a:latin typeface="HP Simplified" panose="020B0604020204020204" pitchFamily="34" charset="0"/>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3408069"/>
            <a:ext cx="12192000" cy="1976731"/>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artisticGlowEdges trans="1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 name="Rectangle 4"/>
          <p:cNvSpPr/>
          <p:nvPr/>
        </p:nvSpPr>
        <p:spPr>
          <a:xfrm>
            <a:off x="3676771" y="4089400"/>
            <a:ext cx="4838504" cy="1323439"/>
          </a:xfrm>
          <a:prstGeom prst="rect">
            <a:avLst/>
          </a:prstGeom>
        </p:spPr>
        <p:txBody>
          <a:bodyPr wrap="none">
            <a:spAutoFit/>
          </a:bodyPr>
          <a:lstStyle/>
          <a:p>
            <a:pPr algn="ctr"/>
            <a:r>
              <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rPr>
              <a:t>Probability</a:t>
            </a:r>
            <a:endPar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sp>
        <p:nvSpPr>
          <p:cNvPr id="6" name="Oval 5"/>
          <p:cNvSpPr/>
          <p:nvPr/>
        </p:nvSpPr>
        <p:spPr bwMode="auto">
          <a:xfrm>
            <a:off x="4367463" y="526966"/>
            <a:ext cx="3438358" cy="3384634"/>
          </a:xfrm>
          <a:prstGeom prst="ellipse">
            <a:avLst/>
          </a:prstGeom>
          <a:noFill/>
          <a:ln w="28575" cap="flat" cmpd="sng" algn="ctr">
            <a:solidFill>
              <a:srgbClr val="004C76"/>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23800" dirty="0">
                <a:solidFill>
                  <a:srgbClr val="004C76"/>
                </a:solidFill>
                <a:latin typeface="Showcard Gothic" panose="04020904020102020604" pitchFamily="82" charset="0"/>
                <a:cs typeface="Shonar Bangla" panose="020B0502040204020203" pitchFamily="18" charset="0"/>
              </a:rPr>
              <a:t>1</a:t>
            </a:r>
            <a:endParaRPr lang="en-IN" sz="23800" dirty="0">
              <a:solidFill>
                <a:srgbClr val="004C76"/>
              </a:solidFill>
              <a:latin typeface="Showcard Gothic" panose="04020904020102020604" pitchFamily="82" charset="0"/>
              <a:cs typeface="Shonar Bangla" panose="020B05020402040202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0" name="Rectangle 9"/>
          <p:cNvSpPr/>
          <p:nvPr/>
        </p:nvSpPr>
        <p:spPr>
          <a:xfrm>
            <a:off x="410982" y="1849814"/>
            <a:ext cx="11400018" cy="369332"/>
          </a:xfrm>
          <a:prstGeom prst="rect">
            <a:avLst/>
          </a:prstGeom>
          <a:noFill/>
          <a:ln>
            <a:noFill/>
          </a:ln>
          <a:effectLst/>
        </p:spPr>
        <p:txBody>
          <a:bodyPr wrap="square" anchor="ctr">
            <a:spAutoFit/>
          </a:bodyPr>
          <a:lstStyle/>
          <a:p>
            <a:pPr algn="ctr">
              <a:buClr>
                <a:schemeClr val="accent1"/>
              </a:buClr>
            </a:pPr>
            <a:r>
              <a:rPr lang="en-US" dirty="0">
                <a:solidFill>
                  <a:schemeClr val="bg2">
                    <a:lumMod val="10000"/>
                  </a:schemeClr>
                </a:solidFill>
                <a:latin typeface="Abadi" panose="020B0604020104020204" pitchFamily="34" charset="0"/>
              </a:rPr>
              <a:t>The level of confidence c, is the probability that the interval estimate contains the population parameter.</a:t>
            </a:r>
            <a:endParaRPr lang="en-US" dirty="0">
              <a:solidFill>
                <a:schemeClr val="bg2">
                  <a:lumMod val="10000"/>
                </a:schemeClr>
              </a:solidFill>
              <a:latin typeface="Abadi" panose="020B0604020104020204" pitchFamily="34" charset="0"/>
            </a:endParaRPr>
          </a:p>
        </p:txBody>
      </p:sp>
      <p:pic>
        <p:nvPicPr>
          <p:cNvPr id="14" name="Picture 13"/>
          <p:cNvPicPr>
            <a:picLocks noChangeAspect="1"/>
          </p:cNvPicPr>
          <p:nvPr/>
        </p:nvPicPr>
        <p:blipFill>
          <a:blip r:embed="rId2"/>
          <a:stretch>
            <a:fillRect/>
          </a:stretch>
        </p:blipFill>
        <p:spPr>
          <a:xfrm>
            <a:off x="2731471" y="2219146"/>
            <a:ext cx="6759040" cy="3080548"/>
          </a:xfrm>
          <a:prstGeom prst="rect">
            <a:avLst/>
          </a:prstGeom>
        </p:spPr>
      </p:pic>
      <p:sp>
        <p:nvSpPr>
          <p:cNvPr id="15" name="Rectangle: Rounded Corners 14"/>
          <p:cNvSpPr/>
          <p:nvPr/>
        </p:nvSpPr>
        <p:spPr bwMode="auto">
          <a:xfrm>
            <a:off x="1732228" y="5274991"/>
            <a:ext cx="8727545" cy="788070"/>
          </a:xfrm>
          <a:prstGeom prst="roundRect">
            <a:avLst>
              <a:gd name="adj" fmla="val 33830"/>
            </a:avLst>
          </a:prstGeom>
          <a:solidFill>
            <a:schemeClr val="bg1">
              <a:lumMod val="95000"/>
            </a:schemeClr>
          </a:solidFill>
          <a:ln w="19050" cap="flat" cmpd="sng" algn="ctr">
            <a:solidFill>
              <a:schemeClr val="bg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30480" tIns="15240" rIns="30480" bIns="15240" numCol="1" rtlCol="0" anchor="ctr" anchorCtr="0" compatLnSpc="1"/>
          <a:lstStyle/>
          <a:p>
            <a:pPr algn="ctr" defTabSz="76200" fontAlgn="base">
              <a:spcBef>
                <a:spcPct val="20000"/>
              </a:spcBef>
              <a:spcAft>
                <a:spcPct val="0"/>
              </a:spcAft>
              <a:buClr>
                <a:schemeClr val="accent1"/>
              </a:buClr>
            </a:pPr>
            <a:r>
              <a:rPr lang="en-IN" dirty="0">
                <a:solidFill>
                  <a:schemeClr val="bg2">
                    <a:lumMod val="10000"/>
                  </a:schemeClr>
                </a:solidFill>
                <a:latin typeface="Abadi" panose="020B0604020104020204" pitchFamily="34" charset="0"/>
              </a:rPr>
              <a:t>C is the area beneath the normal curve between the critical values</a:t>
            </a:r>
            <a:endParaRPr lang="en-IN" dirty="0">
              <a:solidFill>
                <a:schemeClr val="bg2">
                  <a:lumMod val="10000"/>
                </a:schemeClr>
              </a:solidFill>
              <a:latin typeface="Abadi" panose="020B0604020104020204" pitchFamily="34" charset="0"/>
            </a:endParaRPr>
          </a:p>
          <a:p>
            <a:pPr algn="ctr" defTabSz="76200" fontAlgn="base">
              <a:spcBef>
                <a:spcPct val="20000"/>
              </a:spcBef>
              <a:spcAft>
                <a:spcPct val="0"/>
              </a:spcAft>
              <a:buClr>
                <a:schemeClr val="accent1"/>
              </a:buClr>
            </a:pPr>
            <a:r>
              <a:rPr lang="en-IN" dirty="0">
                <a:solidFill>
                  <a:schemeClr val="bg2">
                    <a:lumMod val="10000"/>
                  </a:schemeClr>
                </a:solidFill>
                <a:latin typeface="Abadi" panose="020B0604020104020204" pitchFamily="34" charset="0"/>
              </a:rPr>
              <a:t>           Corresponding Z score can be calculated using the standard normal table</a:t>
            </a:r>
            <a:endParaRPr lang="en-IN" dirty="0">
              <a:solidFill>
                <a:schemeClr val="bg2">
                  <a:lumMod val="10000"/>
                </a:schemeClr>
              </a:solidFill>
              <a:latin typeface="Abadi" panose="020B0604020104020204" pitchFamily="34" charset="0"/>
            </a:endParaRPr>
          </a:p>
        </p:txBody>
      </p:sp>
      <p:sp>
        <p:nvSpPr>
          <p:cNvPr id="8" name="TextBox 7"/>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Interval Estimate</a:t>
            </a:r>
            <a:endParaRPr lang="en-US" sz="6000" b="1" dirty="0">
              <a:solidFill>
                <a:schemeClr val="bg1"/>
              </a:solidFill>
              <a:latin typeface="HP Simplified" panose="020B0604020204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9" name="Rectangle 8"/>
          <p:cNvSpPr/>
          <p:nvPr/>
        </p:nvSpPr>
        <p:spPr>
          <a:xfrm>
            <a:off x="395991" y="1815745"/>
            <a:ext cx="11400018" cy="646331"/>
          </a:xfrm>
          <a:prstGeom prst="rect">
            <a:avLst/>
          </a:prstGeom>
          <a:noFill/>
          <a:ln>
            <a:noFill/>
          </a:ln>
          <a:effectLst/>
        </p:spPr>
        <p:txBody>
          <a:bodyPr wrap="square" anchor="ctr">
            <a:spAutoFit/>
          </a:bodyPr>
          <a:lstStyle/>
          <a:p>
            <a:pPr algn="ctr">
              <a:buClr>
                <a:schemeClr val="accent1"/>
              </a:buClr>
            </a:pPr>
            <a:r>
              <a:rPr lang="en-US" dirty="0">
                <a:solidFill>
                  <a:schemeClr val="bg2">
                    <a:lumMod val="10000"/>
                  </a:schemeClr>
                </a:solidFill>
                <a:latin typeface="Abadi" panose="020B0604020104020204" pitchFamily="34" charset="0"/>
              </a:rPr>
              <a:t>If the level of confidence is 90%, this means that you are 90% confident that the interval contains </a:t>
            </a:r>
            <a:endParaRPr lang="en-US" dirty="0">
              <a:solidFill>
                <a:schemeClr val="bg2">
                  <a:lumMod val="10000"/>
                </a:schemeClr>
              </a:solidFill>
              <a:latin typeface="Abadi" panose="020B0604020104020204" pitchFamily="34" charset="0"/>
            </a:endParaRPr>
          </a:p>
          <a:p>
            <a:pPr algn="ctr">
              <a:buClr>
                <a:schemeClr val="accent1"/>
              </a:buClr>
            </a:pPr>
            <a:r>
              <a:rPr lang="en-US" dirty="0">
                <a:solidFill>
                  <a:schemeClr val="bg2">
                    <a:lumMod val="10000"/>
                  </a:schemeClr>
                </a:solidFill>
                <a:latin typeface="Abadi" panose="020B0604020104020204" pitchFamily="34" charset="0"/>
              </a:rPr>
              <a:t>the population mean, 𝜇.</a:t>
            </a:r>
            <a:endParaRPr lang="en-US" dirty="0">
              <a:solidFill>
                <a:schemeClr val="bg2">
                  <a:lumMod val="10000"/>
                </a:schemeClr>
              </a:solidFill>
              <a:latin typeface="Abadi" panose="020B0604020104020204" pitchFamily="34" charset="0"/>
            </a:endParaRPr>
          </a:p>
        </p:txBody>
      </p:sp>
      <p:sp>
        <p:nvSpPr>
          <p:cNvPr id="16" name="Rectangle: Rounded Corners 15"/>
          <p:cNvSpPr/>
          <p:nvPr/>
        </p:nvSpPr>
        <p:spPr bwMode="auto">
          <a:xfrm>
            <a:off x="3520691" y="5309236"/>
            <a:ext cx="5150617" cy="573166"/>
          </a:xfrm>
          <a:prstGeom prst="roundRect">
            <a:avLst>
              <a:gd name="adj" fmla="val 33830"/>
            </a:avLst>
          </a:prstGeom>
          <a:solidFill>
            <a:schemeClr val="bg1">
              <a:lumMod val="95000"/>
            </a:schemeClr>
          </a:solidFill>
          <a:ln w="19050" cap="flat" cmpd="sng" algn="ctr">
            <a:solidFill>
              <a:schemeClr val="bg1"/>
            </a:solidFill>
            <a:prstDash val="solid"/>
            <a:round/>
            <a:headEnd type="none" w="sm" len="sm"/>
            <a:tailEnd type="none" w="sm" len="sm"/>
          </a:ln>
          <a:effectLst>
            <a:outerShdw blurRad="50800" dist="38100" dir="5400000" algn="t" rotWithShape="0">
              <a:prstClr val="black">
                <a:alpha val="40000"/>
              </a:prstClr>
            </a:outerShdw>
          </a:effectLst>
        </p:spPr>
        <p:txBody>
          <a:bodyPr vert="horz" wrap="square" lIns="30480" tIns="15240" rIns="30480" bIns="15240" numCol="1" rtlCol="0" anchor="ctr" anchorCtr="0" compatLnSpc="1"/>
          <a:lstStyle/>
          <a:p>
            <a:pPr algn="ctr" defTabSz="76200">
              <a:spcBef>
                <a:spcPct val="20000"/>
              </a:spcBef>
              <a:buClr>
                <a:schemeClr val="accent1"/>
              </a:buClr>
            </a:pPr>
            <a:r>
              <a:rPr lang="en-US" sz="2000" dirty="0">
                <a:solidFill>
                  <a:schemeClr val="bg2">
                    <a:lumMod val="10000"/>
                  </a:schemeClr>
                </a:solidFill>
                <a:latin typeface="Abadi" panose="020B0604020104020204" pitchFamily="34" charset="0"/>
              </a:rPr>
              <a:t>The Corresponding Z – scores are ± 1.645</a:t>
            </a:r>
            <a:endParaRPr lang="en-US" sz="2000" dirty="0">
              <a:solidFill>
                <a:schemeClr val="bg2">
                  <a:lumMod val="10000"/>
                </a:schemeClr>
              </a:solidFill>
              <a:latin typeface="Abadi" panose="020B0604020104020204" pitchFamily="34" charset="0"/>
            </a:endParaRPr>
          </a:p>
        </p:txBody>
      </p:sp>
      <p:pic>
        <p:nvPicPr>
          <p:cNvPr id="17" name="Picture 16"/>
          <p:cNvPicPr>
            <a:picLocks noChangeAspect="1"/>
          </p:cNvPicPr>
          <p:nvPr/>
        </p:nvPicPr>
        <p:blipFill>
          <a:blip r:embed="rId2"/>
          <a:stretch>
            <a:fillRect/>
          </a:stretch>
        </p:blipFill>
        <p:spPr>
          <a:xfrm>
            <a:off x="2847474" y="2492854"/>
            <a:ext cx="6338891" cy="2816382"/>
          </a:xfrm>
          <a:prstGeom prst="rect">
            <a:avLst/>
          </a:prstGeom>
        </p:spPr>
      </p:pic>
      <p:sp>
        <p:nvSpPr>
          <p:cNvPr id="8" name="TextBox 7"/>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Interval Estimate</a:t>
            </a:r>
            <a:endParaRPr lang="en-US" sz="6000" b="1" dirty="0">
              <a:solidFill>
                <a:schemeClr val="bg1"/>
              </a:solidFill>
              <a:latin typeface="HP Simplified" panose="020B0604020204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3408069"/>
            <a:ext cx="12192000" cy="1976731"/>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artisticGlowEdges trans="1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 name="Rectangle 4"/>
          <p:cNvSpPr/>
          <p:nvPr/>
        </p:nvSpPr>
        <p:spPr>
          <a:xfrm>
            <a:off x="4515717" y="4089400"/>
            <a:ext cx="3160610" cy="1323439"/>
          </a:xfrm>
          <a:prstGeom prst="rect">
            <a:avLst/>
          </a:prstGeom>
        </p:spPr>
        <p:txBody>
          <a:bodyPr wrap="none">
            <a:spAutoFit/>
          </a:bodyPr>
          <a:lstStyle/>
          <a:p>
            <a:pPr algn="ctr"/>
            <a:r>
              <a:rPr lang="en-US" sz="8000" b="1" dirty="0">
                <a:solidFill>
                  <a:schemeClr val="bg1"/>
                </a:solidFill>
                <a:effectLst>
                  <a:outerShdw blurRad="38100" dist="38100" dir="2700000" algn="tl">
                    <a:srgbClr val="000000">
                      <a:alpha val="43137"/>
                    </a:srgbClr>
                  </a:outerShdw>
                </a:effectLst>
                <a:latin typeface="HP Simplified" panose="020B0604020204020204" pitchFamily="34" charset="0"/>
              </a:rPr>
              <a:t>Testing</a:t>
            </a:r>
            <a:endPar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sp>
        <p:nvSpPr>
          <p:cNvPr id="6" name="Oval 5"/>
          <p:cNvSpPr/>
          <p:nvPr/>
        </p:nvSpPr>
        <p:spPr bwMode="auto">
          <a:xfrm>
            <a:off x="4366026" y="935339"/>
            <a:ext cx="3438358" cy="3384634"/>
          </a:xfrm>
          <a:prstGeom prst="ellipse">
            <a:avLst/>
          </a:prstGeom>
          <a:noFill/>
          <a:ln w="28575" cap="flat" cmpd="sng" algn="ctr">
            <a:solidFill>
              <a:srgbClr val="004C76"/>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16500" dirty="0">
                <a:solidFill>
                  <a:srgbClr val="004C76"/>
                </a:solidFill>
                <a:latin typeface="Showcard Gothic" panose="04020904020102020604" pitchFamily="82" charset="0"/>
                <a:cs typeface="Shonar Bangla" panose="020B0502040204020203" pitchFamily="18" charset="0"/>
              </a:rPr>
              <a:t>10</a:t>
            </a:r>
            <a:endParaRPr lang="en-IN" sz="16500" dirty="0">
              <a:solidFill>
                <a:srgbClr val="004C76"/>
              </a:solidFill>
              <a:latin typeface="Showcard Gothic" panose="04020904020102020604" pitchFamily="82" charset="0"/>
              <a:cs typeface="Shonar Bangla" panose="020B05020402040202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0" name="TextBox 9"/>
          <p:cNvSpPr txBox="1"/>
          <p:nvPr/>
        </p:nvSpPr>
        <p:spPr>
          <a:xfrm>
            <a:off x="1052945" y="1865203"/>
            <a:ext cx="10086109" cy="3970318"/>
          </a:xfrm>
          <a:prstGeom prst="rect">
            <a:avLst/>
          </a:prstGeom>
          <a:noFill/>
        </p:spPr>
        <p:txBody>
          <a:bodyPr wrap="square" rtlCol="0">
            <a:spAutoFit/>
          </a:bodyPr>
          <a:lstStyle/>
          <a:p>
            <a:pPr algn="ctr"/>
            <a:r>
              <a:rPr lang="en-IN" dirty="0">
                <a:solidFill>
                  <a:schemeClr val="bg2">
                    <a:lumMod val="10000"/>
                  </a:schemeClr>
                </a:solidFill>
                <a:latin typeface="Abadi" panose="020B0604020104020204" pitchFamily="34" charset="0"/>
              </a:rPr>
              <a:t>Statisticians use hypothesis testing to formally check whether the hypothesis is </a:t>
            </a:r>
            <a:endParaRPr lang="en-IN" dirty="0">
              <a:solidFill>
                <a:schemeClr val="bg2">
                  <a:lumMod val="10000"/>
                </a:schemeClr>
              </a:solidFill>
              <a:latin typeface="Abadi" panose="020B0604020104020204" pitchFamily="34" charset="0"/>
            </a:endParaRPr>
          </a:p>
          <a:p>
            <a:pPr algn="ctr"/>
            <a:r>
              <a:rPr lang="en-IN" dirty="0">
                <a:solidFill>
                  <a:schemeClr val="bg2">
                    <a:lumMod val="10000"/>
                  </a:schemeClr>
                </a:solidFill>
                <a:latin typeface="Abadi" panose="020B0604020104020204" pitchFamily="34" charset="0"/>
              </a:rPr>
              <a:t>accepted or rejected.</a:t>
            </a:r>
            <a:endParaRPr lang="en-IN" dirty="0">
              <a:solidFill>
                <a:schemeClr val="bg2">
                  <a:lumMod val="10000"/>
                </a:schemeClr>
              </a:solidFill>
              <a:latin typeface="Abadi" panose="020B0604020104020204" pitchFamily="34" charset="0"/>
            </a:endParaRPr>
          </a:p>
          <a:p>
            <a:endParaRPr lang="en-IN" dirty="0">
              <a:solidFill>
                <a:schemeClr val="bg2">
                  <a:lumMod val="10000"/>
                </a:schemeClr>
              </a:solidFill>
              <a:latin typeface="Abadi" panose="020B0604020104020204" pitchFamily="34" charset="0"/>
            </a:endParaRPr>
          </a:p>
          <a:p>
            <a:r>
              <a:rPr lang="en-IN" dirty="0">
                <a:solidFill>
                  <a:schemeClr val="bg2">
                    <a:lumMod val="10000"/>
                  </a:schemeClr>
                </a:solidFill>
                <a:latin typeface="Abadi" panose="020B0604020104020204" pitchFamily="34" charset="0"/>
              </a:rPr>
              <a:t>Hypothesis testing is conducted in the following manner:</a:t>
            </a:r>
            <a:endParaRPr lang="en-IN" dirty="0">
              <a:solidFill>
                <a:schemeClr val="bg2">
                  <a:lumMod val="10000"/>
                </a:schemeClr>
              </a:solidFill>
              <a:latin typeface="Abadi" panose="020B0604020104020204" pitchFamily="34" charset="0"/>
            </a:endParaRPr>
          </a:p>
          <a:p>
            <a:pPr marL="285750" indent="-285750">
              <a:buFont typeface="Wingdings" panose="05000000000000000000" pitchFamily="2" charset="2"/>
              <a:buChar char="v"/>
            </a:pPr>
            <a:r>
              <a:rPr lang="en-IN" b="1" dirty="0">
                <a:solidFill>
                  <a:schemeClr val="bg2">
                    <a:lumMod val="10000"/>
                  </a:schemeClr>
                </a:solidFill>
                <a:latin typeface="Abadi" panose="020B0604020104020204" pitchFamily="34" charset="0"/>
              </a:rPr>
              <a:t>State the Hypotheses –</a:t>
            </a:r>
            <a:r>
              <a:rPr lang="en-IN" dirty="0">
                <a:solidFill>
                  <a:schemeClr val="bg2">
                    <a:lumMod val="10000"/>
                  </a:schemeClr>
                </a:solidFill>
                <a:latin typeface="Abadi" panose="020B0604020104020204" pitchFamily="34" charset="0"/>
              </a:rPr>
              <a:t> This stage involves stating the null and alternative hypotheses.</a:t>
            </a:r>
            <a:endParaRPr lang="en-IN" dirty="0">
              <a:solidFill>
                <a:schemeClr val="bg2">
                  <a:lumMod val="10000"/>
                </a:schemeClr>
              </a:solidFill>
              <a:latin typeface="Abadi" panose="020B0604020104020204" pitchFamily="34" charset="0"/>
            </a:endParaRPr>
          </a:p>
          <a:p>
            <a:endParaRPr lang="en-IN" b="1" dirty="0">
              <a:solidFill>
                <a:schemeClr val="bg2">
                  <a:lumMod val="10000"/>
                </a:schemeClr>
              </a:solidFill>
              <a:latin typeface="Abadi" panose="020B0604020104020204" pitchFamily="34" charset="0"/>
            </a:endParaRPr>
          </a:p>
          <a:p>
            <a:pPr marL="285750" indent="-285750">
              <a:buFont typeface="Wingdings" panose="05000000000000000000" pitchFamily="2" charset="2"/>
              <a:buChar char="v"/>
            </a:pPr>
            <a:r>
              <a:rPr lang="en-IN" b="1" dirty="0">
                <a:solidFill>
                  <a:schemeClr val="bg2">
                    <a:lumMod val="10000"/>
                  </a:schemeClr>
                </a:solidFill>
                <a:latin typeface="Abadi" panose="020B0604020104020204" pitchFamily="34" charset="0"/>
              </a:rPr>
              <a:t>Formulate an Analysis Plan –</a:t>
            </a:r>
            <a:r>
              <a:rPr lang="en-IN" dirty="0">
                <a:solidFill>
                  <a:schemeClr val="bg2">
                    <a:lumMod val="10000"/>
                  </a:schemeClr>
                </a:solidFill>
                <a:latin typeface="Abadi" panose="020B0604020104020204" pitchFamily="34" charset="0"/>
              </a:rPr>
              <a:t> This stage involves the construction of an analysis plan.</a:t>
            </a:r>
            <a:endParaRPr lang="en-IN" dirty="0">
              <a:solidFill>
                <a:schemeClr val="bg2">
                  <a:lumMod val="10000"/>
                </a:schemeClr>
              </a:solidFill>
              <a:latin typeface="Abadi" panose="020B0604020104020204" pitchFamily="34" charset="0"/>
            </a:endParaRPr>
          </a:p>
          <a:p>
            <a:pPr marL="285750" indent="-285750">
              <a:buFont typeface="Wingdings" panose="05000000000000000000" pitchFamily="2" charset="2"/>
              <a:buChar char="v"/>
            </a:pPr>
            <a:endParaRPr lang="en-IN" b="1" dirty="0">
              <a:solidFill>
                <a:schemeClr val="bg2">
                  <a:lumMod val="10000"/>
                </a:schemeClr>
              </a:solidFill>
              <a:latin typeface="Abadi" panose="020B0604020104020204" pitchFamily="34" charset="0"/>
            </a:endParaRPr>
          </a:p>
          <a:p>
            <a:pPr marL="285750" indent="-285750">
              <a:buFont typeface="Wingdings" panose="05000000000000000000" pitchFamily="2" charset="2"/>
              <a:buChar char="v"/>
            </a:pPr>
            <a:r>
              <a:rPr lang="en-IN" b="1" dirty="0">
                <a:solidFill>
                  <a:schemeClr val="bg2">
                    <a:lumMod val="10000"/>
                  </a:schemeClr>
                </a:solidFill>
                <a:latin typeface="Abadi" panose="020B0604020104020204" pitchFamily="34" charset="0"/>
              </a:rPr>
              <a:t>Analyse Sample Data –</a:t>
            </a:r>
            <a:r>
              <a:rPr lang="en-IN" dirty="0">
                <a:solidFill>
                  <a:schemeClr val="bg2">
                    <a:lumMod val="10000"/>
                  </a:schemeClr>
                </a:solidFill>
                <a:latin typeface="Abadi" panose="020B0604020104020204" pitchFamily="34" charset="0"/>
              </a:rPr>
              <a:t> This stage involves the calculation and interpretation of the test statistic as described in the analysis plan.</a:t>
            </a:r>
            <a:endParaRPr lang="en-IN" dirty="0">
              <a:solidFill>
                <a:schemeClr val="bg2">
                  <a:lumMod val="10000"/>
                </a:schemeClr>
              </a:solidFill>
              <a:latin typeface="Abadi" panose="020B0604020104020204" pitchFamily="34" charset="0"/>
            </a:endParaRPr>
          </a:p>
          <a:p>
            <a:pPr marL="285750" indent="-285750">
              <a:buFont typeface="Wingdings" panose="05000000000000000000" pitchFamily="2" charset="2"/>
              <a:buChar char="v"/>
            </a:pPr>
            <a:endParaRPr lang="en-IN" b="1" dirty="0">
              <a:solidFill>
                <a:schemeClr val="bg2">
                  <a:lumMod val="10000"/>
                </a:schemeClr>
              </a:solidFill>
              <a:latin typeface="Abadi" panose="020B0604020104020204" pitchFamily="34" charset="0"/>
            </a:endParaRPr>
          </a:p>
          <a:p>
            <a:pPr marL="285750" indent="-285750">
              <a:buFont typeface="Wingdings" panose="05000000000000000000" pitchFamily="2" charset="2"/>
              <a:buChar char="v"/>
            </a:pPr>
            <a:r>
              <a:rPr lang="en-IN" b="1" dirty="0">
                <a:solidFill>
                  <a:schemeClr val="bg2">
                    <a:lumMod val="10000"/>
                  </a:schemeClr>
                </a:solidFill>
                <a:latin typeface="Abadi" panose="020B0604020104020204" pitchFamily="34" charset="0"/>
              </a:rPr>
              <a:t>Interpret Results – </a:t>
            </a:r>
            <a:r>
              <a:rPr lang="en-IN" dirty="0">
                <a:solidFill>
                  <a:schemeClr val="bg2">
                    <a:lumMod val="10000"/>
                  </a:schemeClr>
                </a:solidFill>
                <a:latin typeface="Abadi" panose="020B0604020104020204" pitchFamily="34" charset="0"/>
              </a:rPr>
              <a:t>This stage involves the application of the decision rule described in the analysis plan.</a:t>
            </a:r>
            <a:endParaRPr lang="en-IN" dirty="0">
              <a:solidFill>
                <a:schemeClr val="bg2">
                  <a:lumMod val="10000"/>
                </a:schemeClr>
              </a:solidFill>
              <a:latin typeface="Abadi" panose="020B0604020104020204" pitchFamily="34" charset="0"/>
            </a:endParaRPr>
          </a:p>
          <a:p>
            <a:endParaRPr lang="en-IN" dirty="0">
              <a:solidFill>
                <a:schemeClr val="bg2">
                  <a:lumMod val="10000"/>
                </a:schemeClr>
              </a:solidFill>
              <a:latin typeface="Abadi" panose="020B0604020104020204" pitchFamily="34" charset="0"/>
            </a:endParaRPr>
          </a:p>
        </p:txBody>
      </p:sp>
      <p:sp>
        <p:nvSpPr>
          <p:cNvPr id="6" name="TextBox 5"/>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Hypothesis Testing</a:t>
            </a:r>
            <a:endParaRPr lang="en-US" sz="6000" b="1" dirty="0">
              <a:solidFill>
                <a:schemeClr val="bg1"/>
              </a:solidFill>
              <a:latin typeface="HP Simplified" panose="020B0604020204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animEffect transition="in" filter="fade">
                                      <p:cBhvr>
                                        <p:cTn id="11" dur="500"/>
                                        <p:tgtEl>
                                          <p:spTgt spid="10">
                                            <p:txEl>
                                              <p:pRg st="4" end="4"/>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animEffect transition="in" filter="fade">
                                      <p:cBhvr>
                                        <p:cTn id="15" dur="500"/>
                                        <p:tgtEl>
                                          <p:spTgt spid="10">
                                            <p:txEl>
                                              <p:pRg st="6" end="6"/>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animEffect transition="in" filter="fade">
                                      <p:cBhvr>
                                        <p:cTn id="19" dur="500"/>
                                        <p:tgtEl>
                                          <p:spTgt spid="10">
                                            <p:txEl>
                                              <p:pRg st="8" end="8"/>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animEffect transition="in" filter="fade">
                                      <p:cBhvr>
                                        <p:cTn id="23"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612" y="2159000"/>
            <a:ext cx="1571355" cy="15713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024" y="2159000"/>
            <a:ext cx="1571355" cy="157135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667" y="2159000"/>
            <a:ext cx="1571355" cy="157135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257" y="2159000"/>
            <a:ext cx="1571355" cy="1571355"/>
          </a:xfrm>
          <a:prstGeom prst="rect">
            <a:avLst/>
          </a:prstGeom>
        </p:spPr>
      </p:pic>
      <p:sp>
        <p:nvSpPr>
          <p:cNvPr id="15" name="TextBox 14"/>
          <p:cNvSpPr txBox="1"/>
          <p:nvPr/>
        </p:nvSpPr>
        <p:spPr>
          <a:xfrm>
            <a:off x="1193799" y="3730356"/>
            <a:ext cx="6353629" cy="369332"/>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    Nick                John                   Bob              Harry</a:t>
            </a:r>
            <a:endParaRPr lang="en-IN" dirty="0">
              <a:solidFill>
                <a:schemeClr val="bg2">
                  <a:lumMod val="10000"/>
                </a:schemeClr>
              </a:solidFill>
              <a:latin typeface="Abadi" panose="020B0604020104020204" pitchFamily="34" charset="0"/>
            </a:endParaRP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2671" y="2492860"/>
            <a:ext cx="1699434" cy="1699434"/>
          </a:xfrm>
          <a:prstGeom prst="rect">
            <a:avLst/>
          </a:prstGeom>
        </p:spPr>
      </p:pic>
      <p:sp>
        <p:nvSpPr>
          <p:cNvPr id="17" name="TextBox 16"/>
          <p:cNvSpPr txBox="1"/>
          <p:nvPr/>
        </p:nvSpPr>
        <p:spPr>
          <a:xfrm>
            <a:off x="1309093" y="4345636"/>
            <a:ext cx="5610256" cy="646331"/>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Assume the event is free of bias.</a:t>
            </a:r>
            <a:endParaRPr lang="en-IN" dirty="0">
              <a:solidFill>
                <a:schemeClr val="bg2">
                  <a:lumMod val="10000"/>
                </a:schemeClr>
              </a:solidFill>
              <a:latin typeface="Abadi" panose="020B0604020104020204" pitchFamily="34" charset="0"/>
            </a:endParaRPr>
          </a:p>
          <a:p>
            <a:r>
              <a:rPr lang="en-IN" dirty="0">
                <a:solidFill>
                  <a:schemeClr val="bg2">
                    <a:lumMod val="10000"/>
                  </a:schemeClr>
                </a:solidFill>
                <a:latin typeface="Abadi" panose="020B0604020104020204" pitchFamily="34" charset="0"/>
              </a:rPr>
              <a:t>So, what is the probability of John not cheating?</a:t>
            </a:r>
            <a:endParaRPr lang="en-IN" dirty="0">
              <a:solidFill>
                <a:schemeClr val="bg2">
                  <a:lumMod val="10000"/>
                </a:schemeClr>
              </a:solidFill>
              <a:latin typeface="Abadi" panose="020B0604020104020204" pitchFamily="34" charset="0"/>
            </a:endParaRPr>
          </a:p>
        </p:txBody>
      </p:sp>
      <p:sp>
        <p:nvSpPr>
          <p:cNvPr id="13" name="TextBox 1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Hypothesis Testing</a:t>
            </a:r>
            <a:endParaRPr lang="en-US" sz="6000" b="1" dirty="0">
              <a:solidFill>
                <a:schemeClr val="bg1"/>
              </a:solidFill>
              <a:latin typeface="HP Simplified" panose="020B0604020204020204" pitchFamily="34" charset="0"/>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2000"/>
                            </p:stCondLst>
                            <p:childTnLst>
                              <p:par>
                                <p:cTn id="28" presetID="2" presetClass="entr" presetSubtype="4"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1" presetClass="entr" presetSubtype="0" fill="hold" grpId="0" nodeType="afterEffect">
                                  <p:stCondLst>
                                    <p:cond delay="0"/>
                                  </p:stCondLst>
                                  <p:iterate type="lt">
                                    <p:tmAbs val="100"/>
                                  </p:iterate>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612" y="2159000"/>
            <a:ext cx="1571355" cy="15713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024" y="2159000"/>
            <a:ext cx="1571355" cy="157135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667" y="2159000"/>
            <a:ext cx="1571355" cy="157135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257" y="2159000"/>
            <a:ext cx="1571355" cy="1571355"/>
          </a:xfrm>
          <a:prstGeom prst="rect">
            <a:avLst/>
          </a:prstGeom>
        </p:spPr>
      </p:pic>
      <p:sp>
        <p:nvSpPr>
          <p:cNvPr id="15" name="TextBox 14"/>
          <p:cNvSpPr txBox="1"/>
          <p:nvPr/>
        </p:nvSpPr>
        <p:spPr>
          <a:xfrm>
            <a:off x="1193799" y="3730356"/>
            <a:ext cx="6353629" cy="369332"/>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    Nick                John                   Bob              Harry</a:t>
            </a:r>
            <a:endParaRPr lang="en-IN" dirty="0">
              <a:solidFill>
                <a:schemeClr val="bg2">
                  <a:lumMod val="10000"/>
                </a:schemeClr>
              </a:solidFill>
              <a:latin typeface="Abadi" panose="020B0604020104020204" pitchFamily="34" charset="0"/>
            </a:endParaRP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2671" y="2492860"/>
            <a:ext cx="1699434" cy="1699434"/>
          </a:xfrm>
          <a:prstGeom prst="rect">
            <a:avLst/>
          </a:prstGeom>
        </p:spPr>
      </p:pic>
      <p:sp>
        <p:nvSpPr>
          <p:cNvPr id="13" name="TextBox 1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Hypothesis Testing</a:t>
            </a:r>
            <a:endParaRPr lang="en-US" sz="6000" b="1" dirty="0">
              <a:solidFill>
                <a:schemeClr val="bg1"/>
              </a:solidFill>
              <a:latin typeface="HP Simplified" panose="020B0604020204020204" pitchFamily="34" charset="0"/>
            </a:endParaRPr>
          </a:p>
        </p:txBody>
      </p:sp>
      <mc:AlternateContent xmlns:mc="http://schemas.openxmlformats.org/markup-compatibility/2006">
        <mc:Choice xmlns:a14="http://schemas.microsoft.com/office/drawing/2010/main" Requires="a14">
          <p:sp>
            <p:nvSpPr>
              <p:cNvPr id="12" name="TextBox 11"/>
              <p:cNvSpPr txBox="1"/>
              <p:nvPr/>
            </p:nvSpPr>
            <p:spPr>
              <a:xfrm>
                <a:off x="1193800" y="3930411"/>
                <a:ext cx="6880256" cy="1952971"/>
              </a:xfrm>
              <a:prstGeom prst="rect">
                <a:avLst/>
              </a:prstGeom>
              <a:noFill/>
            </p:spPr>
            <p:txBody>
              <a:bodyPr wrap="square" rtlCol="0">
                <a:spAutoFit/>
              </a:bodyPr>
              <a:lstStyle/>
              <a:p>
                <a:pPr>
                  <a:lnSpc>
                    <a:spcPct val="200000"/>
                  </a:lnSpc>
                </a:pPr>
                <a:r>
                  <a:rPr lang="en-IN" dirty="0">
                    <a:solidFill>
                      <a:schemeClr val="bg2">
                        <a:lumMod val="10000"/>
                      </a:schemeClr>
                    </a:solidFill>
                    <a:latin typeface="Abadi" panose="020B0604020104020204" pitchFamily="34" charset="0"/>
                  </a:rPr>
                  <a:t>P(John not picked for a day) = </a:t>
                </a:r>
                <a14:m>
                  <m:oMath xmlns:m="http://schemas.openxmlformats.org/officeDocument/2006/math">
                    <m:f>
                      <m:fPr>
                        <m:ctrlPr>
                          <a:rPr lang="en-IN" i="1">
                            <a:solidFill>
                              <a:schemeClr val="bg2">
                                <a:lumMod val="10000"/>
                              </a:schemeClr>
                            </a:solidFill>
                            <a:latin typeface="Cambria Math" panose="02040503050406030204" pitchFamily="18" charset="0"/>
                          </a:rPr>
                        </m:ctrlPr>
                      </m:fPr>
                      <m:num>
                        <m:r>
                          <a:rPr lang="en-IN" i="1">
                            <a:solidFill>
                              <a:schemeClr val="bg2">
                                <a:lumMod val="10000"/>
                              </a:schemeClr>
                            </a:solidFill>
                            <a:latin typeface="Cambria Math" panose="02040503050406030204" pitchFamily="18" charset="0"/>
                          </a:rPr>
                          <m:t>3</m:t>
                        </m:r>
                      </m:num>
                      <m:den>
                        <m:r>
                          <a:rPr lang="en-IN" i="1">
                            <a:solidFill>
                              <a:schemeClr val="bg2">
                                <a:lumMod val="10000"/>
                              </a:schemeClr>
                            </a:solidFill>
                            <a:latin typeface="Cambria Math" panose="02040503050406030204" pitchFamily="18" charset="0"/>
                          </a:rPr>
                          <m:t>4</m:t>
                        </m:r>
                      </m:den>
                    </m:f>
                  </m:oMath>
                </a14:m>
                <a:r>
                  <a:rPr lang="en-IN" dirty="0">
                    <a:solidFill>
                      <a:schemeClr val="bg2">
                        <a:lumMod val="10000"/>
                      </a:schemeClr>
                    </a:solidFill>
                    <a:latin typeface="Abadi" panose="020B0604020104020204" pitchFamily="34" charset="0"/>
                  </a:rPr>
                  <a:t> </a:t>
                </a:r>
                <a:endParaRPr lang="en-IN" dirty="0">
                  <a:solidFill>
                    <a:schemeClr val="bg2">
                      <a:lumMod val="10000"/>
                    </a:schemeClr>
                  </a:solidFill>
                  <a:latin typeface="Abadi" panose="020B0604020104020204" pitchFamily="34" charset="0"/>
                </a:endParaRPr>
              </a:p>
              <a:p>
                <a:r>
                  <a:rPr lang="en-IN" dirty="0">
                    <a:solidFill>
                      <a:schemeClr val="bg2">
                        <a:lumMod val="10000"/>
                      </a:schemeClr>
                    </a:solidFill>
                    <a:latin typeface="Abadi" panose="020B0604020104020204" pitchFamily="34" charset="0"/>
                  </a:rPr>
                  <a:t>P(John not picked for 3 days) = </a:t>
                </a:r>
                <a14:m>
                  <m:oMath xmlns:m="http://schemas.openxmlformats.org/officeDocument/2006/math">
                    <m:f>
                      <m:fPr>
                        <m:ctrlPr>
                          <a:rPr lang="en-IN" i="1">
                            <a:solidFill>
                              <a:schemeClr val="bg2">
                                <a:lumMod val="10000"/>
                              </a:schemeClr>
                            </a:solidFill>
                            <a:latin typeface="Cambria Math" panose="02040503050406030204" pitchFamily="18" charset="0"/>
                          </a:rPr>
                        </m:ctrlPr>
                      </m:fPr>
                      <m:num>
                        <m:r>
                          <a:rPr lang="en-IN" i="1">
                            <a:solidFill>
                              <a:schemeClr val="bg2">
                                <a:lumMod val="10000"/>
                              </a:schemeClr>
                            </a:solidFill>
                            <a:latin typeface="Cambria Math" panose="02040503050406030204" pitchFamily="18" charset="0"/>
                          </a:rPr>
                          <m:t>3</m:t>
                        </m:r>
                      </m:num>
                      <m:den>
                        <m:r>
                          <a:rPr lang="en-IN" i="1">
                            <a:solidFill>
                              <a:schemeClr val="bg2">
                                <a:lumMod val="10000"/>
                              </a:schemeClr>
                            </a:solidFill>
                            <a:latin typeface="Cambria Math" panose="02040503050406030204" pitchFamily="18" charset="0"/>
                          </a:rPr>
                          <m:t>4</m:t>
                        </m:r>
                      </m:den>
                    </m:f>
                  </m:oMath>
                </a14:m>
                <a:r>
                  <a:rPr lang="en-IN" dirty="0">
                    <a:solidFill>
                      <a:schemeClr val="bg2">
                        <a:lumMod val="10000"/>
                      </a:schemeClr>
                    </a:solidFill>
                    <a:latin typeface="Abadi" panose="020B0604020104020204" pitchFamily="34" charset="0"/>
                  </a:rPr>
                  <a:t> </a:t>
                </a:r>
                <a14:m>
                  <m:oMath xmlns:m="http://schemas.openxmlformats.org/officeDocument/2006/math">
                    <m:r>
                      <a:rPr lang="en-IN" i="1">
                        <a:solidFill>
                          <a:schemeClr val="bg2">
                            <a:lumMod val="10000"/>
                          </a:schemeClr>
                        </a:solidFill>
                        <a:latin typeface="Cambria Math" panose="02040503050406030204" pitchFamily="18" charset="0"/>
                        <a:ea typeface="Cambria Math" panose="02040503050406030204" pitchFamily="18" charset="0"/>
                      </a:rPr>
                      <m:t>×</m:t>
                    </m:r>
                    <m:f>
                      <m:fPr>
                        <m:ctrlPr>
                          <a:rPr lang="en-IN" i="1">
                            <a:solidFill>
                              <a:schemeClr val="bg2">
                                <a:lumMod val="10000"/>
                              </a:schemeClr>
                            </a:solidFill>
                            <a:latin typeface="Cambria Math" panose="02040503050406030204" pitchFamily="18" charset="0"/>
                          </a:rPr>
                        </m:ctrlPr>
                      </m:fPr>
                      <m:num>
                        <m:r>
                          <a:rPr lang="en-IN" i="1">
                            <a:solidFill>
                              <a:schemeClr val="bg2">
                                <a:lumMod val="10000"/>
                              </a:schemeClr>
                            </a:solidFill>
                            <a:latin typeface="Cambria Math" panose="02040503050406030204" pitchFamily="18" charset="0"/>
                          </a:rPr>
                          <m:t>3</m:t>
                        </m:r>
                      </m:num>
                      <m:den>
                        <m:r>
                          <a:rPr lang="en-IN" i="1">
                            <a:solidFill>
                              <a:schemeClr val="bg2">
                                <a:lumMod val="10000"/>
                              </a:schemeClr>
                            </a:solidFill>
                            <a:latin typeface="Cambria Math" panose="02040503050406030204" pitchFamily="18" charset="0"/>
                          </a:rPr>
                          <m:t>4</m:t>
                        </m:r>
                      </m:den>
                    </m:f>
                    <m:r>
                      <a:rPr lang="en-IN" i="1">
                        <a:solidFill>
                          <a:schemeClr val="bg2">
                            <a:lumMod val="10000"/>
                          </a:schemeClr>
                        </a:solidFill>
                        <a:latin typeface="Cambria Math" panose="02040503050406030204" pitchFamily="18" charset="0"/>
                        <a:ea typeface="Cambria Math" panose="02040503050406030204" pitchFamily="18" charset="0"/>
                      </a:rPr>
                      <m:t>×</m:t>
                    </m:r>
                  </m:oMath>
                </a14:m>
                <a:r>
                  <a:rPr lang="en-IN" dirty="0">
                    <a:solidFill>
                      <a:schemeClr val="bg2">
                        <a:lumMod val="10000"/>
                      </a:schemeClr>
                    </a:solidFill>
                    <a:latin typeface="Abadi" panose="020B0604020104020204" pitchFamily="34" charset="0"/>
                  </a:rPr>
                  <a:t> </a:t>
                </a:r>
                <a14:m>
                  <m:oMath xmlns:m="http://schemas.openxmlformats.org/officeDocument/2006/math">
                    <m:f>
                      <m:fPr>
                        <m:ctrlPr>
                          <a:rPr lang="en-IN" i="1">
                            <a:solidFill>
                              <a:schemeClr val="bg2">
                                <a:lumMod val="10000"/>
                              </a:schemeClr>
                            </a:solidFill>
                            <a:latin typeface="Cambria Math" panose="02040503050406030204" pitchFamily="18" charset="0"/>
                          </a:rPr>
                        </m:ctrlPr>
                      </m:fPr>
                      <m:num>
                        <m:r>
                          <a:rPr lang="en-IN" i="1">
                            <a:solidFill>
                              <a:schemeClr val="bg2">
                                <a:lumMod val="10000"/>
                              </a:schemeClr>
                            </a:solidFill>
                            <a:latin typeface="Cambria Math" panose="02040503050406030204" pitchFamily="18" charset="0"/>
                          </a:rPr>
                          <m:t>3</m:t>
                        </m:r>
                      </m:num>
                      <m:den>
                        <m:r>
                          <a:rPr lang="en-IN" i="1">
                            <a:solidFill>
                              <a:schemeClr val="bg2">
                                <a:lumMod val="10000"/>
                              </a:schemeClr>
                            </a:solidFill>
                            <a:latin typeface="Cambria Math" panose="02040503050406030204" pitchFamily="18" charset="0"/>
                          </a:rPr>
                          <m:t>4</m:t>
                        </m:r>
                      </m:den>
                    </m:f>
                  </m:oMath>
                </a14:m>
                <a:r>
                  <a:rPr lang="en-IN" dirty="0">
                    <a:solidFill>
                      <a:schemeClr val="bg2">
                        <a:lumMod val="10000"/>
                      </a:schemeClr>
                    </a:solidFill>
                    <a:latin typeface="Abadi" panose="020B0604020104020204" pitchFamily="34" charset="0"/>
                  </a:rPr>
                  <a:t> = 0.42 (</a:t>
                </a:r>
                <a:r>
                  <a:rPr lang="en-IN" dirty="0" err="1">
                    <a:solidFill>
                      <a:schemeClr val="bg2">
                        <a:lumMod val="10000"/>
                      </a:schemeClr>
                    </a:solidFill>
                    <a:latin typeface="Abadi" panose="020B0604020104020204" pitchFamily="34" charset="0"/>
                  </a:rPr>
                  <a:t>approx</a:t>
                </a:r>
                <a:r>
                  <a:rPr lang="en-IN" dirty="0">
                    <a:solidFill>
                      <a:schemeClr val="bg2">
                        <a:lumMod val="10000"/>
                      </a:schemeClr>
                    </a:solidFill>
                    <a:latin typeface="Abadi" panose="020B0604020104020204" pitchFamily="34" charset="0"/>
                  </a:rPr>
                  <a:t>)</a:t>
                </a:r>
                <a:endParaRPr lang="en-IN" dirty="0">
                  <a:solidFill>
                    <a:schemeClr val="bg2">
                      <a:lumMod val="10000"/>
                    </a:schemeClr>
                  </a:solidFill>
                  <a:latin typeface="Abadi" panose="020B0604020104020204" pitchFamily="34" charset="0"/>
                </a:endParaRPr>
              </a:p>
              <a:p>
                <a:pPr>
                  <a:lnSpc>
                    <a:spcPct val="200000"/>
                  </a:lnSpc>
                </a:pPr>
                <a:r>
                  <a:rPr lang="en-IN" dirty="0">
                    <a:solidFill>
                      <a:schemeClr val="bg2">
                        <a:lumMod val="10000"/>
                      </a:schemeClr>
                    </a:solidFill>
                    <a:latin typeface="Abadi" panose="020B0604020104020204" pitchFamily="34" charset="0"/>
                  </a:rPr>
                  <a:t>P(John not picked for 12 days) = </a:t>
                </a:r>
                <a14:m>
                  <m:oMath xmlns:m="http://schemas.openxmlformats.org/officeDocument/2006/math">
                    <m:r>
                      <a:rPr lang="en-IN">
                        <a:solidFill>
                          <a:schemeClr val="bg2">
                            <a:lumMod val="10000"/>
                          </a:schemeClr>
                        </a:solidFill>
                        <a:latin typeface="Cambria Math" panose="02040503050406030204" pitchFamily="18" charset="0"/>
                      </a:rPr>
                      <m:t>(</m:t>
                    </m:r>
                    <m:f>
                      <m:fPr>
                        <m:ctrlPr>
                          <a:rPr lang="en-IN" i="1">
                            <a:solidFill>
                              <a:schemeClr val="bg2">
                                <a:lumMod val="10000"/>
                              </a:schemeClr>
                            </a:solidFill>
                            <a:latin typeface="Cambria Math" panose="02040503050406030204" pitchFamily="18" charset="0"/>
                          </a:rPr>
                        </m:ctrlPr>
                      </m:fPr>
                      <m:num>
                        <m:r>
                          <a:rPr lang="en-IN" i="1">
                            <a:solidFill>
                              <a:schemeClr val="bg2">
                                <a:lumMod val="10000"/>
                              </a:schemeClr>
                            </a:solidFill>
                            <a:latin typeface="Cambria Math" panose="02040503050406030204" pitchFamily="18" charset="0"/>
                          </a:rPr>
                          <m:t>3</m:t>
                        </m:r>
                      </m:num>
                      <m:den>
                        <m:r>
                          <a:rPr lang="en-IN" i="1">
                            <a:solidFill>
                              <a:schemeClr val="bg2">
                                <a:lumMod val="10000"/>
                              </a:schemeClr>
                            </a:solidFill>
                            <a:latin typeface="Cambria Math" panose="02040503050406030204" pitchFamily="18" charset="0"/>
                          </a:rPr>
                          <m:t>4</m:t>
                        </m:r>
                      </m:den>
                    </m:f>
                    <m:r>
                      <a:rPr lang="en-IN" i="1">
                        <a:solidFill>
                          <a:schemeClr val="bg2">
                            <a:lumMod val="10000"/>
                          </a:schemeClr>
                        </a:solidFill>
                        <a:latin typeface="Cambria Math" panose="02040503050406030204" pitchFamily="18" charset="0"/>
                      </a:rPr>
                      <m:t>)</m:t>
                    </m:r>
                    <m:sSup>
                      <m:sSupPr>
                        <m:ctrlPr>
                          <a:rPr lang="en-IN" i="1">
                            <a:solidFill>
                              <a:schemeClr val="bg2">
                                <a:lumMod val="10000"/>
                              </a:schemeClr>
                            </a:solidFill>
                            <a:latin typeface="Cambria Math" panose="02040503050406030204" pitchFamily="18" charset="0"/>
                          </a:rPr>
                        </m:ctrlPr>
                      </m:sSupPr>
                      <m:e>
                        <m:r>
                          <a:rPr lang="en-IN" i="1">
                            <a:solidFill>
                              <a:schemeClr val="bg2">
                                <a:lumMod val="10000"/>
                              </a:schemeClr>
                            </a:solidFill>
                            <a:latin typeface="Cambria Math" panose="02040503050406030204" pitchFamily="18" charset="0"/>
                          </a:rPr>
                          <m:t> </m:t>
                        </m:r>
                      </m:e>
                      <m:sup>
                        <m:r>
                          <a:rPr lang="en-IN" i="1">
                            <a:solidFill>
                              <a:schemeClr val="bg2">
                                <a:lumMod val="10000"/>
                              </a:schemeClr>
                            </a:solidFill>
                            <a:latin typeface="Cambria Math" panose="02040503050406030204" pitchFamily="18" charset="0"/>
                          </a:rPr>
                          <m:t>12</m:t>
                        </m:r>
                      </m:sup>
                    </m:sSup>
                  </m:oMath>
                </a14:m>
                <a:r>
                  <a:rPr lang="en-IN" dirty="0">
                    <a:solidFill>
                      <a:schemeClr val="bg2">
                        <a:lumMod val="10000"/>
                      </a:schemeClr>
                    </a:solidFill>
                    <a:latin typeface="Abadi" panose="020B0604020104020204" pitchFamily="34" charset="0"/>
                  </a:rPr>
                  <a:t> = </a:t>
                </a:r>
                <a:r>
                  <a:rPr lang="en-IN" b="1" dirty="0">
                    <a:solidFill>
                      <a:schemeClr val="bg2">
                        <a:lumMod val="10000"/>
                      </a:schemeClr>
                    </a:solidFill>
                    <a:latin typeface="Abadi" panose="020B0604020104020204" pitchFamily="34" charset="0"/>
                  </a:rPr>
                  <a:t>0.032 </a:t>
                </a:r>
                <a14:m>
                  <m:oMath xmlns:m="http://schemas.openxmlformats.org/officeDocument/2006/math">
                    <m:r>
                      <a:rPr lang="en-IN" b="1" i="1">
                        <a:solidFill>
                          <a:schemeClr val="bg2">
                            <a:lumMod val="10000"/>
                          </a:schemeClr>
                        </a:solidFill>
                        <a:latin typeface="Cambria Math" panose="02040503050406030204" pitchFamily="18" charset="0"/>
                        <a:ea typeface="Cambria Math" panose="02040503050406030204" pitchFamily="18" charset="0"/>
                      </a:rPr>
                      <m:t>&lt;</m:t>
                    </m:r>
                    <m:r>
                      <a:rPr lang="en-IN" b="1" i="1">
                        <a:solidFill>
                          <a:schemeClr val="bg2">
                            <a:lumMod val="10000"/>
                          </a:schemeClr>
                        </a:solidFill>
                        <a:latin typeface="Cambria Math" panose="02040503050406030204" pitchFamily="18" charset="0"/>
                        <a:ea typeface="Cambria Math" panose="02040503050406030204" pitchFamily="18" charset="0"/>
                      </a:rPr>
                      <m:t>𝟎</m:t>
                    </m:r>
                    <m:r>
                      <a:rPr lang="en-IN" b="1" i="1">
                        <a:solidFill>
                          <a:schemeClr val="bg2">
                            <a:lumMod val="10000"/>
                          </a:schemeClr>
                        </a:solidFill>
                        <a:latin typeface="Cambria Math" panose="02040503050406030204" pitchFamily="18" charset="0"/>
                        <a:ea typeface="Cambria Math" panose="02040503050406030204" pitchFamily="18" charset="0"/>
                      </a:rPr>
                      <m:t>.</m:t>
                    </m:r>
                    <m:r>
                      <a:rPr lang="en-IN" b="1" i="1">
                        <a:solidFill>
                          <a:schemeClr val="bg2">
                            <a:lumMod val="10000"/>
                          </a:schemeClr>
                        </a:solidFill>
                        <a:latin typeface="Cambria Math" panose="02040503050406030204" pitchFamily="18" charset="0"/>
                        <a:ea typeface="Cambria Math" panose="02040503050406030204" pitchFamily="18" charset="0"/>
                      </a:rPr>
                      <m:t>𝟎𝟓</m:t>
                    </m:r>
                  </m:oMath>
                </a14:m>
                <a:endParaRPr lang="en-IN" b="1" dirty="0">
                  <a:solidFill>
                    <a:schemeClr val="bg2">
                      <a:lumMod val="10000"/>
                    </a:schemeClr>
                  </a:solidFill>
                  <a:latin typeface="Abadi" panose="020B0604020104020204" pitchFamily="34" charset="0"/>
                </a:endParaRPr>
              </a:p>
            </p:txBody>
          </p:sp>
        </mc:Choice>
        <mc:Fallback>
          <p:sp>
            <p:nvSpPr>
              <p:cNvPr id="12" name="TextBox 11"/>
              <p:cNvSpPr txBox="1">
                <a:spLocks noRot="1" noChangeAspect="1" noMove="1" noResize="1" noEditPoints="1" noAdjustHandles="1" noChangeArrowheads="1" noChangeShapeType="1" noTextEdit="1"/>
              </p:cNvSpPr>
              <p:nvPr/>
            </p:nvSpPr>
            <p:spPr>
              <a:xfrm>
                <a:off x="1193800" y="3930411"/>
                <a:ext cx="6880256" cy="1952971"/>
              </a:xfrm>
              <a:prstGeom prst="rect">
                <a:avLst/>
              </a:prstGeom>
              <a:blipFill rotWithShape="1">
                <a:blip r:embed="rId7"/>
                <a:stretch>
                  <a:fillRect t="-20" b="-2043"/>
                </a:stretch>
              </a:blipFill>
            </p:spPr>
            <p:txBody>
              <a:bodyPr/>
              <a:lstStyle/>
              <a:p>
                <a:r>
                  <a:rPr lang="en-US" altLang="en-US">
                    <a:noFill/>
                  </a:rPr>
                  <a:t> </a:t>
                </a:r>
              </a:p>
            </p:txBody>
          </p:sp>
        </mc:Fallback>
      </mc:AlternateContent>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2000"/>
                            </p:stCondLst>
                            <p:childTnLst>
                              <p:par>
                                <p:cTn id="28" presetID="2" presetClass="entr" presetSubtype="4"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par>
                          <p:cTn id="32" fill="hold">
                            <p:stCondLst>
                              <p:cond delay="2500"/>
                            </p:stCondLst>
                            <p:childTnLst>
                              <p:par>
                                <p:cTn id="33" presetID="1" presetClass="entr" presetSubtype="0" fill="hold" nodeType="afterEffect">
                                  <p:stCondLst>
                                    <p:cond delay="0"/>
                                  </p:stCondLst>
                                  <p:iterate type="lt">
                                    <p:tmAbs val="100"/>
                                  </p:iterate>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par>
                          <p:cTn id="35" fill="hold">
                            <p:stCondLst>
                              <p:cond delay="6200"/>
                            </p:stCondLst>
                            <p:childTnLst>
                              <p:par>
                                <p:cTn id="36" presetID="1" presetClass="entr" presetSubtype="0" fill="hold" nodeType="afterEffect">
                                  <p:stCondLst>
                                    <p:cond delay="0"/>
                                  </p:stCondLst>
                                  <p:iterate type="lt">
                                    <p:tmAbs val="100"/>
                                  </p:iterate>
                                  <p:childTnLst>
                                    <p:set>
                                      <p:cBhvr>
                                        <p:cTn id="37" dur="1" fill="hold">
                                          <p:stCondLst>
                                            <p:cond delay="0"/>
                                          </p:stCondLst>
                                        </p:cTn>
                                        <p:tgtEl>
                                          <p:spTgt spid="12">
                                            <p:txEl>
                                              <p:pRg st="1" end="1"/>
                                            </p:txEl>
                                          </p:spTgt>
                                        </p:tgtEl>
                                        <p:attrNameLst>
                                          <p:attrName>style.visibility</p:attrName>
                                        </p:attrNameLst>
                                      </p:cBhvr>
                                      <p:to>
                                        <p:strVal val="visible"/>
                                      </p:to>
                                    </p:set>
                                  </p:childTnLst>
                                </p:cTn>
                              </p:par>
                            </p:childTnLst>
                          </p:cTn>
                        </p:par>
                        <p:par>
                          <p:cTn id="38" fill="hold">
                            <p:stCondLst>
                              <p:cond delay="12901"/>
                            </p:stCondLst>
                            <p:childTnLst>
                              <p:par>
                                <p:cTn id="39" presetID="1" presetClass="entr" presetSubtype="0" fill="hold" nodeType="afterEffect">
                                  <p:stCondLst>
                                    <p:cond delay="0"/>
                                  </p:stCondLst>
                                  <p:iterate type="lt">
                                    <p:tmAbs val="100"/>
                                  </p:iterate>
                                  <p:childTnLst>
                                    <p:set>
                                      <p:cBhvr>
                                        <p:cTn id="4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9612" y="2159000"/>
            <a:ext cx="1571355" cy="15713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024" y="2159000"/>
            <a:ext cx="1571355" cy="157135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667" y="2159000"/>
            <a:ext cx="1571355" cy="157135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257" y="2159000"/>
            <a:ext cx="1571355" cy="1571355"/>
          </a:xfrm>
          <a:prstGeom prst="rect">
            <a:avLst/>
          </a:prstGeom>
        </p:spPr>
      </p:pic>
      <p:sp>
        <p:nvSpPr>
          <p:cNvPr id="15" name="TextBox 14"/>
          <p:cNvSpPr txBox="1"/>
          <p:nvPr/>
        </p:nvSpPr>
        <p:spPr>
          <a:xfrm>
            <a:off x="1193799" y="3730356"/>
            <a:ext cx="6353629" cy="369332"/>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    Nick                John                   Bob              Harry</a:t>
            </a:r>
            <a:endParaRPr lang="en-IN" dirty="0">
              <a:solidFill>
                <a:schemeClr val="bg2">
                  <a:lumMod val="10000"/>
                </a:schemeClr>
              </a:solidFill>
              <a:latin typeface="Abadi" panose="020B0604020104020204" pitchFamily="34" charset="0"/>
            </a:endParaRP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2671" y="2492860"/>
            <a:ext cx="1699434" cy="1699434"/>
          </a:xfrm>
          <a:prstGeom prst="rect">
            <a:avLst/>
          </a:prstGeom>
        </p:spPr>
      </p:pic>
      <p:sp>
        <p:nvSpPr>
          <p:cNvPr id="13" name="TextBox 1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Hypothesis Testing</a:t>
            </a:r>
            <a:endParaRPr lang="en-US" sz="6000" b="1" dirty="0">
              <a:solidFill>
                <a:schemeClr val="bg1"/>
              </a:solidFill>
              <a:latin typeface="HP Simplified" panose="020B0604020204020204" pitchFamily="34" charset="0"/>
            </a:endParaRPr>
          </a:p>
        </p:txBody>
      </p:sp>
      <mc:AlternateContent xmlns:mc="http://schemas.openxmlformats.org/markup-compatibility/2006">
        <mc:Choice xmlns:a14="http://schemas.microsoft.com/office/drawing/2010/main" Requires="a14">
          <p:sp>
            <p:nvSpPr>
              <p:cNvPr id="17" name="TextBox 16"/>
              <p:cNvSpPr txBox="1"/>
              <p:nvPr/>
            </p:nvSpPr>
            <p:spPr>
              <a:xfrm>
                <a:off x="2448132" y="4130466"/>
                <a:ext cx="7134256" cy="879087"/>
              </a:xfrm>
              <a:prstGeom prst="rect">
                <a:avLst/>
              </a:prstGeom>
              <a:noFill/>
            </p:spPr>
            <p:txBody>
              <a:bodyPr wrap="square" rtlCol="0">
                <a:spAutoFit/>
              </a:bodyPr>
              <a:lstStyle/>
              <a:p>
                <a:pPr algn="ctr">
                  <a:lnSpc>
                    <a:spcPct val="150000"/>
                  </a:lnSpc>
                </a:pPr>
                <a:r>
                  <a:rPr lang="en-IN" b="1" dirty="0">
                    <a:solidFill>
                      <a:schemeClr val="bg2">
                        <a:lumMod val="10000"/>
                      </a:schemeClr>
                    </a:solidFill>
                    <a:latin typeface="Abadi" panose="020B0604020104020204" pitchFamily="34" charset="0"/>
                  </a:rPr>
                  <a:t>Null Hypothesis (</a:t>
                </a:r>
                <a14:m>
                  <m:oMath xmlns:m="http://schemas.openxmlformats.org/officeDocument/2006/math">
                    <m:sSub>
                      <m:sSubPr>
                        <m:ctrlPr>
                          <a:rPr lang="en-IN" b="1" i="1">
                            <a:solidFill>
                              <a:schemeClr val="bg2">
                                <a:lumMod val="10000"/>
                              </a:schemeClr>
                            </a:solidFill>
                            <a:latin typeface="Cambria Math" panose="02040503050406030204" pitchFamily="18" charset="0"/>
                          </a:rPr>
                        </m:ctrlPr>
                      </m:sSubPr>
                      <m:e>
                        <m:r>
                          <a:rPr lang="en-IN" b="1" i="1">
                            <a:solidFill>
                              <a:schemeClr val="bg2">
                                <a:lumMod val="10000"/>
                              </a:schemeClr>
                            </a:solidFill>
                            <a:latin typeface="Cambria Math" panose="02040503050406030204" pitchFamily="18" charset="0"/>
                          </a:rPr>
                          <m:t>𝑯</m:t>
                        </m:r>
                      </m:e>
                      <m:sub>
                        <m:r>
                          <a:rPr lang="en-IN" b="1" i="1">
                            <a:solidFill>
                              <a:schemeClr val="bg2">
                                <a:lumMod val="10000"/>
                              </a:schemeClr>
                            </a:solidFill>
                            <a:latin typeface="Cambria Math" panose="02040503050406030204" pitchFamily="18" charset="0"/>
                          </a:rPr>
                          <m:t>𝟎</m:t>
                        </m:r>
                      </m:sub>
                    </m:sSub>
                  </m:oMath>
                </a14:m>
                <a:r>
                  <a:rPr lang="en-IN" b="1" dirty="0">
                    <a:solidFill>
                      <a:schemeClr val="bg2">
                        <a:lumMod val="10000"/>
                      </a:schemeClr>
                    </a:solidFill>
                    <a:latin typeface="Abadi" panose="020B0604020104020204" pitchFamily="34" charset="0"/>
                  </a:rPr>
                  <a:t>) : </a:t>
                </a:r>
                <a:r>
                  <a:rPr lang="en-IN" dirty="0">
                    <a:solidFill>
                      <a:schemeClr val="bg2">
                        <a:lumMod val="10000"/>
                      </a:schemeClr>
                    </a:solidFill>
                    <a:latin typeface="Abadi" panose="020B0604020104020204" pitchFamily="34" charset="0"/>
                  </a:rPr>
                  <a:t>Result is no different from assumption.</a:t>
                </a:r>
                <a:endParaRPr lang="en-IN" dirty="0">
                  <a:solidFill>
                    <a:schemeClr val="bg2">
                      <a:lumMod val="10000"/>
                    </a:schemeClr>
                  </a:solidFill>
                  <a:latin typeface="Abadi" panose="020B0604020104020204" pitchFamily="34" charset="0"/>
                </a:endParaRPr>
              </a:p>
              <a:p>
                <a:pPr algn="ctr">
                  <a:lnSpc>
                    <a:spcPct val="150000"/>
                  </a:lnSpc>
                </a:pPr>
                <a:r>
                  <a:rPr lang="en-IN" b="1" dirty="0">
                    <a:solidFill>
                      <a:schemeClr val="bg2">
                        <a:lumMod val="10000"/>
                      </a:schemeClr>
                    </a:solidFill>
                    <a:latin typeface="Abadi" panose="020B0604020104020204" pitchFamily="34" charset="0"/>
                  </a:rPr>
                  <a:t>Alternate Hypothesis (</a:t>
                </a:r>
                <a14:m>
                  <m:oMath xmlns:m="http://schemas.openxmlformats.org/officeDocument/2006/math">
                    <m:sSub>
                      <m:sSubPr>
                        <m:ctrlPr>
                          <a:rPr lang="en-IN" b="1" i="1">
                            <a:solidFill>
                              <a:schemeClr val="bg2">
                                <a:lumMod val="10000"/>
                              </a:schemeClr>
                            </a:solidFill>
                            <a:latin typeface="Cambria Math" panose="02040503050406030204" pitchFamily="18" charset="0"/>
                          </a:rPr>
                        </m:ctrlPr>
                      </m:sSubPr>
                      <m:e>
                        <m:r>
                          <a:rPr lang="en-IN" b="1" i="1">
                            <a:solidFill>
                              <a:schemeClr val="bg2">
                                <a:lumMod val="10000"/>
                              </a:schemeClr>
                            </a:solidFill>
                            <a:latin typeface="Cambria Math" panose="02040503050406030204" pitchFamily="18" charset="0"/>
                          </a:rPr>
                          <m:t>𝑯</m:t>
                        </m:r>
                      </m:e>
                      <m:sub>
                        <m:r>
                          <a:rPr lang="en-IN" b="1" i="1">
                            <a:solidFill>
                              <a:schemeClr val="bg2">
                                <a:lumMod val="10000"/>
                              </a:schemeClr>
                            </a:solidFill>
                            <a:latin typeface="Cambria Math" panose="02040503050406030204" pitchFamily="18" charset="0"/>
                          </a:rPr>
                          <m:t>𝒂</m:t>
                        </m:r>
                      </m:sub>
                    </m:sSub>
                  </m:oMath>
                </a14:m>
                <a:r>
                  <a:rPr lang="en-IN" b="1" dirty="0">
                    <a:solidFill>
                      <a:schemeClr val="bg2">
                        <a:lumMod val="10000"/>
                      </a:schemeClr>
                    </a:solidFill>
                    <a:latin typeface="Abadi" panose="020B0604020104020204" pitchFamily="34" charset="0"/>
                  </a:rPr>
                  <a:t>) : </a:t>
                </a:r>
                <a:r>
                  <a:rPr lang="en-IN" dirty="0">
                    <a:solidFill>
                      <a:schemeClr val="bg2">
                        <a:lumMod val="10000"/>
                      </a:schemeClr>
                    </a:solidFill>
                    <a:latin typeface="Abadi" panose="020B0604020104020204" pitchFamily="34" charset="0"/>
                  </a:rPr>
                  <a:t>Result disproves the assumption. </a:t>
                </a:r>
                <a:endParaRPr lang="en-IN" b="1" dirty="0">
                  <a:solidFill>
                    <a:schemeClr val="bg2">
                      <a:lumMod val="10000"/>
                    </a:schemeClr>
                  </a:solidFill>
                  <a:latin typeface="Abadi" panose="020B0604020104020204" pitchFamily="34" charset="0"/>
                </a:endParaRPr>
              </a:p>
            </p:txBody>
          </p:sp>
        </mc:Choice>
        <mc:Fallback>
          <p:sp>
            <p:nvSpPr>
              <p:cNvPr id="17" name="TextBox 16"/>
              <p:cNvSpPr txBox="1">
                <a:spLocks noRot="1" noChangeAspect="1" noMove="1" noResize="1" noEditPoints="1" noAdjustHandles="1" noChangeArrowheads="1" noChangeShapeType="1" noTextEdit="1"/>
              </p:cNvSpPr>
              <p:nvPr/>
            </p:nvSpPr>
            <p:spPr>
              <a:xfrm>
                <a:off x="2448132" y="4130466"/>
                <a:ext cx="7134256" cy="879087"/>
              </a:xfrm>
              <a:prstGeom prst="rect">
                <a:avLst/>
              </a:prstGeom>
              <a:blipFill rotWithShape="1">
                <a:blip r:embed="rId7"/>
                <a:stretch>
                  <a:fillRect l="-3" t="-48" r="3" b="-1480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8" name="Flowchart: Process 17"/>
              <p:cNvSpPr/>
              <p:nvPr/>
            </p:nvSpPr>
            <p:spPr>
              <a:xfrm>
                <a:off x="3977869" y="5367961"/>
                <a:ext cx="4230914" cy="711200"/>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Abadi" panose="020B0604020104020204" pitchFamily="34" charset="0"/>
                  </a:rPr>
                  <a:t>Probability of Event </a:t>
                </a:r>
                <a14:m>
                  <m:oMath xmlns:m="http://schemas.openxmlformats.org/officeDocument/2006/math">
                    <m:r>
                      <a:rPr lang="en-IN" sz="2000" b="1" i="1">
                        <a:solidFill>
                          <a:schemeClr val="tx1"/>
                        </a:solidFill>
                        <a:latin typeface="Cambria Math" panose="02040503050406030204" pitchFamily="18" charset="0"/>
                        <a:ea typeface="Cambria Math" panose="02040503050406030204" pitchFamily="18" charset="0"/>
                      </a:rPr>
                      <m:t>&lt;</m:t>
                    </m:r>
                    <m:r>
                      <a:rPr lang="en-IN" sz="2000" b="1" i="1">
                        <a:solidFill>
                          <a:schemeClr val="tx1"/>
                        </a:solidFill>
                        <a:latin typeface="Cambria Math" panose="02040503050406030204" pitchFamily="18" charset="0"/>
                        <a:ea typeface="Cambria Math" panose="02040503050406030204" pitchFamily="18" charset="0"/>
                      </a:rPr>
                      <m:t>𝟎</m:t>
                    </m:r>
                    <m:r>
                      <a:rPr lang="en-IN" sz="2000" b="1" i="1">
                        <a:solidFill>
                          <a:schemeClr val="tx1"/>
                        </a:solidFill>
                        <a:latin typeface="Cambria Math" panose="02040503050406030204" pitchFamily="18" charset="0"/>
                        <a:ea typeface="Cambria Math" panose="02040503050406030204" pitchFamily="18" charset="0"/>
                      </a:rPr>
                      <m:t>.</m:t>
                    </m:r>
                    <m:r>
                      <a:rPr lang="en-IN" sz="2000" b="1" i="1">
                        <a:solidFill>
                          <a:schemeClr val="tx1"/>
                        </a:solidFill>
                        <a:latin typeface="Cambria Math" panose="02040503050406030204" pitchFamily="18" charset="0"/>
                        <a:ea typeface="Cambria Math" panose="02040503050406030204" pitchFamily="18" charset="0"/>
                      </a:rPr>
                      <m:t>𝟎𝟓</m:t>
                    </m:r>
                    <m:r>
                      <a:rPr lang="en-IN" sz="2000" b="1" i="1">
                        <a:solidFill>
                          <a:schemeClr val="tx1"/>
                        </a:solidFill>
                        <a:latin typeface="Cambria Math" panose="02040503050406030204" pitchFamily="18" charset="0"/>
                        <a:ea typeface="Cambria Math" panose="02040503050406030204" pitchFamily="18" charset="0"/>
                      </a:rPr>
                      <m:t> </m:t>
                    </m:r>
                  </m:oMath>
                </a14:m>
                <a:r>
                  <a:rPr lang="en-IN" sz="2000" b="1" dirty="0">
                    <a:solidFill>
                      <a:schemeClr val="tx1"/>
                    </a:solidFill>
                    <a:latin typeface="Abadi" panose="020B0604020104020204" pitchFamily="34" charset="0"/>
                  </a:rPr>
                  <a:t>(5%)</a:t>
                </a:r>
                <a:endParaRPr lang="en-IN" sz="2000" dirty="0">
                  <a:solidFill>
                    <a:schemeClr val="tx1"/>
                  </a:solidFill>
                  <a:latin typeface="Abadi" panose="020B0604020104020204" pitchFamily="34" charset="0"/>
                </a:endParaRPr>
              </a:p>
            </p:txBody>
          </p:sp>
        </mc:Choice>
        <mc:Fallback>
          <p:sp>
            <p:nvSpPr>
              <p:cNvPr id="18" name="Flowchart: Process 17"/>
              <p:cNvSpPr>
                <a:spLocks noRot="1" noChangeAspect="1" noMove="1" noResize="1" noEditPoints="1" noAdjustHandles="1" noChangeArrowheads="1" noChangeShapeType="1" noTextEdit="1"/>
              </p:cNvSpPr>
              <p:nvPr/>
            </p:nvSpPr>
            <p:spPr>
              <a:xfrm>
                <a:off x="3977869" y="5367961"/>
                <a:ext cx="4230914" cy="711200"/>
              </a:xfrm>
              <a:prstGeom prst="flowChartProcess">
                <a:avLst/>
              </a:prstGeom>
              <a:blipFill rotWithShape="1">
                <a:blip r:embed="rId8"/>
                <a:stretch>
                  <a:fillRect l="-155" t="-936" r="-147" b="-850"/>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r>
                  <a:rPr lang="en-US" altLang="en-US">
                    <a:noFill/>
                  </a:rPr>
                  <a:t> </a:t>
                </a:r>
              </a:p>
            </p:txBody>
          </p:sp>
        </mc:Fallback>
      </mc:AlternateContent>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2000"/>
                            </p:stCondLst>
                            <p:childTnLst>
                              <p:par>
                                <p:cTn id="28" presetID="2" presetClass="entr" presetSubtype="4"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186653"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18" name="TextBox 17"/>
          <p:cNvSpPr txBox="1"/>
          <p:nvPr/>
        </p:nvSpPr>
        <p:spPr>
          <a:xfrm>
            <a:off x="488611" y="2006846"/>
            <a:ext cx="5607389" cy="646331"/>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Suppose we want to find the heights of students greater than 5ft 7in</a:t>
            </a:r>
            <a:endParaRPr lang="en-IN" dirty="0">
              <a:solidFill>
                <a:schemeClr val="bg2">
                  <a:lumMod val="10000"/>
                </a:schemeClr>
              </a:solidFill>
              <a:latin typeface="Abadi" panose="020B0604020104020204" pitchFamily="34" charset="0"/>
            </a:endParaRPr>
          </a:p>
        </p:txBody>
      </p:sp>
      <p:sp>
        <p:nvSpPr>
          <p:cNvPr id="20" name="TextBox 19"/>
          <p:cNvSpPr txBox="1"/>
          <p:nvPr/>
        </p:nvSpPr>
        <p:spPr>
          <a:xfrm>
            <a:off x="488611" y="3262903"/>
            <a:ext cx="5607389" cy="646331"/>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We take a test of 100 students and find that the mean height is 5ft 9in</a:t>
            </a:r>
            <a:endParaRPr lang="en-IN" dirty="0">
              <a:solidFill>
                <a:schemeClr val="bg2">
                  <a:lumMod val="10000"/>
                </a:schemeClr>
              </a:solidFill>
              <a:latin typeface="Abadi" panose="020B0604020104020204" pitchFamily="34" charset="0"/>
            </a:endParaRPr>
          </a:p>
        </p:txBody>
      </p:sp>
      <p:sp>
        <p:nvSpPr>
          <p:cNvPr id="24" name="TextBox 23"/>
          <p:cNvSpPr txBox="1"/>
          <p:nvPr/>
        </p:nvSpPr>
        <p:spPr>
          <a:xfrm>
            <a:off x="488611" y="4518960"/>
            <a:ext cx="5607389" cy="923330"/>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A Hypothesis made that out of all the times we repeat this test, there will be at least 6 times that the mean is greater or equal than 5ft 9in</a:t>
            </a:r>
            <a:endParaRPr lang="en-IN" dirty="0">
              <a:solidFill>
                <a:schemeClr val="bg2">
                  <a:lumMod val="10000"/>
                </a:schemeClr>
              </a:solidFill>
              <a:latin typeface="Abadi" panose="020B0604020104020204" pitchFamily="34" charset="0"/>
            </a:endParaRPr>
          </a:p>
        </p:txBody>
      </p:sp>
      <p:sp>
        <p:nvSpPr>
          <p:cNvPr id="25" name="TextBox 24"/>
          <p:cNvSpPr txBox="1"/>
          <p:nvPr/>
        </p:nvSpPr>
        <p:spPr>
          <a:xfrm>
            <a:off x="6409726" y="2006846"/>
            <a:ext cx="5607389" cy="646331"/>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We say that this 6 out of 100 or 0.06 is the p-value of our hypothesis</a:t>
            </a:r>
            <a:endParaRPr lang="en-IN" dirty="0">
              <a:solidFill>
                <a:schemeClr val="bg2">
                  <a:lumMod val="10000"/>
                </a:schemeClr>
              </a:solidFill>
              <a:latin typeface="Abadi" panose="020B0604020104020204" pitchFamily="34" charset="0"/>
            </a:endParaRPr>
          </a:p>
        </p:txBody>
      </p:sp>
      <p:sp>
        <p:nvSpPr>
          <p:cNvPr id="26" name="TextBox 25"/>
          <p:cNvSpPr txBox="1"/>
          <p:nvPr/>
        </p:nvSpPr>
        <p:spPr>
          <a:xfrm>
            <a:off x="6409724" y="3262903"/>
            <a:ext cx="5607389" cy="646331"/>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T-value is the testing and finding the most difference we can obtain between our assumption and dataset</a:t>
            </a:r>
            <a:endParaRPr lang="en-IN" dirty="0">
              <a:solidFill>
                <a:schemeClr val="bg2">
                  <a:lumMod val="10000"/>
                </a:schemeClr>
              </a:solidFill>
              <a:latin typeface="Abadi" panose="020B0604020104020204" pitchFamily="34" charset="0"/>
            </a:endParaRPr>
          </a:p>
        </p:txBody>
      </p:sp>
      <p:sp>
        <p:nvSpPr>
          <p:cNvPr id="27" name="TextBox 26"/>
          <p:cNvSpPr txBox="1"/>
          <p:nvPr/>
        </p:nvSpPr>
        <p:spPr>
          <a:xfrm>
            <a:off x="6409724" y="4710876"/>
            <a:ext cx="5607389" cy="646331"/>
          </a:xfrm>
          <a:prstGeom prst="rect">
            <a:avLst/>
          </a:prstGeom>
          <a:noFill/>
        </p:spPr>
        <p:txBody>
          <a:bodyPr wrap="square" rtlCol="0">
            <a:spAutoFit/>
          </a:bodyPr>
          <a:lstStyle/>
          <a:p>
            <a:r>
              <a:rPr lang="en-IN" dirty="0">
                <a:solidFill>
                  <a:schemeClr val="bg2">
                    <a:lumMod val="10000"/>
                  </a:schemeClr>
                </a:solidFill>
                <a:latin typeface="Abadi" panose="020B0604020104020204" pitchFamily="34" charset="0"/>
              </a:rPr>
              <a:t>This is how the p-value and t-value help making in the null and alternate hypothesis</a:t>
            </a:r>
            <a:endParaRPr lang="en-IN" dirty="0">
              <a:solidFill>
                <a:schemeClr val="bg2">
                  <a:lumMod val="10000"/>
                </a:schemeClr>
              </a:solidFill>
              <a:latin typeface="Abadi" panose="020B0604020104020204" pitchFamily="34" charset="0"/>
            </a:endParaRPr>
          </a:p>
        </p:txBody>
      </p:sp>
      <p:sp>
        <p:nvSpPr>
          <p:cNvPr id="13" name="TextBox 12"/>
          <p:cNvSpPr txBox="1"/>
          <p:nvPr/>
        </p:nvSpPr>
        <p:spPr>
          <a:xfrm>
            <a:off x="0" y="459135"/>
            <a:ext cx="12186653" cy="1015663"/>
          </a:xfrm>
          <a:prstGeom prst="rect">
            <a:avLst/>
          </a:prstGeom>
          <a:noFill/>
        </p:spPr>
        <p:txBody>
          <a:bodyPr wrap="square" rtlCol="0">
            <a:spAutoFit/>
          </a:bodyPr>
          <a:lstStyle/>
          <a:p>
            <a:pPr algn="ctr"/>
            <a:r>
              <a:rPr lang="en-US" sz="6000" b="1" dirty="0">
                <a:solidFill>
                  <a:schemeClr val="bg1"/>
                </a:solidFill>
                <a:latin typeface="HP Simplified" panose="020B0604020204020204" pitchFamily="34" charset="0"/>
              </a:rPr>
              <a:t>Statistics – P &amp; T Value</a:t>
            </a:r>
            <a:endParaRPr lang="en-US" sz="6000" b="1" dirty="0">
              <a:solidFill>
                <a:schemeClr val="bg1"/>
              </a:solidFill>
              <a:latin typeface="HP Simplified" panose="020B0604020204020204" pitchFamily="34" charset="0"/>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6800"/>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3900"/>
                            </p:stCondLst>
                            <p:childTnLst>
                              <p:par>
                                <p:cTn id="11" presetID="1" presetClass="entr" presetSubtype="0" fill="hold" grpId="0" nodeType="afterEffect">
                                  <p:stCondLst>
                                    <p:cond delay="0"/>
                                  </p:stCondLst>
                                  <p:iterate type="lt">
                                    <p:tmAbs val="100"/>
                                  </p:iterate>
                                  <p:childTnLst>
                                    <p:set>
                                      <p:cBhvr>
                                        <p:cTn id="12" dur="1" fill="hold">
                                          <p:stCondLst>
                                            <p:cond delay="0"/>
                                          </p:stCondLst>
                                        </p:cTn>
                                        <p:tgtEl>
                                          <p:spTgt spid="24"/>
                                        </p:tgtEl>
                                        <p:attrNameLst>
                                          <p:attrName>style.visibility</p:attrName>
                                        </p:attrNameLst>
                                      </p:cBhvr>
                                      <p:to>
                                        <p:strVal val="visible"/>
                                      </p:to>
                                    </p:set>
                                  </p:childTnLst>
                                </p:cTn>
                              </p:par>
                            </p:childTnLst>
                          </p:cTn>
                        </p:par>
                        <p:par>
                          <p:cTn id="13" fill="hold">
                            <p:stCondLst>
                              <p:cond delay="28099"/>
                            </p:stCondLst>
                            <p:childTnLst>
                              <p:par>
                                <p:cTn id="14" presetID="1" presetClass="entr" presetSubtype="0" fill="hold" grpId="0" nodeType="afterEffect">
                                  <p:stCondLst>
                                    <p:cond delay="0"/>
                                  </p:stCondLst>
                                  <p:iterate type="lt">
                                    <p:tmAbs val="100"/>
                                  </p:iterate>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35100"/>
                            </p:stCondLst>
                            <p:childTnLst>
                              <p:par>
                                <p:cTn id="17" presetID="1" presetClass="entr" presetSubtype="0" fill="hold" grpId="0" nodeType="afterEffect">
                                  <p:stCondLst>
                                    <p:cond delay="0"/>
                                  </p:stCondLst>
                                  <p:iterate type="lt">
                                    <p:tmAbs val="100"/>
                                  </p:iterate>
                                  <p:childTnLst>
                                    <p:set>
                                      <p:cBhvr>
                                        <p:cTn id="18" dur="1" fill="hold">
                                          <p:stCondLst>
                                            <p:cond delay="0"/>
                                          </p:stCondLst>
                                        </p:cTn>
                                        <p:tgtEl>
                                          <p:spTgt spid="26"/>
                                        </p:tgtEl>
                                        <p:attrNameLst>
                                          <p:attrName>style.visibility</p:attrName>
                                        </p:attrNameLst>
                                      </p:cBhvr>
                                      <p:to>
                                        <p:strVal val="visible"/>
                                      </p:to>
                                    </p:set>
                                  </p:childTnLst>
                                </p:cTn>
                              </p:par>
                            </p:childTnLst>
                          </p:cTn>
                        </p:par>
                        <p:par>
                          <p:cTn id="19" fill="hold">
                            <p:stCondLst>
                              <p:cond delay="45399"/>
                            </p:stCondLst>
                            <p:childTnLst>
                              <p:par>
                                <p:cTn id="20" presetID="1" presetClass="entr" presetSubtype="0" fill="hold" grpId="0" nodeType="afterEffect">
                                  <p:stCondLst>
                                    <p:cond delay="0"/>
                                  </p:stCondLst>
                                  <p:iterate type="lt">
                                    <p:tmAbs val="100"/>
                                  </p:iterate>
                                  <p:childTnLst>
                                    <p:set>
                                      <p:cBhvr>
                                        <p:cTn id="2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4" grpId="0"/>
      <p:bldP spid="25" grpId="0"/>
      <p:bldP spid="26" grpId="0"/>
      <p:bldP spid="2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257" y="0"/>
            <a:ext cx="12192000" cy="68580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dirty="0">
              <a:latin typeface="Arial" panose="020B0604020202020204" pitchFamily="34" charset="0"/>
            </a:endParaRPr>
          </a:p>
        </p:txBody>
      </p:sp>
      <p:sp>
        <p:nvSpPr>
          <p:cNvPr id="3" name="Flowchart: Process 2"/>
          <p:cNvSpPr/>
          <p:nvPr/>
        </p:nvSpPr>
        <p:spPr bwMode="auto">
          <a:xfrm>
            <a:off x="431800" y="533400"/>
            <a:ext cx="11379200" cy="5867400"/>
          </a:xfrm>
          <a:prstGeom prst="flowChartProcess">
            <a:avLst/>
          </a:prstGeom>
          <a:noFill/>
          <a:ln w="76200" cap="flat" cmpd="sng" algn="ctr">
            <a:solidFill>
              <a:schemeClr val="bg1"/>
            </a:solid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a:latin typeface="Arial" panose="020B0604020202020204" pitchFamily="34" charset="0"/>
            </a:endParaRPr>
          </a:p>
        </p:txBody>
      </p:sp>
      <p:sp>
        <p:nvSpPr>
          <p:cNvPr id="4" name="TextBox 3"/>
          <p:cNvSpPr txBox="1"/>
          <p:nvPr/>
        </p:nvSpPr>
        <p:spPr>
          <a:xfrm>
            <a:off x="3797300" y="2987854"/>
            <a:ext cx="4597400" cy="943785"/>
          </a:xfrm>
          <a:prstGeom prst="rect">
            <a:avLst/>
          </a:prstGeom>
          <a:noFill/>
        </p:spPr>
        <p:txBody>
          <a:bodyPr wrap="square" rtlCol="0">
            <a:spAutoFit/>
          </a:bodyPr>
          <a:lstStyle/>
          <a:p>
            <a:r>
              <a:rPr lang="en-GB" sz="5535" b="1" dirty="0">
                <a:solidFill>
                  <a:schemeClr val="bg1"/>
                </a:solidFill>
                <a:effectLst>
                  <a:outerShdw blurRad="38100" dist="38100" dir="2700000" algn="tl">
                    <a:srgbClr val="000000">
                      <a:alpha val="43137"/>
                    </a:srgbClr>
                  </a:outerShdw>
                </a:effectLst>
                <a:latin typeface="HP Simplified" panose="020B0604020204020204"/>
              </a:rPr>
              <a:t>EDUREKA LMS </a:t>
            </a:r>
            <a:endParaRPr lang="en-IN" sz="5535" b="1" dirty="0">
              <a:solidFill>
                <a:schemeClr val="bg1"/>
              </a:solidFill>
              <a:effectLst>
                <a:outerShdw blurRad="38100" dist="38100" dir="2700000" algn="tl">
                  <a:srgbClr val="000000">
                    <a:alpha val="43137"/>
                  </a:srgbClr>
                </a:outerShdw>
              </a:effectLst>
              <a:latin typeface="HP Simplified" panose="020B0604020204020204"/>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3408069"/>
            <a:ext cx="12192000" cy="1976731"/>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pic>
        <p:nvPicPr>
          <p:cNvPr id="3" name="Picture 2"/>
          <p:cNvPicPr>
            <a:picLocks noChangeAspect="1"/>
          </p:cNvPicPr>
          <p:nvPr/>
        </p:nvPicPr>
        <p: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artisticGlowEdges trans="15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sp>
        <p:nvSpPr>
          <p:cNvPr id="5" name="Rectangle 4"/>
          <p:cNvSpPr/>
          <p:nvPr/>
        </p:nvSpPr>
        <p:spPr>
          <a:xfrm>
            <a:off x="3893337" y="4089400"/>
            <a:ext cx="4405373" cy="1323439"/>
          </a:xfrm>
          <a:prstGeom prst="rect">
            <a:avLst/>
          </a:prstGeom>
        </p:spPr>
        <p:txBody>
          <a:bodyPr wrap="none">
            <a:spAutoFit/>
          </a:bodyPr>
          <a:lstStyle/>
          <a:p>
            <a:pPr algn="ctr"/>
            <a:r>
              <a:rPr lang="en-US" sz="8000" b="1" dirty="0">
                <a:solidFill>
                  <a:schemeClr val="bg1"/>
                </a:solidFill>
                <a:effectLst>
                  <a:outerShdw blurRad="38100" dist="38100" dir="2700000" algn="tl">
                    <a:srgbClr val="000000">
                      <a:alpha val="43137"/>
                    </a:srgbClr>
                  </a:outerShdw>
                </a:effectLst>
                <a:latin typeface="HP Simplified" panose="020B0604020204020204" pitchFamily="34" charset="0"/>
              </a:rPr>
              <a:t>Hands-On</a:t>
            </a:r>
            <a:endParaRPr lang="en-IN" sz="8000"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sp>
        <p:nvSpPr>
          <p:cNvPr id="6" name="Oval 5"/>
          <p:cNvSpPr/>
          <p:nvPr/>
        </p:nvSpPr>
        <p:spPr bwMode="auto">
          <a:xfrm>
            <a:off x="4366026" y="935339"/>
            <a:ext cx="3438358" cy="3384634"/>
          </a:xfrm>
          <a:prstGeom prst="ellipse">
            <a:avLst/>
          </a:prstGeom>
          <a:noFill/>
          <a:ln w="28575" cap="flat" cmpd="sng" algn="ctr">
            <a:solidFill>
              <a:srgbClr val="004C76"/>
            </a:solidFill>
            <a:prstDash val="solid"/>
            <a:round/>
            <a:headEnd type="none" w="sm" len="sm"/>
            <a:tailEnd type="none" w="sm" len="sm"/>
          </a:ln>
          <a:effectLst/>
        </p:spPr>
        <p:txBody>
          <a:bodyPr vert="horz" wrap="square" lIns="30480" tIns="15240" rIns="30480" bIns="15240" numCol="1" rtlCol="0" anchor="ctr" anchorCtr="0" compatLnSpc="1"/>
          <a:lstStyle/>
          <a:p>
            <a:pPr algn="ctr" defTabSz="76200" fontAlgn="base">
              <a:spcBef>
                <a:spcPct val="20000"/>
              </a:spcBef>
              <a:spcAft>
                <a:spcPct val="0"/>
              </a:spcAft>
              <a:buClr>
                <a:srgbClr val="FF0000"/>
              </a:buClr>
            </a:pPr>
            <a:r>
              <a:rPr lang="en-IN" sz="16500" dirty="0">
                <a:solidFill>
                  <a:srgbClr val="004C76"/>
                </a:solidFill>
                <a:latin typeface="Showcard Gothic" panose="04020904020102020604" pitchFamily="82" charset="0"/>
                <a:cs typeface="Shonar Bangla" panose="020B0502040204020203" pitchFamily="18" charset="0"/>
              </a:rPr>
              <a:t>11</a:t>
            </a:r>
            <a:endParaRPr lang="en-IN" sz="16500" dirty="0">
              <a:solidFill>
                <a:srgbClr val="004C76"/>
              </a:solidFill>
              <a:latin typeface="Showcard Gothic" panose="04020904020102020604" pitchFamily="82" charset="0"/>
              <a:cs typeface="Shonar Bangla" panose="020B0502040204020203"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1000"/>
                                        <p:tgtEl>
                                          <p:spTgt spid="6">
                                            <p:bg/>
                                          </p:spTgt>
                                        </p:tgtEl>
                                      </p:cBhvr>
                                    </p:animEffect>
                                    <p:anim calcmode="lin" valueType="num">
                                      <p:cBhvr>
                                        <p:cTn id="8" dur="1000" fill="hold"/>
                                        <p:tgtEl>
                                          <p:spTgt spid="6">
                                            <p:bg/>
                                          </p:spTgt>
                                        </p:tgtEl>
                                        <p:attrNameLst>
                                          <p:attrName>ppt_x</p:attrName>
                                        </p:attrNameLst>
                                      </p:cBhvr>
                                      <p:tavLst>
                                        <p:tav tm="0">
                                          <p:val>
                                            <p:strVal val="#ppt_x"/>
                                          </p:val>
                                        </p:tav>
                                        <p:tav tm="100000">
                                          <p:val>
                                            <p:strVal val="#ppt_x"/>
                                          </p:val>
                                        </p:tav>
                                      </p:tavLst>
                                    </p:anim>
                                    <p:anim calcmode="lin" valueType="num">
                                      <p:cBhvr>
                                        <p:cTn id="9" dur="1000" fill="hold"/>
                                        <p:tgtEl>
                                          <p:spTgt spid="6">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3621"/>
            <a:ext cx="12242800" cy="1638297"/>
          </a:xfrm>
          <a:prstGeom prst="rect">
            <a:avLst/>
          </a:prstGeom>
          <a:solidFill>
            <a:srgbClr val="004C76"/>
          </a:solidFill>
          <a:ln w="28575" cap="flat" cmpd="sng" algn="ctr">
            <a:noFill/>
            <a:prstDash val="solid"/>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600" dirty="0">
              <a:latin typeface="Arial" panose="020B0604020202020204" pitchFamily="34" charset="0"/>
            </a:endParaRPr>
          </a:p>
        </p:txBody>
      </p:sp>
      <p:pic>
        <p:nvPicPr>
          <p:cNvPr id="21" name="Picture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9537962" y="3170875"/>
            <a:ext cx="2191537" cy="3030849"/>
          </a:xfrm>
          <a:prstGeom prst="rect">
            <a:avLst/>
          </a:prstGeom>
        </p:spPr>
      </p:pic>
      <p:sp>
        <p:nvSpPr>
          <p:cNvPr id="6" name="Rectangle: Diagonal Corners Rounded 5"/>
          <p:cNvSpPr/>
          <p:nvPr/>
        </p:nvSpPr>
        <p:spPr bwMode="auto">
          <a:xfrm>
            <a:off x="870226" y="3302000"/>
            <a:ext cx="7308574" cy="2768600"/>
          </a:xfrm>
          <a:prstGeom prst="round2DiagRect">
            <a:avLst/>
          </a:prstGeom>
          <a:noFill/>
          <a:ln w="57150" cap="flat" cmpd="sng" algn="ctr">
            <a:solidFill>
              <a:schemeClr val="tx1"/>
            </a:solidFill>
            <a:prstDash val="dash"/>
            <a:round/>
            <a:headEnd type="none" w="sm" len="sm"/>
            <a:tailEnd type="none" w="sm" len="sm"/>
          </a:ln>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solidFill>
                <a:schemeClr val="bg2">
                  <a:lumMod val="10000"/>
                </a:schemeClr>
              </a:solidFill>
              <a:latin typeface="Open Sans"/>
            </a:endParaRPr>
          </a:p>
        </p:txBody>
      </p:sp>
      <p:sp>
        <p:nvSpPr>
          <p:cNvPr id="14" name="Rectangle 13"/>
          <p:cNvSpPr/>
          <p:nvPr/>
        </p:nvSpPr>
        <p:spPr>
          <a:xfrm>
            <a:off x="965200" y="3485277"/>
            <a:ext cx="7213600" cy="2585323"/>
          </a:xfrm>
          <a:prstGeom prst="rect">
            <a:avLst/>
          </a:prstGeom>
        </p:spPr>
        <p:txBody>
          <a:bodyPr wrap="square">
            <a:spAutoFit/>
          </a:bodyPr>
          <a:lstStyle/>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Probability is the ratio of desired outcomes to total outcomes:</a:t>
            </a:r>
            <a:endParaRPr lang="en-US" dirty="0">
              <a:solidFill>
                <a:schemeClr val="bg2">
                  <a:lumMod val="10000"/>
                </a:schemeClr>
              </a:solidFill>
              <a:latin typeface="Abadi" panose="020B0604020104020204" pitchFamily="34" charset="0"/>
            </a:endParaRPr>
          </a:p>
          <a:p>
            <a:r>
              <a:rPr lang="en-US" i="1" dirty="0">
                <a:solidFill>
                  <a:schemeClr val="bg2">
                    <a:lumMod val="10000"/>
                  </a:schemeClr>
                </a:solidFill>
                <a:latin typeface="Abadi" panose="020B0604020104020204" pitchFamily="34" charset="0"/>
              </a:rPr>
              <a:t> </a:t>
            </a:r>
            <a:r>
              <a:rPr lang="en-US" b="1" i="1" dirty="0">
                <a:solidFill>
                  <a:schemeClr val="bg2">
                    <a:lumMod val="10000"/>
                  </a:schemeClr>
                </a:solidFill>
                <a:latin typeface="Abadi" panose="020B0604020104020204" pitchFamily="34" charset="0"/>
              </a:rPr>
              <a:t>(desired outcomes) / (total outcomes)</a:t>
            </a:r>
            <a:endParaRPr lang="en-US" b="1"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Probabilities of all outcomes always sums to 1</a:t>
            </a:r>
            <a:endParaRPr lang="en-US" dirty="0">
              <a:solidFill>
                <a:schemeClr val="bg2">
                  <a:lumMod val="10000"/>
                </a:schemeClr>
              </a:solidFill>
              <a:latin typeface="Abadi" panose="020B0604020104020204" pitchFamily="34" charset="0"/>
            </a:endParaRPr>
          </a:p>
          <a:p>
            <a:r>
              <a:rPr lang="en-US" dirty="0">
                <a:solidFill>
                  <a:schemeClr val="bg2">
                    <a:lumMod val="10000"/>
                  </a:schemeClr>
                </a:solidFill>
                <a:latin typeface="Abadi" panose="020B0604020104020204" pitchFamily="34" charset="0"/>
              </a:rPr>
              <a:t>Example:</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On rolling a dice, you get 6 possible outcomes</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Each possibility only has one outcome, so each has a probability of 1/6</a:t>
            </a:r>
            <a:endParaRPr lang="en-US" dirty="0">
              <a:solidFill>
                <a:schemeClr val="bg2">
                  <a:lumMod val="10000"/>
                </a:schemeClr>
              </a:solidFill>
              <a:latin typeface="Abadi" panose="020B0604020104020204" pitchFamily="34" charset="0"/>
            </a:endParaRPr>
          </a:p>
          <a:p>
            <a:pPr marL="228600" indent="-228600">
              <a:buFont typeface="Arial" panose="020B0604020202020204" pitchFamily="34" charset="0"/>
              <a:buChar char="•"/>
            </a:pPr>
            <a:r>
              <a:rPr lang="en-US" dirty="0">
                <a:solidFill>
                  <a:schemeClr val="bg2">
                    <a:lumMod val="10000"/>
                  </a:schemeClr>
                </a:solidFill>
                <a:latin typeface="Abadi" panose="020B0604020104020204" pitchFamily="34" charset="0"/>
              </a:rPr>
              <a:t>For example, the probability of getting a number ‘2’ on the dice is 1/6</a:t>
            </a:r>
            <a:endParaRPr lang="en-US" dirty="0">
              <a:solidFill>
                <a:schemeClr val="bg2">
                  <a:lumMod val="10000"/>
                </a:schemeClr>
              </a:solidFill>
              <a:latin typeface="Abadi" panose="020B0604020104020204" pitchFamily="34" charset="0"/>
            </a:endParaRPr>
          </a:p>
        </p:txBody>
      </p:sp>
      <p:sp>
        <p:nvSpPr>
          <p:cNvPr id="7" name="Rectangle: Rounded Corners 6"/>
          <p:cNvSpPr/>
          <p:nvPr/>
        </p:nvSpPr>
        <p:spPr bwMode="auto">
          <a:xfrm>
            <a:off x="2246114" y="2172548"/>
            <a:ext cx="7844912" cy="480264"/>
          </a:xfrm>
          <a:prstGeom prst="roundRect">
            <a:avLst/>
          </a:prstGeom>
          <a:solidFill>
            <a:schemeClr val="accent2">
              <a:lumMod val="60000"/>
              <a:lumOff val="40000"/>
            </a:schemeClr>
          </a:solidFill>
          <a:ln w="28575" cap="flat" cmpd="sng" algn="ctr">
            <a:noFill/>
            <a:prstDash val="solid"/>
            <a:round/>
            <a:headEnd type="none" w="sm" len="sm"/>
            <a:tailEnd type="none" w="sm" len="sm"/>
          </a:ln>
          <a:effectLst>
            <a:outerShdw blurRad="50800" dist="38100" dir="2700000" algn="tl" rotWithShape="0">
              <a:prstClr val="black">
                <a:alpha val="40000"/>
              </a:prstClr>
            </a:outerShdw>
          </a:effectLst>
        </p:spPr>
        <p:txBody>
          <a:bodyPr vert="horz" wrap="square" lIns="30480" tIns="15240" rIns="30480" bIns="15240" numCol="1" rtlCol="0" anchor="t" anchorCtr="0" compatLnSpc="1"/>
          <a:lstStyle/>
          <a:p>
            <a:pPr algn="ctr" defTabSz="76200" fontAlgn="base">
              <a:spcBef>
                <a:spcPct val="20000"/>
              </a:spcBef>
              <a:spcAft>
                <a:spcPct val="0"/>
              </a:spcAft>
              <a:buClr>
                <a:srgbClr val="FF0000"/>
              </a:buClr>
            </a:pPr>
            <a:endParaRPr lang="en-IN" sz="1600">
              <a:solidFill>
                <a:schemeClr val="bg2">
                  <a:lumMod val="10000"/>
                </a:schemeClr>
              </a:solidFill>
              <a:latin typeface="Open Sans"/>
            </a:endParaRPr>
          </a:p>
        </p:txBody>
      </p:sp>
      <p:sp>
        <p:nvSpPr>
          <p:cNvPr id="10" name="Rectangle 9"/>
          <p:cNvSpPr/>
          <p:nvPr/>
        </p:nvSpPr>
        <p:spPr>
          <a:xfrm>
            <a:off x="2648689" y="2212625"/>
            <a:ext cx="6889273" cy="400110"/>
          </a:xfrm>
          <a:prstGeom prst="rect">
            <a:avLst/>
          </a:prstGeom>
        </p:spPr>
        <p:txBody>
          <a:bodyPr wrap="square">
            <a:spAutoFit/>
          </a:bodyPr>
          <a:lstStyle/>
          <a:p>
            <a:pPr algn="ctr"/>
            <a:r>
              <a:rPr lang="en-US" sz="2000" dirty="0">
                <a:solidFill>
                  <a:schemeClr val="bg2">
                    <a:lumMod val="10000"/>
                  </a:schemeClr>
                </a:solidFill>
                <a:latin typeface="Abadi" panose="020B0604020104020204" pitchFamily="34" charset="0"/>
              </a:rPr>
              <a:t>Probability is the measure of how likely an event will occur.</a:t>
            </a:r>
            <a:endParaRPr lang="en-US" sz="2000" dirty="0">
              <a:solidFill>
                <a:schemeClr val="bg2">
                  <a:lumMod val="10000"/>
                </a:schemeClr>
              </a:solidFill>
              <a:latin typeface="Abadi" panose="020B0604020104020204" pitchFamily="34" charset="0"/>
            </a:endParaRPr>
          </a:p>
        </p:txBody>
      </p:sp>
      <p:sp>
        <p:nvSpPr>
          <p:cNvPr id="12" name="TextBox 11"/>
          <p:cNvSpPr txBox="1"/>
          <p:nvPr/>
        </p:nvSpPr>
        <p:spPr>
          <a:xfrm>
            <a:off x="-2" y="450191"/>
            <a:ext cx="12186653" cy="1107996"/>
          </a:xfrm>
          <a:prstGeom prst="rect">
            <a:avLst/>
          </a:prstGeom>
          <a:noFill/>
        </p:spPr>
        <p:txBody>
          <a:bodyPr wrap="square" rtlCol="0">
            <a:spAutoFit/>
          </a:bodyPr>
          <a:lstStyle/>
          <a:p>
            <a:pPr algn="ctr"/>
            <a:r>
              <a:rPr lang="en-US" sz="6600" b="1" dirty="0">
                <a:solidFill>
                  <a:schemeClr val="bg1"/>
                </a:solidFill>
                <a:latin typeface="HP Simplified" panose="020B0604020204020204" pitchFamily="34" charset="0"/>
              </a:rPr>
              <a:t>Probability</a:t>
            </a:r>
            <a:endParaRPr lang="en-IN" sz="6600" b="1" dirty="0">
              <a:solidFill>
                <a:schemeClr val="bg1"/>
              </a:solidFill>
              <a:latin typeface="HP Simplified" panose="020B0604020204020204" pitchFamily="34"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7" grpId="0" animBg="1"/>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9358" y="0"/>
            <a:ext cx="12192000" cy="6858000"/>
          </a:xfrm>
          <a:prstGeom prst="rect">
            <a:avLst/>
          </a:prstGeom>
          <a:solidFill>
            <a:srgbClr val="004C76"/>
          </a:solidFill>
          <a:ln w="28575" cap="flat" cmpd="sng" algn="ctr">
            <a:solidFill>
              <a:srgbClr val="28517A"/>
            </a:solidFill>
            <a:prstDash val="solid"/>
            <a:round/>
            <a:headEnd type="none" w="sm" len="sm"/>
            <a:tailEnd type="none" w="sm" len="sm"/>
          </a:ln>
          <a:effectLst/>
        </p:spPr>
        <p:txBody>
          <a:bodyPr vert="horz" wrap="square" lIns="30480" tIns="15240" rIns="30480" bIns="15240" numCol="1" rtlCol="0" anchor="t" anchorCtr="0" compatLnSpc="1"/>
          <a:lstStyle/>
          <a:p>
            <a:pPr algn="ctr" defTabSz="76200">
              <a:spcBef>
                <a:spcPct val="20000"/>
              </a:spcBef>
              <a:buClr>
                <a:srgbClr val="FF0000"/>
              </a:buClr>
            </a:pPr>
            <a:endParaRPr lang="en-IN" sz="600">
              <a:latin typeface="Arial" panose="020B0604020202020204" pitchFamily="34" charset="0"/>
            </a:endParaRPr>
          </a:p>
        </p:txBody>
      </p:sp>
      <p:sp>
        <p:nvSpPr>
          <p:cNvPr id="5" name="Rectangle 4"/>
          <p:cNvSpPr/>
          <p:nvPr/>
        </p:nvSpPr>
        <p:spPr>
          <a:xfrm>
            <a:off x="3483555" y="2853498"/>
            <a:ext cx="5702202" cy="1564403"/>
          </a:xfrm>
          <a:prstGeom prst="rect">
            <a:avLst/>
          </a:prstGeom>
        </p:spPr>
        <p:txBody>
          <a:bodyPr wrap="none">
            <a:spAutoFit/>
          </a:bodyPr>
          <a:lstStyle/>
          <a:p>
            <a:r>
              <a:rPr lang="en-IN" sz="9565" b="1" dirty="0">
                <a:solidFill>
                  <a:schemeClr val="bg1"/>
                </a:solidFill>
                <a:effectLst>
                  <a:outerShdw blurRad="38100" dist="38100" dir="2700000" algn="tl">
                    <a:srgbClr val="000000">
                      <a:alpha val="43137"/>
                    </a:srgbClr>
                  </a:outerShdw>
                </a:effectLst>
                <a:latin typeface="HP Simplified" panose="020B0604020204020204" pitchFamily="34" charset="0"/>
              </a:rPr>
              <a:t>Thank You</a:t>
            </a:r>
            <a:endParaRPr lang="en-IN" sz="9565" b="1" dirty="0">
              <a:solidFill>
                <a:schemeClr val="bg1"/>
              </a:solidFill>
              <a:effectLst>
                <a:outerShdw blurRad="38100" dist="38100" dir="2700000" algn="tl">
                  <a:srgbClr val="000000">
                    <a:alpha val="43137"/>
                  </a:srgbClr>
                </a:outerShdw>
              </a:effectLst>
              <a:latin typeface="HP Simplified" panose="020B0604020204020204" pitchFamily="34" charset="0"/>
            </a:endParaRPr>
          </a:p>
        </p:txBody>
      </p:sp>
      <p:pic>
        <p:nvPicPr>
          <p:cNvPr id="13" name="Picture 1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7800" y="83856"/>
            <a:ext cx="1131293" cy="286100"/>
          </a:xfrm>
          <a:prstGeom prst="rect">
            <a:avLst/>
          </a:prstGeom>
        </p:spPr>
      </p:pic>
      <p:cxnSp>
        <p:nvCxnSpPr>
          <p:cNvPr id="6" name="Straight Connector 5"/>
          <p:cNvCxnSpPr/>
          <p:nvPr/>
        </p:nvCxnSpPr>
        <p:spPr bwMode="auto">
          <a:xfrm>
            <a:off x="3225800" y="2616200"/>
            <a:ext cx="6095136" cy="0"/>
          </a:xfrm>
          <a:prstGeom prst="line">
            <a:avLst/>
          </a:prstGeom>
          <a:noFill/>
          <a:ln w="53975" cap="flat" cmpd="sng" algn="ctr">
            <a:solidFill>
              <a:schemeClr val="bg1"/>
            </a:solidFill>
            <a:prstDash val="solid"/>
            <a:round/>
            <a:headEnd type="none" w="sm" len="sm"/>
            <a:tailEnd type="none" w="sm" len="sm"/>
          </a:ln>
          <a:effectLst/>
        </p:spPr>
      </p:cxnSp>
      <p:cxnSp>
        <p:nvCxnSpPr>
          <p:cNvPr id="7" name="Straight Connector 6"/>
          <p:cNvCxnSpPr/>
          <p:nvPr/>
        </p:nvCxnSpPr>
        <p:spPr bwMode="auto">
          <a:xfrm>
            <a:off x="3225800" y="4470400"/>
            <a:ext cx="6095136" cy="0"/>
          </a:xfrm>
          <a:prstGeom prst="line">
            <a:avLst/>
          </a:prstGeom>
          <a:noFill/>
          <a:ln w="53975" cap="flat" cmpd="sng" algn="ctr">
            <a:solidFill>
              <a:schemeClr val="bg1"/>
            </a:solidFill>
            <a:prstDash val="solid"/>
            <a:round/>
            <a:headEnd type="none" w="sm" len="sm"/>
            <a:tailEnd type="none" w="sm" len="sm"/>
          </a:ln>
          <a:effectLst/>
        </p:spPr>
      </p:cxnSp>
      <p:cxnSp>
        <p:nvCxnSpPr>
          <p:cNvPr id="8" name="Straight Connector 7"/>
          <p:cNvCxnSpPr/>
          <p:nvPr/>
        </p:nvCxnSpPr>
        <p:spPr bwMode="auto">
          <a:xfrm>
            <a:off x="9271000" y="2604502"/>
            <a:ext cx="0" cy="1865898"/>
          </a:xfrm>
          <a:prstGeom prst="line">
            <a:avLst/>
          </a:prstGeom>
          <a:noFill/>
          <a:ln w="53975" cap="flat" cmpd="sng" algn="ctr">
            <a:solidFill>
              <a:schemeClr val="bg1"/>
            </a:solidFill>
            <a:prstDash val="solid"/>
            <a:round/>
            <a:headEnd type="none" w="sm" len="sm"/>
            <a:tailEnd type="none" w="sm" len="sm"/>
          </a:ln>
          <a:effectLst/>
        </p:spPr>
      </p:cxnSp>
      <p:cxnSp>
        <p:nvCxnSpPr>
          <p:cNvPr id="9" name="Straight Connector 8"/>
          <p:cNvCxnSpPr/>
          <p:nvPr/>
        </p:nvCxnSpPr>
        <p:spPr bwMode="auto">
          <a:xfrm>
            <a:off x="3276600" y="2604502"/>
            <a:ext cx="0" cy="1865898"/>
          </a:xfrm>
          <a:prstGeom prst="line">
            <a:avLst/>
          </a:prstGeom>
          <a:noFill/>
          <a:ln w="53975" cap="flat" cmpd="sng" algn="ctr">
            <a:solidFill>
              <a:schemeClr val="bg1"/>
            </a:solidFill>
            <a:prstDash val="solid"/>
            <a:round/>
            <a:headEnd type="none" w="sm" len="sm"/>
            <a:tailEnd type="none" w="sm" len="sm"/>
          </a:ln>
          <a:effectLst/>
        </p:spPr>
      </p:cxn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8" y="6420660"/>
            <a:ext cx="12210463" cy="47029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23447</Words>
  <Application>WPS Presentation</Application>
  <PresentationFormat>Widescreen</PresentationFormat>
  <Paragraphs>1685</Paragraphs>
  <Slides>90</Slides>
  <Notes>3</Notes>
  <HiddenSlides>1</HiddenSlides>
  <MMClips>0</MMClips>
  <ScaleCrop>false</ScaleCrop>
  <HeadingPairs>
    <vt:vector size="6" baseType="variant">
      <vt:variant>
        <vt:lpstr>已用的字体</vt:lpstr>
      </vt:variant>
      <vt:variant>
        <vt:i4>36</vt:i4>
      </vt:variant>
      <vt:variant>
        <vt:lpstr>主题</vt:lpstr>
      </vt:variant>
      <vt:variant>
        <vt:i4>1</vt:i4>
      </vt:variant>
      <vt:variant>
        <vt:lpstr>幻灯片标题</vt:lpstr>
      </vt:variant>
      <vt:variant>
        <vt:i4>90</vt:i4>
      </vt:variant>
    </vt:vector>
  </HeadingPairs>
  <TitlesOfParts>
    <vt:vector size="127" baseType="lpstr">
      <vt:lpstr>Arial</vt:lpstr>
      <vt:lpstr>SimSun</vt:lpstr>
      <vt:lpstr>Wingdings</vt:lpstr>
      <vt:lpstr>Gill Sans</vt:lpstr>
      <vt:lpstr>Open Sans</vt:lpstr>
      <vt:lpstr>苹方-简</vt:lpstr>
      <vt:lpstr>HP Simplified</vt:lpstr>
      <vt:lpstr>HP Simplified</vt:lpstr>
      <vt:lpstr>Abadi</vt:lpstr>
      <vt:lpstr>Gill Sans MT</vt:lpstr>
      <vt:lpstr>Century Gothic</vt:lpstr>
      <vt:lpstr>Gill Sans</vt:lpstr>
      <vt:lpstr>Agency FB</vt:lpstr>
      <vt:lpstr>Adobe Gothic Std B</vt:lpstr>
      <vt:lpstr>Aharoni</vt:lpstr>
      <vt:lpstr>Calibri</vt:lpstr>
      <vt:lpstr>Showcard Gothic</vt:lpstr>
      <vt:lpstr>Shonar Bangla</vt:lpstr>
      <vt:lpstr>Open Sans</vt:lpstr>
      <vt:lpstr>Tahoma</vt:lpstr>
      <vt:lpstr>Cambria Math</vt:lpstr>
      <vt:lpstr>Bahnschrift</vt:lpstr>
      <vt:lpstr>DejaVu Math TeX Gyre</vt:lpstr>
      <vt:lpstr>Times New Roman</vt:lpstr>
      <vt:lpstr>Microsoft YaHei</vt:lpstr>
      <vt:lpstr>汉仪旗黑</vt:lpstr>
      <vt:lpstr>Arial Unicode MS</vt:lpstr>
      <vt:lpstr>Helvetica Neue</vt:lpstr>
      <vt:lpstr>Calibri Light</vt:lpstr>
      <vt:lpstr>宋体-简</vt:lpstr>
      <vt:lpstr>Thonburi</vt:lpstr>
      <vt:lpstr>Kingsoft Math</vt:lpstr>
      <vt:lpstr>Geneva</vt:lpstr>
      <vt:lpstr>BatangChe</vt:lpstr>
      <vt:lpstr>Apple SD Gothic Neo</vt:lpstr>
      <vt:lpstr>STIX Two Math</vt:lpstr>
      <vt:lpstr>Office Theme</vt:lpstr>
      <vt:lpstr>PowerPoint 演示文稿</vt:lpstr>
      <vt:lpstr>PowerPoint 演示文稿</vt:lpstr>
      <vt:lpstr>Important Note: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AkashkumarJainS</dc:creator>
  <cp:lastModifiedBy>abhaya</cp:lastModifiedBy>
  <cp:revision>71</cp:revision>
  <dcterms:created xsi:type="dcterms:W3CDTF">2023-01-16T08:04:01Z</dcterms:created>
  <dcterms:modified xsi:type="dcterms:W3CDTF">2023-01-16T08:04:01Z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1033-4.9.0.7859</vt:lpwstr>
  </property>
</Properties>
</file>